
<file path=[Content_Types].xml><?xml version="1.0" encoding="utf-8"?>
<Types xmlns="http://schemas.openxmlformats.org/package/2006/content-types">
  <Default Extension="png" ContentType="image/png"/>
  <Default Extension="bin" ContentType="image/unknown"/>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3.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theme/themeOverride9.xml" ContentType="application/vnd.openxmlformats-officedocument.themeOverride+xml"/>
  <Override PartName="/ppt/charts/chart11.xml" ContentType="application/vnd.openxmlformats-officedocument.drawingml.chart+xml"/>
  <Override PartName="/ppt/theme/themeOverride10.xml" ContentType="application/vnd.openxmlformats-officedocument.themeOverride+xml"/>
  <Override PartName="/ppt/charts/chart12.xml" ContentType="application/vnd.openxmlformats-officedocument.drawingml.chart+xml"/>
  <Override PartName="/ppt/theme/themeOverride11.xml" ContentType="application/vnd.openxmlformats-officedocument.themeOverride+xml"/>
  <Override PartName="/ppt/charts/chart13.xml" ContentType="application/vnd.openxmlformats-officedocument.drawingml.chart+xml"/>
  <Override PartName="/ppt/theme/themeOverride12.xml" ContentType="application/vnd.openxmlformats-officedocument.themeOverride+xml"/>
  <Override PartName="/ppt/charts/chart14.xml" ContentType="application/vnd.openxmlformats-officedocument.drawingml.chart+xml"/>
  <Override PartName="/ppt/theme/themeOverride13.xml" ContentType="application/vnd.openxmlformats-officedocument.themeOverride+xml"/>
  <Override PartName="/ppt/charts/chart15.xml" ContentType="application/vnd.openxmlformats-officedocument.drawingml.chart+xml"/>
  <Override PartName="/ppt/theme/themeOverride14.xml" ContentType="application/vnd.openxmlformats-officedocument.themeOverride+xml"/>
  <Override PartName="/ppt/charts/chart16.xml" ContentType="application/vnd.openxmlformats-officedocument.drawingml.chart+xml"/>
  <Override PartName="/ppt/theme/themeOverride15.xml" ContentType="application/vnd.openxmlformats-officedocument.themeOverride+xml"/>
  <Override PartName="/ppt/drawings/drawing1.xml" ContentType="application/vnd.openxmlformats-officedocument.drawingml.chartshapes+xml"/>
  <Override PartName="/ppt/charts/chart17.xml" ContentType="application/vnd.openxmlformats-officedocument.drawingml.chart+xml"/>
  <Override PartName="/ppt/theme/themeOverride16.xml" ContentType="application/vnd.openxmlformats-officedocument.themeOverride+xml"/>
  <Override PartName="/ppt/drawings/drawing2.xml" ContentType="application/vnd.openxmlformats-officedocument.drawingml.chartshapes+xml"/>
  <Override PartName="/ppt/charts/chart18.xml" ContentType="application/vnd.openxmlformats-officedocument.drawingml.chart+xml"/>
  <Override PartName="/ppt/theme/themeOverride17.xml" ContentType="application/vnd.openxmlformats-officedocument.themeOverride+xml"/>
  <Override PartName="/ppt/charts/chart19.xml" ContentType="application/vnd.openxmlformats-officedocument.drawingml.chart+xml"/>
  <Override PartName="/ppt/theme/themeOverride18.xml" ContentType="application/vnd.openxmlformats-officedocument.themeOverride+xml"/>
  <Override PartName="/ppt/charts/chart20.xml" ContentType="application/vnd.openxmlformats-officedocument.drawingml.chart+xml"/>
  <Override PartName="/ppt/theme/themeOverride19.xml" ContentType="application/vnd.openxmlformats-officedocument.themeOverride+xml"/>
  <Override PartName="/ppt/charts/chart21.xml" ContentType="application/vnd.openxmlformats-officedocument.drawingml.chart+xml"/>
  <Override PartName="/ppt/theme/themeOverride20.xml" ContentType="application/vnd.openxmlformats-officedocument.themeOverride+xml"/>
  <Override PartName="/ppt/charts/chart22.xml" ContentType="application/vnd.openxmlformats-officedocument.drawingml.chart+xml"/>
  <Override PartName="/ppt/theme/themeOverride21.xml" ContentType="application/vnd.openxmlformats-officedocument.themeOverride+xml"/>
  <Override PartName="/ppt/charts/chart23.xml" ContentType="application/vnd.openxmlformats-officedocument.drawingml.chart+xml"/>
  <Override PartName="/ppt/theme/themeOverride22.xml" ContentType="application/vnd.openxmlformats-officedocument.themeOverride+xml"/>
  <Override PartName="/ppt/charts/chart24.xml" ContentType="application/vnd.openxmlformats-officedocument.drawingml.chart+xml"/>
  <Override PartName="/ppt/theme/themeOverride23.xml" ContentType="application/vnd.openxmlformats-officedocument.themeOverride+xml"/>
  <Override PartName="/ppt/charts/chart25.xml" ContentType="application/vnd.openxmlformats-officedocument.drawingml.chart+xml"/>
  <Override PartName="/ppt/charts/chart26.xml" ContentType="application/vnd.openxmlformats-officedocument.drawingml.chart+xml"/>
  <Override PartName="/ppt/theme/themeOverride24.xml" ContentType="application/vnd.openxmlformats-officedocument.themeOverride+xml"/>
  <Override PartName="/ppt/charts/chart27.xml" ContentType="application/vnd.openxmlformats-officedocument.drawingml.chart+xml"/>
  <Override PartName="/ppt/theme/themeOverride25.xml" ContentType="application/vnd.openxmlformats-officedocument.themeOverride+xml"/>
  <Override PartName="/ppt/notesSlides/notesSlide4.xml" ContentType="application/vnd.openxmlformats-officedocument.presentationml.notesSlide+xml"/>
  <Override PartName="/ppt/charts/chart28.xml" ContentType="application/vnd.openxmlformats-officedocument.drawingml.chart+xml"/>
  <Override PartName="/ppt/theme/themeOverride26.xml" ContentType="application/vnd.openxmlformats-officedocument.themeOverride+xml"/>
  <Override PartName="/ppt/charts/chart29.xml" ContentType="application/vnd.openxmlformats-officedocument.drawingml.chart+xml"/>
  <Override PartName="/ppt/theme/themeOverride27.xml" ContentType="application/vnd.openxmlformats-officedocument.themeOverride+xml"/>
  <Override PartName="/ppt/charts/chart30.xml" ContentType="application/vnd.openxmlformats-officedocument.drawingml.chart+xml"/>
  <Override PartName="/ppt/theme/themeOverride28.xml" ContentType="application/vnd.openxmlformats-officedocument.themeOverride+xml"/>
  <Override PartName="/ppt/charts/chart31.xml" ContentType="application/vnd.openxmlformats-officedocument.drawingml.chart+xml"/>
  <Override PartName="/ppt/theme/themeOverride29.xml" ContentType="application/vnd.openxmlformats-officedocument.themeOverride+xml"/>
  <Override PartName="/ppt/charts/chart32.xml" ContentType="application/vnd.openxmlformats-officedocument.drawingml.chart+xml"/>
  <Override PartName="/ppt/theme/themeOverride30.xml" ContentType="application/vnd.openxmlformats-officedocument.themeOverride+xml"/>
  <Override PartName="/ppt/charts/chart33.xml" ContentType="application/vnd.openxmlformats-officedocument.drawingml.chart+xml"/>
  <Override PartName="/ppt/theme/themeOverride31.xml" ContentType="application/vnd.openxmlformats-officedocument.themeOverride+xml"/>
  <Override PartName="/ppt/charts/chart34.xml" ContentType="application/vnd.openxmlformats-officedocument.drawingml.chart+xml"/>
  <Override PartName="/ppt/theme/themeOverride32.xml" ContentType="application/vnd.openxmlformats-officedocument.themeOverride+xml"/>
  <Override PartName="/ppt/charts/chart35.xml" ContentType="application/vnd.openxmlformats-officedocument.drawingml.chart+xml"/>
  <Override PartName="/ppt/embeddings/oleObject1.bin" ContentType="application/vnd.openxmlformats-officedocument.oleObject"/>
  <Override PartName="/ppt/charts/chart36.xml" ContentType="application/vnd.openxmlformats-officedocument.drawingml.chart+xml"/>
  <Override PartName="/ppt/embeddings/oleObject2.bin" ContentType="application/vnd.openxmlformats-officedocument.oleObject"/>
  <Override PartName="/ppt/charts/chart37.xml" ContentType="application/vnd.openxmlformats-officedocument.drawingml.chart+xml"/>
  <Override PartName="/ppt/theme/themeOverride33.xml" ContentType="application/vnd.openxmlformats-officedocument.themeOverride+xml"/>
  <Override PartName="/ppt/charts/chart38.xml" ContentType="application/vnd.openxmlformats-officedocument.drawingml.chart+xml"/>
  <Override PartName="/ppt/theme/themeOverride34.xml" ContentType="application/vnd.openxmlformats-officedocument.themeOverride+xml"/>
  <Override PartName="/ppt/charts/chart39.xml" ContentType="application/vnd.openxmlformats-officedocument.drawingml.chart+xml"/>
  <Override PartName="/ppt/theme/themeOverride35.xml" ContentType="application/vnd.openxmlformats-officedocument.themeOverride+xml"/>
  <Override PartName="/ppt/notesSlides/notesSlide5.xml" ContentType="application/vnd.openxmlformats-officedocument.presentationml.notesSlide+xml"/>
  <Override PartName="/ppt/charts/chart40.xml" ContentType="application/vnd.openxmlformats-officedocument.drawingml.chart+xml"/>
  <Override PartName="/ppt/theme/themeOverride36.xml" ContentType="application/vnd.openxmlformats-officedocument.themeOverride+xml"/>
  <Override PartName="/ppt/charts/chart41.xml" ContentType="application/vnd.openxmlformats-officedocument.drawingml.chart+xml"/>
  <Override PartName="/ppt/theme/themeOverride37.xml" ContentType="application/vnd.openxmlformats-officedocument.themeOverride+xml"/>
  <Override PartName="/ppt/charts/chart42.xml" ContentType="application/vnd.openxmlformats-officedocument.drawingml.chart+xml"/>
  <Override PartName="/ppt/theme/themeOverride38.xml" ContentType="application/vnd.openxmlformats-officedocument.themeOverride+xml"/>
  <Override PartName="/ppt/charts/chart43.xml" ContentType="application/vnd.openxmlformats-officedocument.drawingml.chart+xml"/>
  <Override PartName="/ppt/theme/themeOverride39.xml" ContentType="application/vnd.openxmlformats-officedocument.themeOverride+xml"/>
  <Override PartName="/ppt/charts/chart44.xml" ContentType="application/vnd.openxmlformats-officedocument.drawingml.chart+xml"/>
  <Override PartName="/ppt/theme/themeOverride40.xml" ContentType="application/vnd.openxmlformats-officedocument.themeOverride+xml"/>
  <Override PartName="/ppt/embeddings/oleObject3.bin" ContentType="application/vnd.openxmlformats-officedocument.oleObject"/>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0" r:id="rId2"/>
    <p:sldMasterId id="2147483725" r:id="rId3"/>
  </p:sldMasterIdLst>
  <p:notesMasterIdLst>
    <p:notesMasterId r:id="rId41"/>
  </p:notesMasterIdLst>
  <p:handoutMasterIdLst>
    <p:handoutMasterId r:id="rId42"/>
  </p:handoutMasterIdLst>
  <p:sldIdLst>
    <p:sldId id="385" r:id="rId4"/>
    <p:sldId id="338" r:id="rId5"/>
    <p:sldId id="386" r:id="rId6"/>
    <p:sldId id="442" r:id="rId7"/>
    <p:sldId id="438" r:id="rId8"/>
    <p:sldId id="439" r:id="rId9"/>
    <p:sldId id="444" r:id="rId10"/>
    <p:sldId id="388" r:id="rId11"/>
    <p:sldId id="389" r:id="rId12"/>
    <p:sldId id="424" r:id="rId13"/>
    <p:sldId id="425" r:id="rId14"/>
    <p:sldId id="390" r:id="rId15"/>
    <p:sldId id="391" r:id="rId16"/>
    <p:sldId id="393" r:id="rId17"/>
    <p:sldId id="394" r:id="rId18"/>
    <p:sldId id="400" r:id="rId19"/>
    <p:sldId id="401" r:id="rId20"/>
    <p:sldId id="403" r:id="rId21"/>
    <p:sldId id="402" r:id="rId22"/>
    <p:sldId id="404" r:id="rId23"/>
    <p:sldId id="445" r:id="rId24"/>
    <p:sldId id="405" r:id="rId25"/>
    <p:sldId id="406" r:id="rId26"/>
    <p:sldId id="407" r:id="rId27"/>
    <p:sldId id="408" r:id="rId28"/>
    <p:sldId id="441" r:id="rId29"/>
    <p:sldId id="412" r:id="rId30"/>
    <p:sldId id="413" r:id="rId31"/>
    <p:sldId id="446" r:id="rId32"/>
    <p:sldId id="414" r:id="rId33"/>
    <p:sldId id="415" r:id="rId34"/>
    <p:sldId id="416" r:id="rId35"/>
    <p:sldId id="436" r:id="rId36"/>
    <p:sldId id="443" r:id="rId37"/>
    <p:sldId id="421" r:id="rId38"/>
    <p:sldId id="429" r:id="rId39"/>
    <p:sldId id="431" r:id="rId40"/>
  </p:sldIdLst>
  <p:sldSz cx="10115550" cy="7559675"/>
  <p:notesSz cx="6811963" cy="9942513"/>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C88"/>
    <a:srgbClr val="009EE9"/>
    <a:srgbClr val="E1EBF1"/>
    <a:srgbClr val="EF7918"/>
    <a:srgbClr val="78BE20"/>
    <a:srgbClr val="0B3D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2C1AE088-F1FA-4E3D-B3D6-5AB421C07454}">
  <a:tblStyle styleId="{2C1AE088-F1FA-4E3D-B3D6-5AB421C07454}" styleName="Sparebanken Møre">
    <a:wholeTbl>
      <a:tcTxStyle>
        <a:fontRef idx="minor">
          <a:prstClr val="black"/>
        </a:fontRef>
        <a:schemeClr val="accent4"/>
      </a:tcTxStyle>
      <a:tcStyle>
        <a:tcBdr>
          <a:left>
            <a:ln w="0" cmpd="sng">
              <a:noFill/>
            </a:ln>
          </a:left>
          <a:right>
            <a:ln w="0" cmpd="sng">
              <a:noFill/>
            </a:ln>
          </a:right>
          <a:top>
            <a:ln w="6350" cmpd="sng">
              <a:noFill/>
            </a:ln>
          </a:top>
          <a:bottom>
            <a:ln w="6350" cmpd="sng">
              <a:solidFill>
                <a:schemeClr val="accent4"/>
              </a:solidFill>
            </a:ln>
          </a:bottom>
          <a:insideH>
            <a:ln w="6350" cmpd="sng">
              <a:solidFill>
                <a:schemeClr val="accent4"/>
              </a:solidFill>
            </a:ln>
          </a:insideH>
          <a:insideV>
            <a:ln w="0" cmpd="sng">
              <a:noFill/>
            </a:ln>
          </a:insideV>
        </a:tcBdr>
        <a:fill>
          <a:noFill/>
        </a:fill>
      </a:tcStyle>
    </a:wholeTbl>
    <a:lastCol>
      <a:tcTxStyle b="on">
        <a:fontRef idx="minor">
          <a:prstClr val="black"/>
        </a:fontRef>
        <a:schemeClr val="accent4"/>
      </a:tcTxStyle>
      <a:tcStyle>
        <a:tcBdr>
          <a:left>
            <a:ln w="0" cmpd="sng">
              <a:noFill/>
            </a:ln>
          </a:left>
          <a:right>
            <a:ln w="0" cmpd="sng">
              <a:noFill/>
            </a:ln>
          </a:right>
          <a:top>
            <a:ln w="6350" cmpd="sng">
              <a:noFill/>
            </a:ln>
          </a:top>
          <a:bottom>
            <a:ln w="6350" cmpd="sng">
              <a:solidFill>
                <a:schemeClr val="lt1"/>
              </a:solidFill>
            </a:ln>
          </a:bottom>
          <a:insideH>
            <a:ln w="6350" cmpd="sng">
              <a:solidFill>
                <a:schemeClr val="lt1"/>
              </a:solidFill>
            </a:ln>
          </a:insideH>
          <a:insideV>
            <a:ln w="0" cmpd="sng">
              <a:noFill/>
            </a:ln>
          </a:insideV>
        </a:tcBdr>
        <a:fill>
          <a:solidFill>
            <a:schemeClr val="accent2"/>
          </a:solidFill>
        </a:fill>
      </a:tcStyle>
    </a:lastCol>
    <a:firstCol>
      <a:tcTxStyle b="on">
        <a:fontRef idx="minor">
          <a:prstClr val="black"/>
        </a:fontRef>
        <a:schemeClr val="accent4"/>
      </a:tcTxStyle>
      <a:tcStyle>
        <a:tcBdr>
          <a:left>
            <a:ln w="0" cmpd="sng">
              <a:noFill/>
            </a:ln>
          </a:left>
          <a:right>
            <a:ln w="0" cmpd="sng">
              <a:noFill/>
            </a:ln>
          </a:right>
          <a:top>
            <a:ln w="6350" cmpd="sng">
              <a:noFill/>
            </a:ln>
          </a:top>
          <a:bottom>
            <a:ln w="6350" cmpd="sng">
              <a:solidFill>
                <a:schemeClr val="lt1"/>
              </a:solidFill>
            </a:ln>
          </a:bottom>
          <a:insideH>
            <a:ln w="6350" cmpd="sng">
              <a:solidFill>
                <a:schemeClr val="lt1"/>
              </a:solidFill>
            </a:ln>
          </a:insideH>
          <a:insideV>
            <a:ln w="0" cmpd="sng">
              <a:noFill/>
            </a:ln>
          </a:insideV>
        </a:tcBdr>
        <a:fill>
          <a:solidFill>
            <a:schemeClr val="accent2"/>
          </a:solidFill>
        </a:fill>
      </a:tcStyle>
    </a:firstCol>
    <a:lastRow>
      <a:tcTxStyle b="on">
        <a:fontRef idx="minor">
          <a:prstClr val="black"/>
        </a:fontRef>
        <a:schemeClr val="accent4"/>
      </a:tcTxStyle>
      <a:tcStyle>
        <a:tcBdr/>
        <a:fill>
          <a:noFill/>
        </a:fill>
      </a:tcStyle>
    </a:lastRow>
    <a:seCell>
      <a:tcTxStyle b="on">
        <a:fontRef idx="minor">
          <a:prstClr val="black"/>
        </a:fontRef>
        <a:schemeClr val="accent4"/>
      </a:tcTxStyle>
      <a:tcStyle>
        <a:tcBdr>
          <a:left>
            <a:ln w="0" cmpd="sng">
              <a:noFill/>
            </a:ln>
          </a:left>
          <a:right>
            <a:ln w="0" cmpd="sng">
              <a:noFill/>
            </a:ln>
          </a:right>
          <a:top>
            <a:ln w="6350" cmpd="sng">
              <a:noFill/>
            </a:ln>
          </a:top>
          <a:bottom>
            <a:ln w="6350" cmpd="sng">
              <a:solidFill>
                <a:schemeClr val="lt1"/>
              </a:solidFill>
            </a:ln>
          </a:bottom>
          <a:insideH>
            <a:ln w="6350" cmpd="sng">
              <a:solidFill>
                <a:schemeClr val="lt1"/>
              </a:solidFill>
            </a:ln>
          </a:insideH>
          <a:insideV>
            <a:ln w="0" cmpd="sng">
              <a:noFill/>
            </a:ln>
          </a:insideV>
        </a:tcBdr>
        <a:fill>
          <a:solidFill>
            <a:schemeClr val="accent2"/>
          </a:solidFill>
        </a:fill>
      </a:tcStyle>
    </a:seCell>
    <a:swCell>
      <a:tcTxStyle b="on">
        <a:fontRef idx="minor">
          <a:prstClr val="black"/>
        </a:fontRef>
        <a:schemeClr val="accent4"/>
      </a:tcTxStyle>
      <a:tcStyle>
        <a:tcBdr>
          <a:left>
            <a:ln w="0" cmpd="sng">
              <a:noFill/>
            </a:ln>
          </a:left>
          <a:right>
            <a:ln w="0" cmpd="sng">
              <a:noFill/>
            </a:ln>
          </a:right>
          <a:top>
            <a:ln w="6350" cmpd="sng">
              <a:noFill/>
            </a:ln>
          </a:top>
          <a:bottom>
            <a:ln w="6350" cmpd="sng">
              <a:solidFill>
                <a:schemeClr val="lt1"/>
              </a:solidFill>
            </a:ln>
          </a:bottom>
          <a:insideH>
            <a:ln w="6350" cmpd="sng">
              <a:solidFill>
                <a:schemeClr val="lt1"/>
              </a:solidFill>
            </a:ln>
          </a:insideH>
          <a:insideV>
            <a:ln w="0" cmpd="sng">
              <a:noFill/>
            </a:ln>
          </a:insideV>
        </a:tcBdr>
        <a:fill>
          <a:solidFill>
            <a:schemeClr val="accent2"/>
          </a:solidFill>
        </a:fill>
      </a:tcStyle>
    </a:swCell>
    <a:firstRow>
      <a:tcTxStyle b="on">
        <a:fontRef idx="minor">
          <a:prstClr val="black"/>
        </a:fontRef>
        <a:schemeClr val="accent4"/>
      </a:tcTxStyle>
      <a:tcStyle>
        <a:tcBdr/>
        <a:fill>
          <a:noFill/>
        </a:fill>
      </a:tcStyle>
    </a:firstRow>
    <a:neCell>
      <a:tcTxStyle b="on">
        <a:fontRef idx="minor">
          <a:prstClr val="black"/>
        </a:fontRef>
        <a:schemeClr val="accent4"/>
      </a:tcTxStyle>
      <a:tcStyle>
        <a:tcBdr>
          <a:left>
            <a:ln w="0" cmpd="sng">
              <a:noFill/>
            </a:ln>
          </a:left>
          <a:right>
            <a:ln w="0" cmpd="sng">
              <a:noFill/>
            </a:ln>
          </a:right>
          <a:top>
            <a:ln w="6350" cmpd="sng">
              <a:noFill/>
            </a:ln>
          </a:top>
          <a:bottom>
            <a:ln w="6350" cmpd="sng">
              <a:solidFill>
                <a:schemeClr val="lt1"/>
              </a:solidFill>
            </a:ln>
          </a:bottom>
          <a:insideH>
            <a:ln w="6350" cmpd="sng">
              <a:solidFill>
                <a:schemeClr val="lt1"/>
              </a:solidFill>
            </a:ln>
          </a:insideH>
          <a:insideV>
            <a:ln w="0" cmpd="sng">
              <a:noFill/>
            </a:ln>
          </a:insideV>
        </a:tcBdr>
        <a:fill>
          <a:solidFill>
            <a:schemeClr val="accent2"/>
          </a:solidFill>
        </a:fill>
      </a:tcStyle>
    </a:neCell>
    <a:nwCell>
      <a:tcTxStyle b="on">
        <a:fontRef idx="minor">
          <a:prstClr val="black"/>
        </a:fontRef>
        <a:schemeClr val="accent4"/>
      </a:tcTxStyle>
      <a:tcStyle>
        <a:tcBdr>
          <a:left>
            <a:ln w="0" cmpd="sng">
              <a:noFill/>
            </a:ln>
          </a:left>
          <a:right>
            <a:ln w="0" cmpd="sng">
              <a:noFill/>
            </a:ln>
          </a:right>
          <a:top>
            <a:ln w="6350" cmpd="sng">
              <a:noFill/>
            </a:ln>
          </a:top>
          <a:bottom>
            <a:ln w="6350" cmpd="sng">
              <a:solidFill>
                <a:schemeClr val="lt1"/>
              </a:solidFill>
            </a:ln>
          </a:bottom>
          <a:insideH>
            <a:ln w="6350" cmpd="sng">
              <a:solidFill>
                <a:schemeClr val="lt1"/>
              </a:solidFill>
            </a:ln>
          </a:insideH>
          <a:insideV>
            <a:ln w="0" cmpd="sng">
              <a:noFill/>
            </a:ln>
          </a:insideV>
        </a:tcBdr>
        <a:fill>
          <a:solidFill>
            <a:schemeClr val="accent2"/>
          </a:solidFill>
        </a:fill>
      </a:tcStyle>
    </a:nwCell>
  </a:tblStyle>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405" autoAdjust="0"/>
    <p:restoredTop sz="94692" autoAdjust="0"/>
  </p:normalViewPr>
  <p:slideViewPr>
    <p:cSldViewPr snapToGrid="0">
      <p:cViewPr>
        <p:scale>
          <a:sx n="90" d="100"/>
          <a:sy n="90" d="100"/>
        </p:scale>
        <p:origin x="-732" y="-444"/>
      </p:cViewPr>
      <p:guideLst>
        <p:guide orient="horz" pos="2381"/>
        <p:guide pos="318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8.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3.xml"/></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Excel_Worksheet26.xlsx"/><Relationship Id="rId1" Type="http://schemas.openxmlformats.org/officeDocument/2006/relationships/themeOverride" Target="../theme/themeOverride24.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25.xml"/></Relationships>
</file>

<file path=ppt/charts/_rels/chart28.xml.rels><?xml version="1.0" encoding="UTF-8" standalone="yes"?>
<Relationships xmlns="http://schemas.openxmlformats.org/package/2006/relationships"><Relationship Id="rId2" Type="http://schemas.openxmlformats.org/officeDocument/2006/relationships/package" Target="../embeddings/Microsoft_Excel_Worksheet28.xlsx"/><Relationship Id="rId1" Type="http://schemas.openxmlformats.org/officeDocument/2006/relationships/themeOverride" Target="../theme/themeOverride26.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Excel_Worksheet29.xlsx"/><Relationship Id="rId1" Type="http://schemas.openxmlformats.org/officeDocument/2006/relationships/themeOverride" Target="../theme/themeOverride27.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2" Type="http://schemas.openxmlformats.org/officeDocument/2006/relationships/package" Target="../embeddings/Microsoft_Excel_Worksheet30.xlsx"/><Relationship Id="rId1" Type="http://schemas.openxmlformats.org/officeDocument/2006/relationships/themeOverride" Target="../theme/themeOverride28.xml"/></Relationships>
</file>

<file path=ppt/charts/_rels/chart31.xml.rels><?xml version="1.0" encoding="UTF-8" standalone="yes"?>
<Relationships xmlns="http://schemas.openxmlformats.org/package/2006/relationships"><Relationship Id="rId2" Type="http://schemas.openxmlformats.org/officeDocument/2006/relationships/package" Target="../embeddings/Microsoft_Excel_Worksheet31.xlsx"/><Relationship Id="rId1" Type="http://schemas.openxmlformats.org/officeDocument/2006/relationships/themeOverride" Target="../theme/themeOverride29.xml"/></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30.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31.xml"/></Relationships>
</file>

<file path=ppt/charts/_rels/chart34.xml.rels><?xml version="1.0" encoding="UTF-8" standalone="yes"?>
<Relationships xmlns="http://schemas.openxmlformats.org/package/2006/relationships"><Relationship Id="rId2" Type="http://schemas.openxmlformats.org/officeDocument/2006/relationships/package" Target="../embeddings/Microsoft_Excel_Worksheet34.xlsx"/><Relationship Id="rId1" Type="http://schemas.openxmlformats.org/officeDocument/2006/relationships/themeOverride" Target="../theme/themeOverride32.xml"/></Relationships>
</file>

<file path=ppt/charts/_rels/chart35.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6.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7.xml.rels><?xml version="1.0" encoding="UTF-8" standalone="yes"?>
<Relationships xmlns="http://schemas.openxmlformats.org/package/2006/relationships"><Relationship Id="rId2" Type="http://schemas.openxmlformats.org/officeDocument/2006/relationships/package" Target="../embeddings/Microsoft_Excel_Worksheet35.xlsx"/><Relationship Id="rId1" Type="http://schemas.openxmlformats.org/officeDocument/2006/relationships/themeOverride" Target="../theme/themeOverride33.xml"/></Relationships>
</file>

<file path=ppt/charts/_rels/chart38.xml.rels><?xml version="1.0" encoding="UTF-8" standalone="yes"?>
<Relationships xmlns="http://schemas.openxmlformats.org/package/2006/relationships"><Relationship Id="rId2" Type="http://schemas.openxmlformats.org/officeDocument/2006/relationships/package" Target="../embeddings/Microsoft_Excel_Worksheet36.xlsx"/><Relationship Id="rId1" Type="http://schemas.openxmlformats.org/officeDocument/2006/relationships/themeOverride" Target="../theme/themeOverride34.xml"/></Relationships>
</file>

<file path=ppt/charts/_rels/chart39.xml.rels><?xml version="1.0" encoding="UTF-8" standalone="yes"?>
<Relationships xmlns="http://schemas.openxmlformats.org/package/2006/relationships"><Relationship Id="rId2" Type="http://schemas.openxmlformats.org/officeDocument/2006/relationships/package" Target="../embeddings/Microsoft_Excel_Worksheet37.xlsx"/><Relationship Id="rId1" Type="http://schemas.openxmlformats.org/officeDocument/2006/relationships/themeOverride" Target="../theme/themeOverride35.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40.xml.rels><?xml version="1.0" encoding="UTF-8" standalone="yes"?>
<Relationships xmlns="http://schemas.openxmlformats.org/package/2006/relationships"><Relationship Id="rId2" Type="http://schemas.openxmlformats.org/officeDocument/2006/relationships/package" Target="../embeddings/Microsoft_Excel_Worksheet38.xlsx"/><Relationship Id="rId1" Type="http://schemas.openxmlformats.org/officeDocument/2006/relationships/themeOverride" Target="../theme/themeOverride36.xml"/></Relationships>
</file>

<file path=ppt/charts/_rels/chart41.xml.rels><?xml version="1.0" encoding="UTF-8" standalone="yes"?>
<Relationships xmlns="http://schemas.openxmlformats.org/package/2006/relationships"><Relationship Id="rId2" Type="http://schemas.openxmlformats.org/officeDocument/2006/relationships/package" Target="../embeddings/Microsoft_Excel_Worksheet39.xlsx"/><Relationship Id="rId1" Type="http://schemas.openxmlformats.org/officeDocument/2006/relationships/themeOverride" Target="../theme/themeOverride37.xml"/></Relationships>
</file>

<file path=ppt/charts/_rels/chart42.xml.rels><?xml version="1.0" encoding="UTF-8" standalone="yes"?>
<Relationships xmlns="http://schemas.openxmlformats.org/package/2006/relationships"><Relationship Id="rId2" Type="http://schemas.openxmlformats.org/officeDocument/2006/relationships/package" Target="../embeddings/Microsoft_Excel_Worksheet40.xlsx"/><Relationship Id="rId1" Type="http://schemas.openxmlformats.org/officeDocument/2006/relationships/themeOverride" Target="../theme/themeOverride38.xml"/></Relationships>
</file>

<file path=ppt/charts/_rels/chart43.xml.rels><?xml version="1.0" encoding="UTF-8" standalone="yes"?>
<Relationships xmlns="http://schemas.openxmlformats.org/package/2006/relationships"><Relationship Id="rId2" Type="http://schemas.openxmlformats.org/officeDocument/2006/relationships/package" Target="../embeddings/Microsoft_Excel_Worksheet41.xlsx"/><Relationship Id="rId1" Type="http://schemas.openxmlformats.org/officeDocument/2006/relationships/themeOverride" Target="../theme/themeOverride39.xml"/></Relationships>
</file>

<file path=ppt/charts/_rels/chart44.xml.rels><?xml version="1.0" encoding="UTF-8" standalone="yes"?>
<Relationships xmlns="http://schemas.openxmlformats.org/package/2006/relationships"><Relationship Id="rId2" Type="http://schemas.openxmlformats.org/officeDocument/2006/relationships/package" Target="../embeddings/Microsoft_Excel_Worksheet42.xlsx"/><Relationship Id="rId1" Type="http://schemas.openxmlformats.org/officeDocument/2006/relationships/themeOverride" Target="../theme/themeOverride40.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'Ark1'!$B$1</c:f>
              <c:strCache>
                <c:ptCount val="1"/>
                <c:pt idx="0">
                  <c:v>Serie 1</c:v>
                </c:pt>
              </c:strCache>
            </c:strRef>
          </c:tx>
          <c:spPr>
            <a:solidFill>
              <a:schemeClr val="accent1"/>
            </a:solidFill>
            <a:ln>
              <a:noFill/>
            </a:ln>
            <a:effectLst/>
          </c:spPr>
          <c:invertIfNegative val="0"/>
          <c:dPt>
            <c:idx val="4"/>
            <c:invertIfNegative val="0"/>
            <c:bubble3D val="0"/>
            <c:spPr>
              <a:solidFill>
                <a:srgbClr val="5DC8F6"/>
              </a:solidFill>
              <a:ln>
                <a:noFill/>
              </a:ln>
              <a:effectLst/>
            </c:spPr>
          </c:dPt>
          <c:dPt>
            <c:idx val="5"/>
            <c:invertIfNegative val="0"/>
            <c:bubble3D val="0"/>
            <c:spPr>
              <a:solidFill>
                <a:srgbClr val="5DC8F6"/>
              </a:solidFill>
              <a:ln>
                <a:noFill/>
              </a:ln>
              <a:effectLst/>
            </c:spPr>
          </c:dPt>
          <c:cat>
            <c:strRef>
              <c:f>'Ark1'!$A$2:$A$7</c:f>
              <c:strCache>
                <c:ptCount val="6"/>
                <c:pt idx="0">
                  <c:v>2014</c:v>
                </c:pt>
                <c:pt idx="1">
                  <c:v>2015</c:v>
                </c:pt>
                <c:pt idx="2">
                  <c:v>2016</c:v>
                </c:pt>
                <c:pt idx="3">
                  <c:v>2017</c:v>
                </c:pt>
                <c:pt idx="4">
                  <c:v>H1-17</c:v>
                </c:pt>
                <c:pt idx="5">
                  <c:v>H1-18</c:v>
                </c:pt>
              </c:strCache>
            </c:strRef>
          </c:cat>
          <c:val>
            <c:numRef>
              <c:f>'Ark1'!$B$2:$B$7</c:f>
              <c:numCache>
                <c:formatCode>#,#00</c:formatCode>
                <c:ptCount val="6"/>
                <c:pt idx="0">
                  <c:v>14</c:v>
                </c:pt>
                <c:pt idx="1">
                  <c:v>10.7</c:v>
                </c:pt>
                <c:pt idx="2">
                  <c:v>11.6</c:v>
                </c:pt>
                <c:pt idx="3">
                  <c:v>10.4</c:v>
                </c:pt>
                <c:pt idx="4">
                  <c:v>10</c:v>
                </c:pt>
                <c:pt idx="5">
                  <c:v>11.2</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Serie 2</c:v>
                </c:pt>
              </c:strCache>
            </c:strRef>
          </c:tx>
          <c:spPr>
            <a:solidFill>
              <a:srgbClr val="BCE194"/>
            </a:solidFill>
            <a:ln>
              <a:noFill/>
            </a:ln>
            <a:effectLst/>
          </c:spPr>
          <c:invertIfNegative val="0"/>
          <c:cat>
            <c:strRef>
              <c:f>'Ark1'!$A$2:$A$7</c:f>
              <c:strCache>
                <c:ptCount val="6"/>
                <c:pt idx="0">
                  <c:v>2014</c:v>
                </c:pt>
                <c:pt idx="1">
                  <c:v>2015</c:v>
                </c:pt>
                <c:pt idx="2">
                  <c:v>2016</c:v>
                </c:pt>
                <c:pt idx="3">
                  <c:v>2017</c:v>
                </c:pt>
                <c:pt idx="4">
                  <c:v>H1-17</c:v>
                </c:pt>
                <c:pt idx="5">
                  <c:v>H1-18</c:v>
                </c:pt>
              </c:strCache>
            </c:strRef>
          </c:cat>
          <c:val>
            <c:numRef>
              <c:f>'Ark1'!$C$2:$C$7</c:f>
              <c:numCache>
                <c:formatCode>#,#00</c:formatCode>
                <c:ptCount val="6"/>
                <c:pt idx="0">
                  <c:v>0</c:v>
                </c:pt>
                <c:pt idx="1">
                  <c:v>0</c:v>
                </c:pt>
                <c:pt idx="2">
                  <c:v>0</c:v>
                </c:pt>
                <c:pt idx="3">
                  <c:v>0</c:v>
                </c:pt>
              </c:numCache>
            </c:numRef>
          </c:val>
          <c:extLst xmlns:c16r2="http://schemas.microsoft.com/office/drawing/2015/06/chart">
            <c:ext xmlns:c16="http://schemas.microsoft.com/office/drawing/2014/chart" uri="{C3380CC4-5D6E-409C-BE32-E72D297353CC}">
              <c16:uniqueId val="{00000001-5375-48D2-A3ED-869F1729E9F4}"/>
            </c:ext>
          </c:extLst>
        </c:ser>
        <c:dLbls>
          <c:showLegendKey val="0"/>
          <c:showVal val="0"/>
          <c:showCatName val="0"/>
          <c:showSerName val="0"/>
          <c:showPercent val="0"/>
          <c:showBubbleSize val="0"/>
        </c:dLbls>
        <c:gapWidth val="60"/>
        <c:overlap val="100"/>
        <c:axId val="7219456"/>
        <c:axId val="7229440"/>
      </c:barChart>
      <c:lineChart>
        <c:grouping val="standard"/>
        <c:varyColors val="0"/>
        <c:ser>
          <c:idx val="2"/>
          <c:order val="2"/>
          <c:tx>
            <c:strRef>
              <c:f>'Ark1'!$D$1</c:f>
              <c:strCache>
                <c:ptCount val="1"/>
                <c:pt idx="0">
                  <c:v>Serie 3</c:v>
                </c:pt>
              </c:strCache>
            </c:strRef>
          </c:tx>
          <c:spPr>
            <a:ln>
              <a:noFill/>
            </a:ln>
            <a:effectLst/>
          </c:spPr>
          <c:marker>
            <c:symbol val="none"/>
          </c:marker>
          <c:dLbls>
            <c:dLbl>
              <c:idx val="4"/>
              <c:layout/>
              <c:tx>
                <c:rich>
                  <a:bodyPr/>
                  <a:lstStyle/>
                  <a:p>
                    <a:pPr>
                      <a:defRPr b="0">
                        <a:solidFill>
                          <a:schemeClr val="tx1"/>
                        </a:solidFill>
                      </a:defRPr>
                    </a:pPr>
                    <a:r>
                      <a:rPr lang="en-US" dirty="0" smtClean="0"/>
                      <a:t>10.0</a:t>
                    </a:r>
                    <a:endParaRPr lang="en-US" dirty="0"/>
                  </a:p>
                </c:rich>
              </c:tx>
              <c:numFmt formatCode="#,##0.0" sourceLinked="0"/>
              <c:spPr/>
              <c:dLblPos val="t"/>
              <c:showLegendKey val="0"/>
              <c:showVal val="1"/>
              <c:showCatName val="0"/>
              <c:showSerName val="0"/>
              <c:showPercent val="0"/>
              <c:showBubbleSize val="0"/>
            </c:dLbl>
            <c:dLbl>
              <c:idx val="5"/>
              <c:numFmt formatCode="#,##0.0" sourceLinked="0"/>
              <c:spPr/>
              <c:txPr>
                <a:bodyPr/>
                <a:lstStyle/>
                <a:p>
                  <a:pPr>
                    <a:defRPr b="1"/>
                  </a:pPr>
                  <a:endParaRPr lang="nb-NO"/>
                </a:p>
              </c:txPr>
              <c:dLblPos val="t"/>
              <c:showLegendKey val="0"/>
              <c:showVal val="1"/>
              <c:showCatName val="0"/>
              <c:showSerName val="0"/>
              <c:showPercent val="0"/>
              <c:showBubbleSize val="0"/>
            </c:dLbl>
            <c:numFmt formatCode="#,##0.0" sourceLinked="0"/>
            <c:dLblPos val="t"/>
            <c:showLegendKey val="0"/>
            <c:showVal val="1"/>
            <c:showCatName val="0"/>
            <c:showSerName val="0"/>
            <c:showPercent val="0"/>
            <c:showBubbleSize val="0"/>
            <c:showLeaderLines val="0"/>
          </c:dLbls>
          <c:cat>
            <c:strRef>
              <c:f>'Ark1'!$A$2:$A$7</c:f>
              <c:strCache>
                <c:ptCount val="6"/>
                <c:pt idx="0">
                  <c:v>2014</c:v>
                </c:pt>
                <c:pt idx="1">
                  <c:v>2015</c:v>
                </c:pt>
                <c:pt idx="2">
                  <c:v>2016</c:v>
                </c:pt>
                <c:pt idx="3">
                  <c:v>2017</c:v>
                </c:pt>
                <c:pt idx="4">
                  <c:v>H1-17</c:v>
                </c:pt>
                <c:pt idx="5">
                  <c:v>H1-18</c:v>
                </c:pt>
              </c:strCache>
            </c:strRef>
          </c:cat>
          <c:val>
            <c:numRef>
              <c:f>'Ark1'!$D$2:$D$7</c:f>
              <c:numCache>
                <c:formatCode>#,#00</c:formatCode>
                <c:ptCount val="6"/>
                <c:pt idx="0">
                  <c:v>14</c:v>
                </c:pt>
                <c:pt idx="1">
                  <c:v>10.7</c:v>
                </c:pt>
                <c:pt idx="2">
                  <c:v>11.6</c:v>
                </c:pt>
                <c:pt idx="3">
                  <c:v>10.4</c:v>
                </c:pt>
                <c:pt idx="4">
                  <c:v>10</c:v>
                </c:pt>
                <c:pt idx="5">
                  <c:v>11.2</c:v>
                </c:pt>
              </c:numCache>
            </c:numRef>
          </c:val>
          <c:smooth val="0"/>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marker val="1"/>
        <c:smooth val="0"/>
        <c:axId val="7219456"/>
        <c:axId val="7229440"/>
      </c:lineChart>
      <c:catAx>
        <c:axId val="7219456"/>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050" b="0" i="0" u="none" strike="noStrike" kern="1200" baseline="0">
                <a:solidFill>
                  <a:srgbClr val="0B3D4A"/>
                </a:solidFill>
                <a:latin typeface="+mn-lt"/>
                <a:ea typeface="+mn-ea"/>
                <a:cs typeface="+mn-cs"/>
              </a:defRPr>
            </a:pPr>
            <a:endParaRPr lang="nb-NO"/>
          </a:p>
        </c:txPr>
        <c:crossAx val="7229440"/>
        <c:crosses val="autoZero"/>
        <c:auto val="1"/>
        <c:lblAlgn val="ctr"/>
        <c:lblOffset val="100"/>
        <c:noMultiLvlLbl val="0"/>
      </c:catAx>
      <c:valAx>
        <c:axId val="7229440"/>
        <c:scaling>
          <c:orientation val="minMax"/>
          <c:max val="25"/>
        </c:scaling>
        <c:delete val="1"/>
        <c:axPos val="l"/>
        <c:numFmt formatCode="#,#00" sourceLinked="1"/>
        <c:majorTickMark val="out"/>
        <c:minorTickMark val="none"/>
        <c:tickLblPos val="none"/>
        <c:crossAx val="7219456"/>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2822085889570546E-2"/>
          <c:y val="4.5021382739762229E-2"/>
          <c:w val="0.90995942225013271"/>
          <c:h val="0.76829037986187432"/>
        </c:manualLayout>
      </c:layout>
      <c:barChart>
        <c:barDir val="col"/>
        <c:grouping val="stacked"/>
        <c:varyColors val="0"/>
        <c:ser>
          <c:idx val="0"/>
          <c:order val="0"/>
          <c:tx>
            <c:strRef>
              <c:f>'Ark1'!$B$1</c:f>
              <c:strCache>
                <c:ptCount val="1"/>
                <c:pt idx="0">
                  <c:v>Other Income</c:v>
                </c:pt>
              </c:strCache>
            </c:strRef>
          </c:tx>
          <c:spPr>
            <a:solidFill>
              <a:srgbClr val="2C6C88"/>
            </a:solidFill>
            <a:ln>
              <a:noFill/>
            </a:ln>
            <a:effectLst/>
          </c:spPr>
          <c:invertIfNegative val="0"/>
          <c:dPt>
            <c:idx val="0"/>
            <c:invertIfNegative val="0"/>
            <c:bubble3D val="0"/>
          </c:dPt>
          <c:dPt>
            <c:idx val="4"/>
            <c:invertIfNegative val="0"/>
            <c:bubble3D val="0"/>
          </c:dPt>
          <c:dLbls>
            <c:txPr>
              <a:bodyPr/>
              <a:lstStyle/>
              <a:p>
                <a:pPr>
                  <a:defRPr>
                    <a:solidFill>
                      <a:schemeClr val="bg1"/>
                    </a:solidFill>
                  </a:defRPr>
                </a:pPr>
                <a:endParaRPr lang="nb-NO"/>
              </a:p>
            </c:txPr>
            <c:showLegendKey val="0"/>
            <c:showVal val="1"/>
            <c:showCatName val="0"/>
            <c:showSerName val="0"/>
            <c:showPercent val="0"/>
            <c:showBubbleSize val="0"/>
            <c:showLeaderLines val="0"/>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50</c:v>
                </c:pt>
                <c:pt idx="1">
                  <c:v>51</c:v>
                </c:pt>
                <c:pt idx="2">
                  <c:v>51</c:v>
                </c:pt>
                <c:pt idx="3">
                  <c:v>46</c:v>
                </c:pt>
                <c:pt idx="4">
                  <c:v>52</c:v>
                </c:pt>
              </c:numCache>
            </c:numRef>
          </c:val>
          <c:extLst xmlns:c16r2="http://schemas.microsoft.com/office/drawing/2015/06/chart">
            <c:ext xmlns:c16="http://schemas.microsoft.com/office/drawing/2014/chart" uri="{C3380CC4-5D6E-409C-BE32-E72D297353CC}">
              <c16:uniqueId val="{00000000-F684-4072-B9A2-447A9AA64F01}"/>
            </c:ext>
          </c:extLst>
        </c:ser>
        <c:ser>
          <c:idx val="1"/>
          <c:order val="1"/>
          <c:tx>
            <c:strRef>
              <c:f>'Ark1'!$C$1</c:f>
              <c:strCache>
                <c:ptCount val="1"/>
                <c:pt idx="0">
                  <c:v>Financial investments</c:v>
                </c:pt>
              </c:strCache>
            </c:strRef>
          </c:tx>
          <c:invertIfNegative val="0"/>
          <c:dLbls>
            <c:txPr>
              <a:bodyPr/>
              <a:lstStyle/>
              <a:p>
                <a:pPr>
                  <a:defRPr>
                    <a:solidFill>
                      <a:schemeClr val="bg1"/>
                    </a:solidFill>
                  </a:defRPr>
                </a:pPr>
                <a:endParaRPr lang="nb-NO"/>
              </a:p>
            </c:txPr>
            <c:showLegendKey val="0"/>
            <c:showVal val="1"/>
            <c:showCatName val="0"/>
            <c:showSerName val="0"/>
            <c:showPercent val="0"/>
            <c:showBubbleSize val="0"/>
            <c:showLeaderLines val="0"/>
          </c:dLbls>
          <c:cat>
            <c:strRef>
              <c:f>'Ark1'!$A$2:$A$6</c:f>
              <c:strCache>
                <c:ptCount val="5"/>
                <c:pt idx="0">
                  <c:v>Q2-17</c:v>
                </c:pt>
                <c:pt idx="1">
                  <c:v>Q3-17</c:v>
                </c:pt>
                <c:pt idx="2">
                  <c:v>Q4-17</c:v>
                </c:pt>
                <c:pt idx="3">
                  <c:v>Q1-18</c:v>
                </c:pt>
                <c:pt idx="4">
                  <c:v>Q2-18</c:v>
                </c:pt>
              </c:strCache>
            </c:strRef>
          </c:cat>
          <c:val>
            <c:numRef>
              <c:f>'Ark1'!$C$2:$C$6</c:f>
              <c:numCache>
                <c:formatCode>General</c:formatCode>
                <c:ptCount val="5"/>
                <c:pt idx="0">
                  <c:v>13</c:v>
                </c:pt>
                <c:pt idx="1">
                  <c:v>4</c:v>
                </c:pt>
                <c:pt idx="2">
                  <c:v>7</c:v>
                </c:pt>
                <c:pt idx="3">
                  <c:v>7</c:v>
                </c:pt>
                <c:pt idx="4">
                  <c:v>26</c:v>
                </c:pt>
              </c:numCache>
            </c:numRef>
          </c:val>
        </c:ser>
        <c:ser>
          <c:idx val="2"/>
          <c:order val="2"/>
          <c:tx>
            <c:strRef>
              <c:f>'Ark1'!$D$1</c:f>
              <c:strCache>
                <c:ptCount val="1"/>
                <c:pt idx="0">
                  <c:v>Sum andre inntekter</c:v>
                </c:pt>
              </c:strCache>
            </c:strRef>
          </c:tx>
          <c:spPr>
            <a:noFill/>
          </c:spPr>
          <c:invertIfNegative val="0"/>
          <c:cat>
            <c:strRef>
              <c:f>'Ark1'!$A$2:$A$6</c:f>
              <c:strCache>
                <c:ptCount val="5"/>
                <c:pt idx="0">
                  <c:v>Q2-17</c:v>
                </c:pt>
                <c:pt idx="1">
                  <c:v>Q3-17</c:v>
                </c:pt>
                <c:pt idx="2">
                  <c:v>Q4-17</c:v>
                </c:pt>
                <c:pt idx="3">
                  <c:v>Q1-18</c:v>
                </c:pt>
                <c:pt idx="4">
                  <c:v>Q2-18</c:v>
                </c:pt>
              </c:strCache>
            </c:strRef>
          </c:cat>
          <c:val>
            <c:numRef>
              <c:f>'Ark1'!$D$2:$D$6</c:f>
              <c:numCache>
                <c:formatCode>General</c:formatCode>
                <c:ptCount val="5"/>
                <c:pt idx="0">
                  <c:v>63</c:v>
                </c:pt>
                <c:pt idx="1">
                  <c:v>55</c:v>
                </c:pt>
                <c:pt idx="2">
                  <c:v>58</c:v>
                </c:pt>
                <c:pt idx="3">
                  <c:v>53</c:v>
                </c:pt>
                <c:pt idx="4">
                  <c:v>78</c:v>
                </c:pt>
              </c:numCache>
            </c:numRef>
          </c:val>
        </c:ser>
        <c:dLbls>
          <c:showLegendKey val="0"/>
          <c:showVal val="0"/>
          <c:showCatName val="0"/>
          <c:showSerName val="0"/>
          <c:showPercent val="0"/>
          <c:showBubbleSize val="0"/>
        </c:dLbls>
        <c:gapWidth val="60"/>
        <c:overlap val="100"/>
        <c:axId val="41374848"/>
        <c:axId val="41376384"/>
      </c:barChart>
      <c:catAx>
        <c:axId val="41374848"/>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41376384"/>
        <c:crosses val="autoZero"/>
        <c:auto val="1"/>
        <c:lblAlgn val="ctr"/>
        <c:lblOffset val="100"/>
        <c:noMultiLvlLbl val="0"/>
      </c:catAx>
      <c:valAx>
        <c:axId val="41376384"/>
        <c:scaling>
          <c:orientation val="minMax"/>
          <c:max val="80"/>
        </c:scaling>
        <c:delete val="1"/>
        <c:axPos val="l"/>
        <c:majorGridlines>
          <c:spPr>
            <a:ln>
              <a:noFill/>
            </a:ln>
          </c:spPr>
        </c:majorGridlines>
        <c:numFmt formatCode="General" sourceLinked="1"/>
        <c:majorTickMark val="none"/>
        <c:minorTickMark val="none"/>
        <c:tickLblPos val="none"/>
        <c:crossAx val="41374848"/>
        <c:crosses val="autoZero"/>
        <c:crossBetween val="between"/>
      </c:valAx>
      <c:spPr>
        <a:noFill/>
        <a:ln>
          <a:noFill/>
        </a:ln>
        <a:effectLst/>
      </c:spPr>
    </c:plotArea>
    <c:legend>
      <c:legendPos val="r"/>
      <c:legendEntry>
        <c:idx val="0"/>
        <c:delete val="1"/>
      </c:legendEntry>
      <c:layout>
        <c:manualLayout>
          <c:xMode val="edge"/>
          <c:yMode val="edge"/>
          <c:x val="7.8671078691850652E-2"/>
          <c:y val="0.86925429507858598"/>
          <c:w val="0.767954688179315"/>
          <c:h val="0.13074570492141399"/>
        </c:manualLayout>
      </c:layout>
      <c:overlay val="0"/>
    </c:legend>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'Ark1'!$B$1</c:f>
              <c:strCache>
                <c:ptCount val="1"/>
                <c:pt idx="0">
                  <c:v>Andre inntekter i %</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numFmt formatCode="#,##0.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0.00</c:formatCode>
                <c:ptCount val="5"/>
                <c:pt idx="0">
                  <c:v>0.4</c:v>
                </c:pt>
                <c:pt idx="1">
                  <c:v>0.34</c:v>
                </c:pt>
                <c:pt idx="2">
                  <c:v>0.35</c:v>
                </c:pt>
                <c:pt idx="3">
                  <c:v>0.32</c:v>
                </c:pt>
                <c:pt idx="4">
                  <c:v>0.45</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41419136"/>
        <c:axId val="41420672"/>
      </c:barChart>
      <c:catAx>
        <c:axId val="41419136"/>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41420672"/>
        <c:crosses val="autoZero"/>
        <c:auto val="1"/>
        <c:lblAlgn val="ctr"/>
        <c:lblOffset val="100"/>
        <c:noMultiLvlLbl val="0"/>
      </c:catAx>
      <c:valAx>
        <c:axId val="41420672"/>
        <c:scaling>
          <c:orientation val="minMax"/>
        </c:scaling>
        <c:delete val="1"/>
        <c:axPos val="l"/>
        <c:numFmt formatCode="0.00" sourceLinked="1"/>
        <c:majorTickMark val="none"/>
        <c:minorTickMark val="none"/>
        <c:tickLblPos val="none"/>
        <c:crossAx val="41419136"/>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'Ark1'!$B$1</c:f>
              <c:strCache>
                <c:ptCount val="1"/>
                <c:pt idx="0">
                  <c:v>Inntekter i kvartalet</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Pt>
            <c:idx val="8"/>
            <c:invertIfNegative val="0"/>
            <c:bubble3D val="0"/>
            <c:spPr>
              <a:solidFill>
                <a:srgbClr val="78BE20"/>
              </a:solidFill>
              <a:ln>
                <a:noFill/>
              </a:ln>
              <a:effectLst/>
            </c:spPr>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331</c:v>
                </c:pt>
                <c:pt idx="1">
                  <c:v>336</c:v>
                </c:pt>
                <c:pt idx="2">
                  <c:v>348</c:v>
                </c:pt>
                <c:pt idx="3">
                  <c:v>342</c:v>
                </c:pt>
                <c:pt idx="4">
                  <c:v>369</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41467264"/>
        <c:axId val="41542784"/>
      </c:barChart>
      <c:catAx>
        <c:axId val="41467264"/>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41542784"/>
        <c:crosses val="autoZero"/>
        <c:auto val="1"/>
        <c:lblAlgn val="ctr"/>
        <c:lblOffset val="100"/>
        <c:noMultiLvlLbl val="0"/>
      </c:catAx>
      <c:valAx>
        <c:axId val="41542784"/>
        <c:scaling>
          <c:orientation val="minMax"/>
          <c:min val="0"/>
        </c:scaling>
        <c:delete val="1"/>
        <c:axPos val="l"/>
        <c:numFmt formatCode="General" sourceLinked="1"/>
        <c:majorTickMark val="none"/>
        <c:minorTickMark val="none"/>
        <c:tickLblPos val="none"/>
        <c:crossAx val="41467264"/>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'Ark1'!$B$1</c:f>
              <c:strCache>
                <c:ptCount val="1"/>
                <c:pt idx="0">
                  <c:v>Inntekter i kvartalet i %</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2.11</c:v>
                </c:pt>
                <c:pt idx="1">
                  <c:v>2.06</c:v>
                </c:pt>
                <c:pt idx="2">
                  <c:v>2.11</c:v>
                </c:pt>
                <c:pt idx="3">
                  <c:v>2.0499999999999998</c:v>
                </c:pt>
                <c:pt idx="4">
                  <c:v>2.13</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53557120"/>
        <c:axId val="53558656"/>
      </c:barChart>
      <c:catAx>
        <c:axId val="53557120"/>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53558656"/>
        <c:crosses val="autoZero"/>
        <c:auto val="1"/>
        <c:lblAlgn val="ctr"/>
        <c:lblOffset val="100"/>
        <c:noMultiLvlLbl val="0"/>
      </c:catAx>
      <c:valAx>
        <c:axId val="53558656"/>
        <c:scaling>
          <c:orientation val="minMax"/>
          <c:min val="0"/>
        </c:scaling>
        <c:delete val="1"/>
        <c:axPos val="l"/>
        <c:numFmt formatCode="General" sourceLinked="1"/>
        <c:majorTickMark val="none"/>
        <c:minorTickMark val="none"/>
        <c:tickLblPos val="none"/>
        <c:crossAx val="53557120"/>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0.16351686914255092"/>
          <c:w val="0.93251533742331283"/>
          <c:h val="0.68287184104544241"/>
        </c:manualLayout>
      </c:layout>
      <c:barChart>
        <c:barDir val="col"/>
        <c:grouping val="clustered"/>
        <c:varyColors val="0"/>
        <c:ser>
          <c:idx val="0"/>
          <c:order val="0"/>
          <c:tx>
            <c:strRef>
              <c:f>'Ark1'!$B$1</c:f>
              <c:strCache>
                <c:ptCount val="1"/>
                <c:pt idx="0">
                  <c:v>Driftskostnader i kvartalet</c:v>
                </c:pt>
              </c:strCache>
            </c:strRef>
          </c:tx>
          <c:spPr>
            <a:solidFill>
              <a:srgbClr val="2C6C88"/>
            </a:solidFill>
            <a:ln>
              <a:noFill/>
            </a:ln>
            <a:effectLst/>
          </c:spPr>
          <c:invertIfNegative val="0"/>
          <c:dPt>
            <c:idx val="0"/>
            <c:invertIfNegative val="0"/>
            <c:bubble3D val="0"/>
          </c:dPt>
          <c:dPt>
            <c:idx val="4"/>
            <c:invertIfNegative val="0"/>
            <c:bubble3D val="0"/>
            <c:spPr>
              <a:solidFill>
                <a:srgbClr val="009EE9">
                  <a:lumMod val="60000"/>
                  <a:lumOff val="40000"/>
                </a:srgbClr>
              </a:solidFill>
              <a:ln>
                <a:noFill/>
              </a:ln>
              <a:effectLst/>
            </c:spPr>
          </c:dPt>
          <c:dPt>
            <c:idx val="8"/>
            <c:invertIfNegative val="0"/>
            <c:bubble3D val="0"/>
          </c:dPt>
          <c:dLbls>
            <c:dLbl>
              <c:idx val="4"/>
              <c:spPr/>
              <c:txPr>
                <a:bodyPr/>
                <a:lstStyle/>
                <a:p>
                  <a:pPr>
                    <a:defRPr b="1"/>
                  </a:pPr>
                  <a:endParaRPr lang="nb-NO"/>
                </a:p>
              </c:txPr>
              <c:showLegendKey val="0"/>
              <c:showVal val="1"/>
              <c:showCatName val="0"/>
              <c:showSerName val="0"/>
              <c:showPercent val="0"/>
              <c:showBubbleSize val="0"/>
            </c:dLbl>
            <c:showLegendKey val="0"/>
            <c:showVal val="1"/>
            <c:showCatName val="0"/>
            <c:showSerName val="0"/>
            <c:showPercent val="0"/>
            <c:showBubbleSize val="0"/>
            <c:showLeaderLines val="0"/>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151</c:v>
                </c:pt>
                <c:pt idx="1">
                  <c:v>145</c:v>
                </c:pt>
                <c:pt idx="2">
                  <c:v>144</c:v>
                </c:pt>
                <c:pt idx="3">
                  <c:v>149</c:v>
                </c:pt>
                <c:pt idx="4">
                  <c:v>150</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1893888"/>
        <c:axId val="111899776"/>
      </c:barChart>
      <c:catAx>
        <c:axId val="111893888"/>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1899776"/>
        <c:crosses val="autoZero"/>
        <c:auto val="1"/>
        <c:lblAlgn val="ctr"/>
        <c:lblOffset val="100"/>
        <c:noMultiLvlLbl val="0"/>
      </c:catAx>
      <c:valAx>
        <c:axId val="111899776"/>
        <c:scaling>
          <c:orientation val="minMax"/>
          <c:min val="0"/>
        </c:scaling>
        <c:delete val="1"/>
        <c:axPos val="l"/>
        <c:majorGridlines>
          <c:spPr>
            <a:ln>
              <a:noFill/>
            </a:ln>
          </c:spPr>
        </c:majorGridlines>
        <c:numFmt formatCode="General" sourceLinked="1"/>
        <c:majorTickMark val="none"/>
        <c:minorTickMark val="none"/>
        <c:tickLblPos val="none"/>
        <c:crossAx val="111893888"/>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0.15744242607345751"/>
          <c:w val="0.93251533742331283"/>
          <c:h val="0.68369683448434504"/>
        </c:manualLayout>
      </c:layout>
      <c:barChart>
        <c:barDir val="col"/>
        <c:grouping val="clustered"/>
        <c:varyColors val="0"/>
        <c:ser>
          <c:idx val="0"/>
          <c:order val="0"/>
          <c:tx>
            <c:strRef>
              <c:f>'Ark1'!$B$1</c:f>
              <c:strCache>
                <c:ptCount val="1"/>
                <c:pt idx="0">
                  <c:v>Driftskostnader i kvartalet i %</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0.96</c:v>
                </c:pt>
                <c:pt idx="1">
                  <c:v>0.89</c:v>
                </c:pt>
                <c:pt idx="2">
                  <c:v>0.88</c:v>
                </c:pt>
                <c:pt idx="3">
                  <c:v>0.89</c:v>
                </c:pt>
                <c:pt idx="4">
                  <c:v>0.87</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1933696"/>
        <c:axId val="114167808"/>
      </c:barChart>
      <c:catAx>
        <c:axId val="111933696"/>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4167808"/>
        <c:crosses val="autoZero"/>
        <c:auto val="1"/>
        <c:lblAlgn val="ctr"/>
        <c:lblOffset val="100"/>
        <c:noMultiLvlLbl val="0"/>
      </c:catAx>
      <c:valAx>
        <c:axId val="114167808"/>
        <c:scaling>
          <c:orientation val="minMax"/>
          <c:max val="1.1000000000000001"/>
          <c:min val="0"/>
        </c:scaling>
        <c:delete val="1"/>
        <c:axPos val="l"/>
        <c:numFmt formatCode="General" sourceLinked="1"/>
        <c:majorTickMark val="out"/>
        <c:minorTickMark val="none"/>
        <c:tickLblPos val="nextTo"/>
        <c:crossAx val="111933696"/>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9330225592966527E-2"/>
          <c:y val="3.4472190429688229E-2"/>
          <c:w val="0.86934418412522274"/>
          <c:h val="0.82494495723126471"/>
        </c:manualLayout>
      </c:layout>
      <c:barChart>
        <c:barDir val="col"/>
        <c:grouping val="clustered"/>
        <c:varyColors val="0"/>
        <c:ser>
          <c:idx val="0"/>
          <c:order val="0"/>
          <c:tx>
            <c:strRef>
              <c:f>'Ark1'!$B$1</c:f>
              <c:strCache>
                <c:ptCount val="1"/>
                <c:pt idx="0">
                  <c:v>KI %</c:v>
                </c:pt>
              </c:strCache>
            </c:strRef>
          </c:tx>
          <c:spPr>
            <a:solidFill>
              <a:srgbClr val="2C6C88"/>
            </a:solidFill>
            <a:ln>
              <a:noFill/>
            </a:ln>
            <a:effectLst/>
          </c:spPr>
          <c:invertIfNegative val="0"/>
          <c:dPt>
            <c:idx val="0"/>
            <c:invertIfNegative val="0"/>
            <c:bubble3D val="0"/>
          </c:dPt>
          <c:dPt>
            <c:idx val="4"/>
            <c:invertIfNegative val="0"/>
            <c:bubble3D val="0"/>
            <c:spPr>
              <a:solidFill>
                <a:srgbClr val="009EE9">
                  <a:lumMod val="60000"/>
                  <a:lumOff val="40000"/>
                </a:srgbClr>
              </a:solidFill>
              <a:ln>
                <a:noFill/>
              </a:ln>
              <a:effectLst/>
            </c:spPr>
          </c:dPt>
          <c:dPt>
            <c:idx val="5"/>
            <c:invertIfNegative val="0"/>
            <c:bubble3D val="0"/>
            <c:spPr>
              <a:solidFill>
                <a:srgbClr val="009EE9">
                  <a:lumMod val="60000"/>
                  <a:lumOff val="40000"/>
                </a:srgbClr>
              </a:solidFill>
              <a:ln>
                <a:noFill/>
              </a:ln>
              <a:effectLst/>
            </c:spPr>
          </c:dPt>
          <c:dPt>
            <c:idx val="8"/>
            <c:invertIfNegative val="0"/>
            <c:bubble3D val="0"/>
            <c:spPr>
              <a:solidFill>
                <a:srgbClr val="78BE20"/>
              </a:solidFill>
              <a:ln>
                <a:noFill/>
              </a:ln>
              <a:effectLst/>
            </c:spPr>
          </c:dPt>
          <c:dLbls>
            <c:dLbl>
              <c:idx val="0"/>
              <c:layout>
                <c:manualLayout>
                  <c:x val="1.4059142291065023E-17"/>
                  <c:y val="0.18664855425473698"/>
                </c:manualLayout>
              </c:layout>
              <c:numFmt formatCode="#,##0.0" sourceLinked="0"/>
              <c:spPr/>
              <c:txPr>
                <a:bodyPr/>
                <a:lstStyle/>
                <a:p>
                  <a:pPr algn="ctr">
                    <a:defRPr>
                      <a:solidFill>
                        <a:schemeClr val="bg1"/>
                      </a:solidFill>
                    </a:defRPr>
                  </a:pPr>
                  <a:endParaRPr lang="nb-NO"/>
                </a:p>
              </c:txPr>
              <c:dLblPos val="outEnd"/>
              <c:showLegendKey val="0"/>
              <c:showVal val="1"/>
              <c:showCatName val="0"/>
              <c:showSerName val="0"/>
              <c:showPercent val="0"/>
              <c:showBubbleSize val="0"/>
            </c:dLbl>
            <c:dLbl>
              <c:idx val="1"/>
              <c:layout>
                <c:manualLayout>
                  <c:x val="0"/>
                  <c:y val="0.21983473357358782"/>
                </c:manualLayout>
              </c:layout>
              <c:dLblPos val="outEnd"/>
              <c:showLegendKey val="0"/>
              <c:showVal val="1"/>
              <c:showCatName val="0"/>
              <c:showSerName val="0"/>
              <c:showPercent val="0"/>
              <c:showBubbleSize val="0"/>
            </c:dLbl>
            <c:dLbl>
              <c:idx val="2"/>
              <c:layout>
                <c:manualLayout>
                  <c:x val="-9.202453987730062E-3"/>
                  <c:y val="0.23405738185309535"/>
                </c:manualLayout>
              </c:layout>
              <c:tx>
                <c:rich>
                  <a:bodyPr/>
                  <a:lstStyle/>
                  <a:p>
                    <a:r>
                      <a:rPr lang="en-US" dirty="0" smtClean="0">
                        <a:solidFill>
                          <a:schemeClr val="bg1"/>
                        </a:solidFill>
                      </a:rPr>
                      <a:t> 43,0</a:t>
                    </a:r>
                    <a:endParaRPr lang="en-US" dirty="0"/>
                  </a:p>
                </c:rich>
              </c:tx>
              <c:dLblPos val="outEnd"/>
              <c:showLegendKey val="0"/>
              <c:showVal val="1"/>
              <c:showCatName val="0"/>
              <c:showSerName val="0"/>
              <c:showPercent val="0"/>
              <c:showBubbleSize val="0"/>
            </c:dLbl>
            <c:dLbl>
              <c:idx val="3"/>
              <c:layout>
                <c:manualLayout>
                  <c:x val="0"/>
                  <c:y val="0.24353914737276702"/>
                </c:manualLayout>
              </c:layout>
              <c:dLblPos val="outEnd"/>
              <c:showLegendKey val="0"/>
              <c:showVal val="1"/>
              <c:showCatName val="0"/>
              <c:showSerName val="0"/>
              <c:showPercent val="0"/>
              <c:showBubbleSize val="0"/>
            </c:dLbl>
            <c:dLbl>
              <c:idx val="4"/>
              <c:layout>
                <c:manualLayout>
                  <c:x val="0"/>
                  <c:y val="0.26250267841211039"/>
                </c:manualLayout>
              </c:layout>
              <c:numFmt formatCode="#,##0.0" sourceLinked="0"/>
              <c:spPr/>
              <c:txPr>
                <a:bodyPr/>
                <a:lstStyle/>
                <a:p>
                  <a:pPr algn="ctr">
                    <a:defRPr>
                      <a:solidFill>
                        <a:schemeClr val="tx1"/>
                      </a:solidFill>
                    </a:defRPr>
                  </a:pPr>
                  <a:endParaRPr lang="nb-NO"/>
                </a:p>
              </c:txPr>
              <c:dLblPos val="outEnd"/>
              <c:showLegendKey val="0"/>
              <c:showVal val="1"/>
              <c:showCatName val="0"/>
              <c:showSerName val="0"/>
              <c:showPercent val="0"/>
              <c:showBubbleSize val="0"/>
            </c:dLbl>
            <c:dLbl>
              <c:idx val="5"/>
              <c:layout>
                <c:manualLayout>
                  <c:x val="6.1349693251533744E-3"/>
                  <c:y val="0.19138943701457281"/>
                </c:manualLayout>
              </c:layout>
              <c:numFmt formatCode="#,##0.0" sourceLinked="0"/>
              <c:spPr/>
              <c:txPr>
                <a:bodyPr/>
                <a:lstStyle/>
                <a:p>
                  <a:pPr>
                    <a:defRPr b="1">
                      <a:solidFill>
                        <a:schemeClr val="tx1"/>
                      </a:solidFill>
                    </a:defRPr>
                  </a:pPr>
                  <a:endParaRPr lang="nb-NO"/>
                </a:p>
              </c:txPr>
              <c:dLblPos val="outEnd"/>
              <c:showLegendKey val="0"/>
              <c:showVal val="1"/>
              <c:showCatName val="0"/>
              <c:showSerName val="0"/>
              <c:showPercent val="0"/>
              <c:showBubbleSize val="0"/>
            </c:dLbl>
            <c:numFmt formatCode="#,##0.0" sourceLinked="0"/>
            <c:txPr>
              <a:bodyPr/>
              <a:lstStyle/>
              <a:p>
                <a:pPr>
                  <a:defRPr>
                    <a:solidFill>
                      <a:schemeClr val="bg1"/>
                    </a:solidFill>
                  </a:defRPr>
                </a:pPr>
                <a:endParaRPr lang="nb-NO"/>
              </a:p>
            </c:txPr>
            <c:dLblPos val="inEnd"/>
            <c:showLegendKey val="0"/>
            <c:showVal val="1"/>
            <c:showCatName val="0"/>
            <c:showSerName val="0"/>
            <c:showPercent val="0"/>
            <c:showBubbleSize val="0"/>
            <c:showLeaderLines val="0"/>
          </c:dLbls>
          <c:cat>
            <c:strRef>
              <c:f>'Ark1'!$A$2:$A$7</c:f>
              <c:strCache>
                <c:ptCount val="6"/>
                <c:pt idx="0">
                  <c:v>2014</c:v>
                </c:pt>
                <c:pt idx="1">
                  <c:v>2015</c:v>
                </c:pt>
                <c:pt idx="2">
                  <c:v>2016</c:v>
                </c:pt>
                <c:pt idx="3">
                  <c:v>2017</c:v>
                </c:pt>
                <c:pt idx="4">
                  <c:v>Q2-17</c:v>
                </c:pt>
                <c:pt idx="5">
                  <c:v>Q2-18</c:v>
                </c:pt>
              </c:strCache>
            </c:strRef>
          </c:cat>
          <c:val>
            <c:numRef>
              <c:f>'Ark1'!$B$2:$B$7</c:f>
              <c:numCache>
                <c:formatCode>#,#00</c:formatCode>
                <c:ptCount val="6"/>
                <c:pt idx="0" formatCode="General">
                  <c:v>40.1</c:v>
                </c:pt>
                <c:pt idx="1">
                  <c:v>43</c:v>
                </c:pt>
                <c:pt idx="2">
                  <c:v>43</c:v>
                </c:pt>
                <c:pt idx="3">
                  <c:v>44</c:v>
                </c:pt>
                <c:pt idx="4" formatCode="General">
                  <c:v>45.6</c:v>
                </c:pt>
                <c:pt idx="5" formatCode="General">
                  <c:v>40.6</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4202880"/>
        <c:axId val="114233344"/>
      </c:barChart>
      <c:catAx>
        <c:axId val="114202880"/>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0" vert="horz"/>
          <a:lstStyle/>
          <a:p>
            <a:pPr>
              <a:defRPr/>
            </a:pPr>
            <a:endParaRPr lang="nb-NO"/>
          </a:p>
        </c:txPr>
        <c:crossAx val="114233344"/>
        <c:crosses val="autoZero"/>
        <c:auto val="1"/>
        <c:lblAlgn val="ctr"/>
        <c:lblOffset val="100"/>
        <c:noMultiLvlLbl val="0"/>
      </c:catAx>
      <c:valAx>
        <c:axId val="114233344"/>
        <c:scaling>
          <c:orientation val="minMax"/>
          <c:max val="60"/>
          <c:min val="0"/>
        </c:scaling>
        <c:delete val="1"/>
        <c:axPos val="l"/>
        <c:majorGridlines>
          <c:spPr>
            <a:ln>
              <a:noFill/>
            </a:ln>
          </c:spPr>
        </c:majorGridlines>
        <c:numFmt formatCode="General" sourceLinked="1"/>
        <c:majorTickMark val="out"/>
        <c:minorTickMark val="none"/>
        <c:tickLblPos val="nextTo"/>
        <c:crossAx val="114202880"/>
        <c:crosses val="autoZero"/>
        <c:crossBetween val="between"/>
        <c:majorUnit val="50"/>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userShapes r:id="rId3"/>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280757517456463"/>
          <c:y val="0.11532372457730057"/>
          <c:w val="0.71328711955940582"/>
          <c:h val="0.7561631820444068"/>
        </c:manualLayout>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2014</c:v>
                </c:pt>
                <c:pt idx="1">
                  <c:v>2015</c:v>
                </c:pt>
                <c:pt idx="2">
                  <c:v>2016</c:v>
                </c:pt>
                <c:pt idx="3">
                  <c:v>2017</c:v>
                </c:pt>
                <c:pt idx="4">
                  <c:v>Q2-18</c:v>
                </c:pt>
              </c:strCache>
            </c:strRef>
          </c:cat>
          <c:val>
            <c:numRef>
              <c:f>'Ark1'!$B$2:$B$6</c:f>
              <c:numCache>
                <c:formatCode>General</c:formatCode>
                <c:ptCount val="5"/>
                <c:pt idx="0">
                  <c:v>56.3</c:v>
                </c:pt>
                <c:pt idx="1">
                  <c:v>60.1</c:v>
                </c:pt>
                <c:pt idx="2">
                  <c:v>61.6</c:v>
                </c:pt>
                <c:pt idx="3" formatCode="#,#00">
                  <c:v>66.5</c:v>
                </c:pt>
                <c:pt idx="4">
                  <c:v>70.599999999999994</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6944640"/>
        <c:axId val="6943104"/>
      </c:barChart>
      <c:lineChart>
        <c:grouping val="standard"/>
        <c:varyColors val="0"/>
        <c:ser>
          <c:idx val="1"/>
          <c:order val="1"/>
          <c:tx>
            <c:strRef>
              <c:f>'Ark1'!$C$1</c:f>
              <c:strCache>
                <c:ptCount val="1"/>
                <c:pt idx="0">
                  <c:v>Serie 2</c:v>
                </c:pt>
              </c:strCache>
            </c:strRef>
          </c:tx>
          <c:spPr>
            <a:ln w="57150"/>
          </c:spPr>
          <c:marker>
            <c:symbol val="none"/>
          </c:marker>
          <c:dLbls>
            <c:dLbl>
              <c:idx val="0"/>
              <c:layout/>
              <c:spPr>
                <a:solidFill>
                  <a:srgbClr val="009EE9"/>
                </a:solidFill>
                <a:ln>
                  <a:noFill/>
                </a:ln>
              </c:spPr>
              <c:txPr>
                <a:bodyPr/>
                <a:lstStyle/>
                <a:p>
                  <a:pPr>
                    <a:defRPr b="0">
                      <a:solidFill>
                        <a:schemeClr val="bg1"/>
                      </a:solidFill>
                    </a:defRPr>
                  </a:pPr>
                  <a:endParaRPr lang="nb-NO"/>
                </a:p>
              </c:txPr>
              <c:dLblPos val="ctr"/>
              <c:showLegendKey val="0"/>
              <c:showVal val="1"/>
              <c:showCatName val="0"/>
              <c:showSerName val="0"/>
              <c:showPercent val="0"/>
              <c:showBubbleSize val="0"/>
            </c:dLbl>
            <c:dLbl>
              <c:idx val="3"/>
              <c:layout/>
              <c:dLblPos val="ctr"/>
              <c:showLegendKey val="0"/>
              <c:showVal val="1"/>
              <c:showCatName val="0"/>
              <c:showSerName val="0"/>
              <c:showPercent val="0"/>
              <c:showBubbleSize val="0"/>
            </c:dLbl>
            <c:dLbl>
              <c:idx val="4"/>
              <c:layout/>
              <c:spPr>
                <a:solidFill>
                  <a:srgbClr val="009EE9"/>
                </a:solidFill>
                <a:ln>
                  <a:noFill/>
                </a:ln>
              </c:spPr>
              <c:txPr>
                <a:bodyPr/>
                <a:lstStyle/>
                <a:p>
                  <a:pPr>
                    <a:defRPr b="1">
                      <a:solidFill>
                        <a:schemeClr val="bg1"/>
                      </a:solidFill>
                    </a:defRPr>
                  </a:pPr>
                  <a:endParaRPr lang="nb-NO"/>
                </a:p>
              </c:txPr>
              <c:dLblPos val="ctr"/>
              <c:showLegendKey val="0"/>
              <c:showVal val="1"/>
              <c:showCatName val="0"/>
              <c:showSerName val="0"/>
              <c:showPercent val="0"/>
              <c:showBubbleSize val="0"/>
            </c:dLbl>
            <c:spPr>
              <a:solidFill>
                <a:srgbClr val="009EE9"/>
              </a:solidFill>
              <a:ln>
                <a:solidFill>
                  <a:srgbClr val="009EE9"/>
                </a:solidFill>
              </a:ln>
            </c:spPr>
            <c:txPr>
              <a:bodyPr/>
              <a:lstStyle/>
              <a:p>
                <a:pPr>
                  <a:defRPr b="1">
                    <a:solidFill>
                      <a:schemeClr val="bg1"/>
                    </a:solidFill>
                  </a:defRPr>
                </a:pPr>
                <a:endParaRPr lang="nb-NO"/>
              </a:p>
            </c:txPr>
            <c:dLblPos val="ctr"/>
            <c:showLegendKey val="0"/>
            <c:showVal val="0"/>
            <c:showCatName val="0"/>
            <c:showSerName val="0"/>
            <c:showPercent val="0"/>
            <c:showBubbleSize val="0"/>
          </c:dLbls>
          <c:cat>
            <c:strRef>
              <c:f>'Ark1'!$A$2:$A$6</c:f>
              <c:strCache>
                <c:ptCount val="5"/>
                <c:pt idx="0">
                  <c:v>2014</c:v>
                </c:pt>
                <c:pt idx="1">
                  <c:v>2015</c:v>
                </c:pt>
                <c:pt idx="2">
                  <c:v>2016</c:v>
                </c:pt>
                <c:pt idx="3">
                  <c:v>2017</c:v>
                </c:pt>
                <c:pt idx="4">
                  <c:v>Q2-18</c:v>
                </c:pt>
              </c:strCache>
            </c:strRef>
          </c:cat>
          <c:val>
            <c:numRef>
              <c:f>'Ark1'!$C$2:$C$6</c:f>
              <c:numCache>
                <c:formatCode>General</c:formatCode>
                <c:ptCount val="5"/>
                <c:pt idx="0">
                  <c:v>383</c:v>
                </c:pt>
                <c:pt idx="1">
                  <c:v>388</c:v>
                </c:pt>
                <c:pt idx="2">
                  <c:v>378</c:v>
                </c:pt>
                <c:pt idx="3">
                  <c:v>359</c:v>
                </c:pt>
                <c:pt idx="4">
                  <c:v>356</c:v>
                </c:pt>
              </c:numCache>
            </c:numRef>
          </c:val>
          <c:smooth val="0"/>
        </c:ser>
        <c:dLbls>
          <c:showLegendKey val="0"/>
          <c:showVal val="0"/>
          <c:showCatName val="0"/>
          <c:showSerName val="0"/>
          <c:showPercent val="0"/>
          <c:showBubbleSize val="0"/>
        </c:dLbls>
        <c:marker val="1"/>
        <c:smooth val="0"/>
        <c:axId val="6923392"/>
        <c:axId val="6924928"/>
      </c:lineChart>
      <c:catAx>
        <c:axId val="6923392"/>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6924928"/>
        <c:crossesAt val="0"/>
        <c:auto val="1"/>
        <c:lblAlgn val="ctr"/>
        <c:lblOffset val="100"/>
        <c:noMultiLvlLbl val="0"/>
      </c:catAx>
      <c:valAx>
        <c:axId val="6924928"/>
        <c:scaling>
          <c:orientation val="minMax"/>
          <c:max val="700"/>
          <c:min val="0"/>
        </c:scaling>
        <c:delete val="0"/>
        <c:axPos val="l"/>
        <c:numFmt formatCode="General" sourceLinked="1"/>
        <c:majorTickMark val="out"/>
        <c:minorTickMark val="none"/>
        <c:tickLblPos val="none"/>
        <c:spPr>
          <a:ln>
            <a:noFill/>
          </a:ln>
        </c:spPr>
        <c:crossAx val="6923392"/>
        <c:crosses val="autoZero"/>
        <c:crossBetween val="between"/>
        <c:majorUnit val="100"/>
        <c:minorUnit val="1"/>
      </c:valAx>
      <c:valAx>
        <c:axId val="6943104"/>
        <c:scaling>
          <c:orientation val="minMax"/>
          <c:max val="70"/>
          <c:min val="0"/>
        </c:scaling>
        <c:delete val="0"/>
        <c:axPos val="r"/>
        <c:numFmt formatCode="General" sourceLinked="1"/>
        <c:majorTickMark val="out"/>
        <c:minorTickMark val="none"/>
        <c:tickLblPos val="none"/>
        <c:spPr>
          <a:ln>
            <a:noFill/>
          </a:ln>
        </c:spPr>
        <c:crossAx val="6944640"/>
        <c:crosses val="max"/>
        <c:crossBetween val="between"/>
        <c:majorUnit val="10"/>
      </c:valAx>
      <c:catAx>
        <c:axId val="6944640"/>
        <c:scaling>
          <c:orientation val="minMax"/>
        </c:scaling>
        <c:delete val="1"/>
        <c:axPos val="b"/>
        <c:numFmt formatCode="General" sourceLinked="1"/>
        <c:majorTickMark val="out"/>
        <c:minorTickMark val="none"/>
        <c:tickLblPos val="nextTo"/>
        <c:crossAx val="6943104"/>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1.7916680382410618E-2"/>
          <c:w val="0.93251533742331283"/>
          <c:h val="0.80218942096634127"/>
        </c:manualLayout>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Pt>
            <c:idx val="8"/>
            <c:invertIfNegative val="0"/>
            <c:bubble3D val="0"/>
            <c:spPr>
              <a:solidFill>
                <a:srgbClr val="78BE20"/>
              </a:solidFill>
              <a:ln>
                <a:noFill/>
              </a:ln>
              <a:effectLst/>
            </c:spPr>
          </c:dPt>
          <c:dLbls>
            <c:dLbl>
              <c:idx val="2"/>
              <c:layout>
                <c:manualLayout>
                  <c:x val="-9.2024539877300048E-3"/>
                  <c:y val="2.4884726711807716E-2"/>
                </c:manualLayout>
              </c:layout>
              <c:showLegendKey val="0"/>
              <c:showVal val="1"/>
              <c:showCatName val="0"/>
              <c:showSerName val="0"/>
              <c:showPercent val="0"/>
              <c:showBubbleSize val="0"/>
            </c:dLbl>
            <c:dLbl>
              <c:idx val="4"/>
              <c:layout>
                <c:manualLayout>
                  <c:x val="-3.0674846625766872E-3"/>
                  <c:y val="8.7094829026188592E-2"/>
                </c:manualLayout>
              </c:layout>
              <c:spPr/>
              <c:txPr>
                <a:bodyPr/>
                <a:lstStyle/>
                <a:p>
                  <a:pPr>
                    <a:defRPr b="0"/>
                  </a:pPr>
                  <a:endParaRPr lang="nb-NO"/>
                </a:p>
              </c:txPr>
              <c:showLegendKey val="0"/>
              <c:showVal val="1"/>
              <c:showCatName val="0"/>
              <c:showSerName val="0"/>
              <c:showPercent val="0"/>
              <c:showBubbleSize val="0"/>
            </c:dLbl>
            <c:showLegendKey val="0"/>
            <c:showVal val="1"/>
            <c:showCatName val="0"/>
            <c:showSerName val="0"/>
            <c:showPercent val="0"/>
            <c:showBubbleSize val="0"/>
            <c:showLeaderLines val="0"/>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6</c:v>
                </c:pt>
                <c:pt idx="1">
                  <c:v>6</c:v>
                </c:pt>
                <c:pt idx="2">
                  <c:v>-1</c:v>
                </c:pt>
                <c:pt idx="3">
                  <c:v>2</c:v>
                </c:pt>
                <c:pt idx="4">
                  <c:v>-5</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50"/>
        <c:axId val="7065984"/>
        <c:axId val="7067520"/>
      </c:barChart>
      <c:catAx>
        <c:axId val="7065984"/>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7067520"/>
        <c:crosses val="autoZero"/>
        <c:auto val="1"/>
        <c:lblAlgn val="ctr"/>
        <c:lblOffset val="100"/>
        <c:noMultiLvlLbl val="0"/>
      </c:catAx>
      <c:valAx>
        <c:axId val="7067520"/>
        <c:scaling>
          <c:orientation val="minMax"/>
          <c:max val="50"/>
          <c:min val="-5"/>
        </c:scaling>
        <c:delete val="1"/>
        <c:axPos val="l"/>
        <c:majorGridlines>
          <c:spPr>
            <a:ln>
              <a:noFill/>
            </a:ln>
          </c:spPr>
        </c:majorGridlines>
        <c:numFmt formatCode="General" sourceLinked="1"/>
        <c:majorTickMark val="out"/>
        <c:minorTickMark val="none"/>
        <c:tickLblPos val="nextTo"/>
        <c:crossAx val="7065984"/>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2"/>
              <c:layout>
                <c:manualLayout>
                  <c:x val="6.1349693251533744E-3"/>
                  <c:y val="1.9060273487409712E-2"/>
                </c:manualLayout>
              </c:layout>
              <c:dLblPos val="outEnd"/>
              <c:showLegendKey val="0"/>
              <c:showVal val="1"/>
              <c:showCatName val="0"/>
              <c:showSerName val="0"/>
              <c:showPercent val="0"/>
              <c:showBubbleSize val="0"/>
            </c:dLbl>
            <c:dLbl>
              <c:idx val="4"/>
              <c:layout>
                <c:manualLayout>
                  <c:x val="0"/>
                  <c:y val="6.9887669453835621E-2"/>
                </c:manualLayout>
              </c:layout>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0.03</c:v>
                </c:pt>
                <c:pt idx="1">
                  <c:v>0.04</c:v>
                </c:pt>
                <c:pt idx="2">
                  <c:v>-0.01</c:v>
                </c:pt>
                <c:pt idx="3">
                  <c:v>0.01</c:v>
                </c:pt>
                <c:pt idx="4">
                  <c:v>-0.03</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50"/>
        <c:axId val="114342144"/>
        <c:axId val="114348032"/>
      </c:barChart>
      <c:catAx>
        <c:axId val="114342144"/>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4348032"/>
        <c:crosses val="autoZero"/>
        <c:auto val="1"/>
        <c:lblAlgn val="ctr"/>
        <c:lblOffset val="100"/>
        <c:noMultiLvlLbl val="0"/>
      </c:catAx>
      <c:valAx>
        <c:axId val="114348032"/>
        <c:scaling>
          <c:orientation val="minMax"/>
          <c:max val="0.30000000000000004"/>
          <c:min val="-4.0000000000000008E-2"/>
        </c:scaling>
        <c:delete val="1"/>
        <c:axPos val="l"/>
        <c:numFmt formatCode="General" sourceLinked="1"/>
        <c:majorTickMark val="out"/>
        <c:minorTickMark val="none"/>
        <c:tickLblPos val="nextTo"/>
        <c:crossAx val="114342144"/>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5606744534224528E-2"/>
          <c:y val="5.736810571500494E-2"/>
          <c:w val="0.92878651093155096"/>
          <c:h val="0.65272297282591507"/>
        </c:manualLayout>
      </c:layout>
      <c:barChart>
        <c:barDir val="col"/>
        <c:grouping val="stacked"/>
        <c:varyColors val="0"/>
        <c:ser>
          <c:idx val="0"/>
          <c:order val="0"/>
          <c:tx>
            <c:strRef>
              <c:f>'Ark1'!$B$1</c:f>
              <c:strCache>
                <c:ptCount val="1"/>
                <c:pt idx="0">
                  <c:v>Ren kjernekapital</c:v>
                </c:pt>
              </c:strCache>
            </c:strRef>
          </c:tx>
          <c:spPr>
            <a:solidFill>
              <a:schemeClr val="accent1"/>
            </a:solidFill>
            <a:ln>
              <a:noFill/>
            </a:ln>
            <a:effectLst/>
          </c:spPr>
          <c:invertIfNegative val="0"/>
          <c:dPt>
            <c:idx val="4"/>
            <c:invertIfNegative val="0"/>
            <c:bubble3D val="0"/>
            <c:spPr>
              <a:solidFill>
                <a:srgbClr val="009EE9">
                  <a:lumMod val="60000"/>
                  <a:lumOff val="40000"/>
                </a:srgbClr>
              </a:solidFill>
              <a:ln>
                <a:noFill/>
              </a:ln>
              <a:effectLst/>
            </c:spPr>
          </c:dPt>
          <c:dPt>
            <c:idx val="5"/>
            <c:invertIfNegative val="0"/>
            <c:bubble3D val="0"/>
            <c:spPr>
              <a:solidFill>
                <a:srgbClr val="009EE9">
                  <a:lumMod val="60000"/>
                  <a:lumOff val="40000"/>
                </a:srgbClr>
              </a:solidFill>
              <a:ln>
                <a:noFill/>
              </a:ln>
              <a:effectLst/>
            </c:spPr>
          </c:dPt>
          <c:dLbls>
            <c:dLbl>
              <c:idx val="0"/>
              <c:layout>
                <c:manualLayout>
                  <c:x val="3.2369767758385938E-3"/>
                  <c:y val="-0.31609949444613494"/>
                </c:manualLayout>
              </c:layout>
              <c:dLblPos val="ctr"/>
              <c:showLegendKey val="0"/>
              <c:showVal val="1"/>
              <c:showCatName val="0"/>
              <c:showSerName val="0"/>
              <c:showPercent val="0"/>
              <c:showBubbleSize val="0"/>
            </c:dLbl>
            <c:dLbl>
              <c:idx val="1"/>
              <c:layout>
                <c:manualLayout>
                  <c:x val="0"/>
                  <c:y val="-0.37901756400321784"/>
                </c:manualLayout>
              </c:layout>
              <c:dLblPos val="ctr"/>
              <c:showLegendKey val="0"/>
              <c:showVal val="1"/>
              <c:showCatName val="0"/>
              <c:showSerName val="0"/>
              <c:showPercent val="0"/>
              <c:showBubbleSize val="0"/>
            </c:dLbl>
            <c:dLbl>
              <c:idx val="2"/>
              <c:layout>
                <c:manualLayout>
                  <c:x val="0"/>
                  <c:y val="-0.38505784651547276"/>
                </c:manualLayout>
              </c:layout>
              <c:dLblPos val="ctr"/>
              <c:showLegendKey val="0"/>
              <c:showVal val="1"/>
              <c:showCatName val="0"/>
              <c:showSerName val="0"/>
              <c:showPercent val="0"/>
              <c:showBubbleSize val="0"/>
            </c:dLbl>
            <c:dLbl>
              <c:idx val="3"/>
              <c:layout>
                <c:manualLayout>
                  <c:x val="-5.9343888678041534E-17"/>
                  <c:y val="-0.39406180561287574"/>
                </c:manualLayout>
              </c:layout>
              <c:dLblPos val="ctr"/>
              <c:showLegendKey val="0"/>
              <c:showVal val="1"/>
              <c:showCatName val="0"/>
              <c:showSerName val="0"/>
              <c:showPercent val="0"/>
              <c:showBubbleSize val="0"/>
            </c:dLbl>
            <c:dLbl>
              <c:idx val="4"/>
              <c:layout>
                <c:manualLayout>
                  <c:x val="0"/>
                  <c:y val="-0.39702630350232898"/>
                </c:manualLayout>
              </c:layout>
              <c:dLblPos val="ctr"/>
              <c:showLegendKey val="0"/>
              <c:showVal val="1"/>
              <c:showCatName val="0"/>
              <c:showSerName val="0"/>
              <c:showPercent val="0"/>
              <c:showBubbleSize val="0"/>
            </c:dLbl>
            <c:dLbl>
              <c:idx val="5"/>
              <c:layout>
                <c:manualLayout>
                  <c:x val="-6.4739535516771876E-3"/>
                  <c:y val="-0.4015282830510305"/>
                </c:manualLayout>
              </c:layout>
              <c:numFmt formatCode="#,##0.0" sourceLinked="0"/>
              <c:spPr/>
              <c:txPr>
                <a:bodyPr/>
                <a:lstStyle/>
                <a:p>
                  <a:pPr>
                    <a:defRPr b="1"/>
                  </a:pPr>
                  <a:endParaRPr lang="nb-NO"/>
                </a:p>
              </c:txPr>
              <c:dLblPos val="ctr"/>
              <c:showLegendKey val="0"/>
              <c:showVal val="1"/>
              <c:showCatName val="0"/>
              <c:showSerName val="0"/>
              <c:showPercent val="0"/>
              <c:showBubbleSize val="0"/>
            </c:dLbl>
            <c:numFmt formatCode="#,##0.0" sourceLinked="0"/>
            <c:dLblPos val="inEnd"/>
            <c:showLegendKey val="0"/>
            <c:showVal val="1"/>
            <c:showCatName val="0"/>
            <c:showSerName val="0"/>
            <c:showPercent val="0"/>
            <c:showBubbleSize val="0"/>
            <c:showLeaderLines val="0"/>
          </c:dLbls>
          <c:cat>
            <c:strRef>
              <c:f>'Ark1'!$A$2:$A$7</c:f>
              <c:strCache>
                <c:ptCount val="6"/>
                <c:pt idx="0">
                  <c:v>2014</c:v>
                </c:pt>
                <c:pt idx="1">
                  <c:v>2015</c:v>
                </c:pt>
                <c:pt idx="2">
                  <c:v>2016</c:v>
                </c:pt>
                <c:pt idx="3">
                  <c:v>2017</c:v>
                </c:pt>
                <c:pt idx="4">
                  <c:v>H1-17</c:v>
                </c:pt>
                <c:pt idx="5">
                  <c:v>H1-18</c:v>
                </c:pt>
              </c:strCache>
            </c:strRef>
          </c:cat>
          <c:val>
            <c:numRef>
              <c:f>'Ark1'!$B$2:$B$7</c:f>
              <c:numCache>
                <c:formatCode>_ * #.##00_ ;_ * \-#.##00_ ;_ * "-"??_ ;_ @_ </c:formatCode>
                <c:ptCount val="6"/>
                <c:pt idx="0">
                  <c:v>12</c:v>
                </c:pt>
                <c:pt idx="1">
                  <c:v>14.1</c:v>
                </c:pt>
                <c:pt idx="2">
                  <c:v>14.6</c:v>
                </c:pt>
                <c:pt idx="3">
                  <c:v>15</c:v>
                </c:pt>
                <c:pt idx="4">
                  <c:v>14.3</c:v>
                </c:pt>
                <c:pt idx="5">
                  <c:v>15.5</c:v>
                </c:pt>
              </c:numCache>
            </c:numRef>
          </c:val>
          <c:extLst xmlns:c16r2="http://schemas.microsoft.com/office/drawing/2015/06/chart">
            <c:ext xmlns:c16="http://schemas.microsoft.com/office/drawing/2014/chart" uri="{C3380CC4-5D6E-409C-BE32-E72D297353CC}">
              <c16:uniqueId val="{00000000-5375-48D2-A3ED-869F1729E9F4}"/>
            </c:ext>
          </c:extLst>
        </c:ser>
        <c:dLbls>
          <c:showLegendKey val="0"/>
          <c:showVal val="0"/>
          <c:showCatName val="0"/>
          <c:showSerName val="0"/>
          <c:showPercent val="0"/>
          <c:showBubbleSize val="0"/>
        </c:dLbls>
        <c:gapWidth val="50"/>
        <c:overlap val="100"/>
        <c:axId val="7277184"/>
        <c:axId val="7291264"/>
      </c:barChart>
      <c:lineChart>
        <c:grouping val="standard"/>
        <c:varyColors val="0"/>
        <c:ser>
          <c:idx val="2"/>
          <c:order val="1"/>
          <c:tx>
            <c:strRef>
              <c:f>'Ark1'!$D$1</c:f>
              <c:strCache>
                <c:ptCount val="1"/>
                <c:pt idx="0">
                  <c:v>Serie 3</c:v>
                </c:pt>
              </c:strCache>
            </c:strRef>
          </c:tx>
          <c:spPr>
            <a:ln>
              <a:noFill/>
            </a:ln>
            <a:effectLst/>
          </c:spPr>
          <c:marker>
            <c:symbol val="none"/>
          </c:marker>
          <c:cat>
            <c:strRef>
              <c:f>'Ark1'!$A$2:$A$7</c:f>
              <c:strCache>
                <c:ptCount val="6"/>
                <c:pt idx="0">
                  <c:v>2014</c:v>
                </c:pt>
                <c:pt idx="1">
                  <c:v>2015</c:v>
                </c:pt>
                <c:pt idx="2">
                  <c:v>2016</c:v>
                </c:pt>
                <c:pt idx="3">
                  <c:v>2017</c:v>
                </c:pt>
                <c:pt idx="4">
                  <c:v>H1-17</c:v>
                </c:pt>
                <c:pt idx="5">
                  <c:v>H1-18</c:v>
                </c:pt>
              </c:strCache>
            </c:strRef>
          </c:cat>
          <c:val>
            <c:numRef>
              <c:f>'Ark1'!$D$2:$D$7</c:f>
              <c:numCache>
                <c:formatCode>_ * #.##00_ ;_ * \-#.##00_ ;_ * "-"??_ ;_ @_ </c:formatCode>
                <c:ptCount val="6"/>
                <c:pt idx="0">
                  <c:v>14.4</c:v>
                </c:pt>
                <c:pt idx="1">
                  <c:v>16.600000000000001</c:v>
                </c:pt>
                <c:pt idx="2">
                  <c:v>17</c:v>
                </c:pt>
                <c:pt idx="3">
                  <c:v>16.8</c:v>
                </c:pt>
                <c:pt idx="4">
                  <c:v>14.3</c:v>
                </c:pt>
                <c:pt idx="5">
                  <c:v>15.5</c:v>
                </c:pt>
              </c:numCache>
            </c:numRef>
          </c:val>
          <c:smooth val="0"/>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marker val="1"/>
        <c:smooth val="0"/>
        <c:axId val="7277184"/>
        <c:axId val="7291264"/>
      </c:lineChart>
      <c:catAx>
        <c:axId val="7277184"/>
        <c:scaling>
          <c:orientation val="minMax"/>
        </c:scaling>
        <c:delete val="0"/>
        <c:axPos val="b"/>
        <c:numFmt formatCode="General" sourceLinked="1"/>
        <c:majorTickMark val="in"/>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7291264"/>
        <c:crosses val="autoZero"/>
        <c:auto val="1"/>
        <c:lblAlgn val="ctr"/>
        <c:lblOffset val="100"/>
        <c:noMultiLvlLbl val="0"/>
      </c:catAx>
      <c:valAx>
        <c:axId val="7291264"/>
        <c:scaling>
          <c:orientation val="minMax"/>
        </c:scaling>
        <c:delete val="1"/>
        <c:axPos val="l"/>
        <c:numFmt formatCode="_ * #.##00_ ;_ * \-#.##00_ ;_ * &quot;-&quot;??_ ;_ @_ " sourceLinked="1"/>
        <c:majorTickMark val="out"/>
        <c:minorTickMark val="none"/>
        <c:tickLblPos val="nextTo"/>
        <c:crossAx val="7277184"/>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0.10141510898796949"/>
          <c:w val="0.93251533742331283"/>
          <c:h val="0.74509183701536141"/>
        </c:manualLayout>
      </c:layout>
      <c:barChart>
        <c:barDir val="col"/>
        <c:grouping val="clustered"/>
        <c:varyColors val="0"/>
        <c:ser>
          <c:idx val="0"/>
          <c:order val="0"/>
          <c:tx>
            <c:strRef>
              <c:f>'Ark1'!$B$1</c:f>
              <c:strCache>
                <c:ptCount val="1"/>
                <c:pt idx="0">
                  <c:v>Tap</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Pt>
            <c:idx val="5"/>
            <c:invertIfNegative val="0"/>
            <c:bubble3D val="0"/>
            <c:spPr>
              <a:solidFill>
                <a:srgbClr val="009EE9">
                  <a:lumMod val="60000"/>
                  <a:lumOff val="40000"/>
                </a:srgbClr>
              </a:solidFill>
              <a:ln>
                <a:noFill/>
              </a:ln>
              <a:effectLst/>
            </c:spPr>
          </c:dPt>
          <c:dLbls>
            <c:dLbl>
              <c:idx val="4"/>
              <c:layout/>
              <c:tx>
                <c:rich>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r>
                      <a:rPr lang="en-US" b="0" dirty="0" smtClean="0"/>
                      <a:t>8</a:t>
                    </a:r>
                    <a:endParaRPr lang="en-US" b="0" dirty="0"/>
                  </a:p>
                </c:rich>
              </c:tx>
              <c:spPr>
                <a:noFill/>
                <a:ln>
                  <a:noFill/>
                </a:ln>
                <a:effectLst/>
              </c:spPr>
              <c:dLblPos val="outEnd"/>
              <c:showLegendKey val="0"/>
              <c:showVal val="1"/>
              <c:showCatName val="0"/>
              <c:showSerName val="0"/>
              <c:showPercent val="0"/>
              <c:showBubbleSize val="0"/>
            </c:dLbl>
            <c:dLbl>
              <c:idx val="5"/>
              <c:layout>
                <c:manualLayout>
                  <c:x val="-1.1247313832852018E-16"/>
                  <c:y val="2.5957971795335086E-2"/>
                </c:manualLayout>
              </c:layout>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'Ark1'!$A$2:$A$7</c:f>
              <c:strCache>
                <c:ptCount val="6"/>
                <c:pt idx="0">
                  <c:v>2014</c:v>
                </c:pt>
                <c:pt idx="1">
                  <c:v>2015</c:v>
                </c:pt>
                <c:pt idx="2">
                  <c:v>2016</c:v>
                </c:pt>
                <c:pt idx="3">
                  <c:v>2017</c:v>
                </c:pt>
                <c:pt idx="4">
                  <c:v>H1-17</c:v>
                </c:pt>
                <c:pt idx="5">
                  <c:v>H1-18</c:v>
                </c:pt>
              </c:strCache>
            </c:strRef>
          </c:cat>
          <c:val>
            <c:numRef>
              <c:f>'Ark1'!$B$2:$B$7</c:f>
              <c:numCache>
                <c:formatCode>General</c:formatCode>
                <c:ptCount val="6"/>
                <c:pt idx="0">
                  <c:v>22</c:v>
                </c:pt>
                <c:pt idx="1">
                  <c:v>50</c:v>
                </c:pt>
                <c:pt idx="2">
                  <c:v>22</c:v>
                </c:pt>
                <c:pt idx="3">
                  <c:v>13</c:v>
                </c:pt>
                <c:pt idx="4">
                  <c:v>8</c:v>
                </c:pt>
                <c:pt idx="5">
                  <c:v>-3</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6976640"/>
        <c:axId val="6978176"/>
      </c:barChart>
      <c:catAx>
        <c:axId val="6976640"/>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6978176"/>
        <c:crosses val="autoZero"/>
        <c:auto val="1"/>
        <c:lblAlgn val="ctr"/>
        <c:lblOffset val="100"/>
        <c:noMultiLvlLbl val="0"/>
      </c:catAx>
      <c:valAx>
        <c:axId val="6978176"/>
        <c:scaling>
          <c:orientation val="minMax"/>
        </c:scaling>
        <c:delete val="1"/>
        <c:axPos val="l"/>
        <c:numFmt formatCode="General" sourceLinked="1"/>
        <c:majorTickMark val="none"/>
        <c:minorTickMark val="none"/>
        <c:tickLblPos val="none"/>
        <c:crossAx val="6976640"/>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539877300613498E-2"/>
          <c:y val="0.17691076439406817"/>
          <c:w val="0.90797546012269936"/>
          <c:h val="0.61412262361821579"/>
        </c:manualLayout>
      </c:layout>
      <c:barChart>
        <c:barDir val="col"/>
        <c:grouping val="clustered"/>
        <c:varyColors val="0"/>
        <c:ser>
          <c:idx val="0"/>
          <c:order val="0"/>
          <c:tx>
            <c:strRef>
              <c:f>'Ark1'!$B$1</c:f>
              <c:strCache>
                <c:ptCount val="1"/>
                <c:pt idx="0">
                  <c:v>Tap i %</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Pt>
            <c:idx val="5"/>
            <c:invertIfNegative val="0"/>
            <c:bubble3D val="0"/>
            <c:spPr>
              <a:solidFill>
                <a:srgbClr val="009EE9">
                  <a:lumMod val="60000"/>
                  <a:lumOff val="40000"/>
                </a:srgbClr>
              </a:solidFill>
              <a:ln>
                <a:noFill/>
              </a:ln>
              <a:effectLst/>
            </c:spPr>
          </c:dPt>
          <c:dLbls>
            <c:dLbl>
              <c:idx val="4"/>
              <c:layout/>
              <c:tx>
                <c:rich>
                  <a:bodyPr/>
                  <a:lstStyle/>
                  <a:p>
                    <a:r>
                      <a:rPr lang="en-US" b="0" dirty="0" smtClean="0"/>
                      <a:t>0.03</a:t>
                    </a:r>
                    <a:endParaRPr lang="en-US" b="0" dirty="0"/>
                  </a:p>
                </c:rich>
              </c:tx>
              <c:dLblPos val="outEnd"/>
              <c:showLegendKey val="0"/>
              <c:showVal val="1"/>
              <c:showCatName val="0"/>
              <c:showSerName val="0"/>
              <c:showPercent val="0"/>
              <c:showBubbleSize val="0"/>
            </c:dLbl>
            <c:dLbl>
              <c:idx val="5"/>
              <c:layout>
                <c:manualLayout>
                  <c:x val="0"/>
                  <c:y val="4.1280172921669245E-2"/>
                </c:manualLayout>
              </c:layout>
              <c:dLblPos val="outEnd"/>
              <c:showLegendKey val="0"/>
              <c:showVal val="1"/>
              <c:showCatName val="0"/>
              <c:showSerName val="0"/>
              <c:showPercent val="0"/>
              <c:showBubbleSize val="0"/>
            </c:dLbl>
            <c:numFmt formatCode="#,##0.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'Ark1'!$A$2:$A$7</c:f>
              <c:strCache>
                <c:ptCount val="6"/>
                <c:pt idx="0">
                  <c:v>2014</c:v>
                </c:pt>
                <c:pt idx="1">
                  <c:v>2015</c:v>
                </c:pt>
                <c:pt idx="2">
                  <c:v>2016</c:v>
                </c:pt>
                <c:pt idx="3">
                  <c:v>2017</c:v>
                </c:pt>
                <c:pt idx="4">
                  <c:v>H1-17</c:v>
                </c:pt>
                <c:pt idx="5">
                  <c:v>H1-18</c:v>
                </c:pt>
              </c:strCache>
            </c:strRef>
          </c:cat>
          <c:val>
            <c:numRef>
              <c:f>'Ark1'!$B$2:$B$7</c:f>
              <c:numCache>
                <c:formatCode>General</c:formatCode>
                <c:ptCount val="6"/>
                <c:pt idx="0">
                  <c:v>0.04</c:v>
                </c:pt>
                <c:pt idx="1">
                  <c:v>0.09</c:v>
                </c:pt>
                <c:pt idx="2">
                  <c:v>0.04</c:v>
                </c:pt>
                <c:pt idx="3">
                  <c:v>0.02</c:v>
                </c:pt>
                <c:pt idx="4">
                  <c:v>0.03</c:v>
                </c:pt>
                <c:pt idx="5">
                  <c:v>-0.01</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4380160"/>
        <c:axId val="114406528"/>
      </c:barChart>
      <c:catAx>
        <c:axId val="114380160"/>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114406528"/>
        <c:crosses val="autoZero"/>
        <c:auto val="1"/>
        <c:lblAlgn val="ctr"/>
        <c:lblOffset val="100"/>
        <c:noMultiLvlLbl val="0"/>
      </c:catAx>
      <c:valAx>
        <c:axId val="114406528"/>
        <c:scaling>
          <c:orientation val="minMax"/>
        </c:scaling>
        <c:delete val="1"/>
        <c:axPos val="l"/>
        <c:numFmt formatCode="General" sourceLinked="1"/>
        <c:majorTickMark val="none"/>
        <c:minorTickMark val="none"/>
        <c:tickLblPos val="none"/>
        <c:crossAx val="114380160"/>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335751492294776"/>
          <c:y val="0"/>
          <c:w val="0.83664248507705219"/>
          <c:h val="0.6972725196397167"/>
        </c:manualLayout>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Pt>
            <c:idx val="0"/>
            <c:invertIfNegative val="0"/>
            <c:bubble3D val="0"/>
            <c:spPr>
              <a:solidFill>
                <a:srgbClr val="5DC8F6"/>
              </a:solidFill>
              <a:ln>
                <a:noFill/>
              </a:ln>
              <a:effectLst/>
            </c:spPr>
          </c:dPt>
          <c:dPt>
            <c:idx val="4"/>
            <c:invertIfNegative val="0"/>
            <c:bubble3D val="0"/>
          </c:dPt>
          <c:dPt>
            <c:idx val="8"/>
            <c:invertIfNegative val="0"/>
            <c:bubble3D val="0"/>
          </c:dPt>
          <c:dLbls>
            <c:txPr>
              <a:bodyPr/>
              <a:lstStyle/>
              <a:p>
                <a:pPr>
                  <a:defRPr b="0"/>
                </a:pPr>
                <a:endParaRPr lang="nb-NO"/>
              </a:p>
            </c:txPr>
            <c:showLegendKey val="0"/>
            <c:showVal val="1"/>
            <c:showCatName val="0"/>
            <c:showSerName val="0"/>
            <c:showPercent val="0"/>
            <c:showBubbleSize val="0"/>
            <c:showLeaderLines val="0"/>
          </c:dLbls>
          <c:cat>
            <c:strRef>
              <c:f>'Ark1'!$A$2:$A$6</c:f>
              <c:strCache>
                <c:ptCount val="5"/>
                <c:pt idx="0">
                  <c:v>Total losses in H1</c:v>
                </c:pt>
                <c:pt idx="1">
                  <c:v>Individual losses Retail</c:v>
                </c:pt>
                <c:pt idx="2">
                  <c:v>ECL Retail customers</c:v>
                </c:pt>
                <c:pt idx="3">
                  <c:v>Individual losses Corporate</c:v>
                </c:pt>
                <c:pt idx="4">
                  <c:v>ECL Corporate customers</c:v>
                </c:pt>
              </c:strCache>
            </c:strRef>
          </c:cat>
          <c:val>
            <c:numRef>
              <c:f>'Ark1'!$B$2:$B$6</c:f>
              <c:numCache>
                <c:formatCode>General</c:formatCode>
                <c:ptCount val="5"/>
                <c:pt idx="0">
                  <c:v>-3</c:v>
                </c:pt>
                <c:pt idx="1">
                  <c:v>4</c:v>
                </c:pt>
                <c:pt idx="2">
                  <c:v>-2</c:v>
                </c:pt>
                <c:pt idx="3">
                  <c:v>-2</c:v>
                </c:pt>
                <c:pt idx="4">
                  <c:v>-3</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100"/>
        <c:axId val="114424448"/>
        <c:axId val="114430336"/>
      </c:barChart>
      <c:catAx>
        <c:axId val="114424448"/>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27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4430336"/>
        <c:crosses val="autoZero"/>
        <c:auto val="1"/>
        <c:lblAlgn val="ctr"/>
        <c:lblOffset val="100"/>
        <c:noMultiLvlLbl val="0"/>
      </c:catAx>
      <c:valAx>
        <c:axId val="114430336"/>
        <c:scaling>
          <c:orientation val="minMax"/>
          <c:max val="100"/>
          <c:min val="-50"/>
        </c:scaling>
        <c:delete val="1"/>
        <c:axPos val="l"/>
        <c:majorGridlines>
          <c:spPr>
            <a:ln>
              <a:noFill/>
            </a:ln>
          </c:spPr>
        </c:majorGridlines>
        <c:numFmt formatCode="General" sourceLinked="1"/>
        <c:majorTickMark val="out"/>
        <c:minorTickMark val="none"/>
        <c:tickLblPos val="nextTo"/>
        <c:crossAx val="11442444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'Ark1'!$B$1</c:f>
              <c:strCache>
                <c:ptCount val="1"/>
                <c:pt idx="0">
                  <c:v>ECL/Group of loans</c:v>
                </c:pt>
              </c:strCache>
            </c:strRef>
          </c:tx>
          <c:spPr>
            <a:solidFill>
              <a:schemeClr val="accent1"/>
            </a:solidFill>
            <a:ln>
              <a:noFill/>
            </a:ln>
            <a:effectLst/>
          </c:spPr>
          <c:invertIfNegative val="0"/>
          <c:dLbls>
            <c:txPr>
              <a:bodyPr/>
              <a:lstStyle/>
              <a:p>
                <a:pPr>
                  <a:defRPr>
                    <a:solidFill>
                      <a:schemeClr val="bg1"/>
                    </a:solidFill>
                  </a:defRPr>
                </a:pPr>
                <a:endParaRPr lang="nb-NO"/>
              </a:p>
            </c:txP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166</c:v>
                </c:pt>
                <c:pt idx="1">
                  <c:v>262</c:v>
                </c:pt>
                <c:pt idx="2">
                  <c:v>281</c:v>
                </c:pt>
                <c:pt idx="3">
                  <c:v>236</c:v>
                </c:pt>
                <c:pt idx="4">
                  <c:v>237</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Not in default</c:v>
                </c:pt>
              </c:strCache>
            </c:strRef>
          </c:tx>
          <c:spPr>
            <a:solidFill>
              <a:schemeClr val="accent2"/>
            </a:solidFill>
            <a:ln>
              <a:noFill/>
            </a:ln>
            <a:effectLst/>
          </c:spPr>
          <c:invertIfNegative val="0"/>
          <c:dLbls>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General</c:formatCode>
                <c:ptCount val="5"/>
                <c:pt idx="0">
                  <c:v>122</c:v>
                </c:pt>
                <c:pt idx="1">
                  <c:v>65</c:v>
                </c:pt>
                <c:pt idx="2">
                  <c:v>64</c:v>
                </c:pt>
                <c:pt idx="3">
                  <c:v>96</c:v>
                </c:pt>
                <c:pt idx="4">
                  <c:v>93</c:v>
                </c:pt>
              </c:numCache>
            </c:numRef>
          </c:val>
          <c:extLst xmlns:c16r2="http://schemas.microsoft.com/office/drawing/2015/06/chart">
            <c:ext xmlns:c16="http://schemas.microsoft.com/office/drawing/2014/chart" uri="{C3380CC4-5D6E-409C-BE32-E72D297353CC}">
              <c16:uniqueId val="{00000001-5375-48D2-A3ED-869F1729E9F4}"/>
            </c:ext>
          </c:extLst>
        </c:ser>
        <c:ser>
          <c:idx val="2"/>
          <c:order val="2"/>
          <c:tx>
            <c:strRef>
              <c:f>'Ark1'!$D$1</c:f>
              <c:strCache>
                <c:ptCount val="1"/>
                <c:pt idx="0">
                  <c:v>Loans in default&gt; 90 days</c:v>
                </c:pt>
              </c:strCache>
            </c:strRef>
          </c:tx>
          <c:spPr>
            <a:solidFill>
              <a:schemeClr val="accent3"/>
            </a:solidFill>
            <a:ln>
              <a:noFill/>
            </a:ln>
            <a:effectLst/>
          </c:spPr>
          <c:invertIfNegative val="0"/>
          <c:dPt>
            <c:idx val="0"/>
            <c:invertIfNegative val="0"/>
            <c:bubble3D val="0"/>
            <c:spPr>
              <a:solidFill>
                <a:srgbClr val="BCE194"/>
              </a:solidFill>
              <a:ln>
                <a:noFill/>
              </a:ln>
              <a:effectLst/>
            </c:spPr>
          </c:dPt>
          <c:dLbls>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'Ark1'!$D$2:$D$6</c:f>
              <c:numCache>
                <c:formatCode>General</c:formatCode>
                <c:ptCount val="5"/>
                <c:pt idx="0">
                  <c:v>21</c:v>
                </c:pt>
                <c:pt idx="1">
                  <c:v>14</c:v>
                </c:pt>
                <c:pt idx="2">
                  <c:v>15</c:v>
                </c:pt>
                <c:pt idx="3">
                  <c:v>4</c:v>
                </c:pt>
                <c:pt idx="4">
                  <c:v>5</c:v>
                </c:pt>
              </c:numCache>
            </c:numRef>
          </c:val>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gapWidth val="60"/>
        <c:overlap val="100"/>
        <c:axId val="114577792"/>
        <c:axId val="114579328"/>
      </c:barChart>
      <c:lineChart>
        <c:grouping val="standard"/>
        <c:varyColors val="0"/>
        <c:ser>
          <c:idx val="3"/>
          <c:order val="3"/>
          <c:tx>
            <c:strRef>
              <c:f>'Ark1'!$E$1</c:f>
              <c:strCache>
                <c:ptCount val="1"/>
                <c:pt idx="0">
                  <c:v>Kolonne1</c:v>
                </c:pt>
              </c:strCache>
            </c:strRef>
          </c:tx>
          <c:spPr>
            <a:ln>
              <a:noFill/>
            </a:ln>
          </c:spPr>
          <c:marker>
            <c:symbol val="none"/>
          </c:marker>
          <c:dLbls>
            <c:txPr>
              <a:bodyPr/>
              <a:lstStyle/>
              <a:p>
                <a:pPr>
                  <a:defRPr b="0"/>
                </a:pPr>
                <a:endParaRPr lang="nb-NO"/>
              </a:p>
            </c:txPr>
            <c:dLblPos val="t"/>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'Ark1'!$E$2:$E$6</c:f>
              <c:numCache>
                <c:formatCode>General</c:formatCode>
                <c:ptCount val="5"/>
                <c:pt idx="0">
                  <c:v>309</c:v>
                </c:pt>
                <c:pt idx="1">
                  <c:v>341</c:v>
                </c:pt>
                <c:pt idx="2">
                  <c:v>360</c:v>
                </c:pt>
                <c:pt idx="3">
                  <c:v>336</c:v>
                </c:pt>
                <c:pt idx="4">
                  <c:v>335</c:v>
                </c:pt>
              </c:numCache>
            </c:numRef>
          </c:val>
          <c:smooth val="0"/>
        </c:ser>
        <c:dLbls>
          <c:showLegendKey val="0"/>
          <c:showVal val="0"/>
          <c:showCatName val="0"/>
          <c:showSerName val="0"/>
          <c:showPercent val="0"/>
          <c:showBubbleSize val="0"/>
        </c:dLbls>
        <c:marker val="1"/>
        <c:smooth val="0"/>
        <c:axId val="114577792"/>
        <c:axId val="114579328"/>
      </c:lineChart>
      <c:catAx>
        <c:axId val="114577792"/>
        <c:scaling>
          <c:orientation val="minMax"/>
        </c:scaling>
        <c:delete val="0"/>
        <c:axPos val="b"/>
        <c:numFmt formatCode="General" sourceLinked="1"/>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4579328"/>
        <c:crosses val="autoZero"/>
        <c:auto val="1"/>
        <c:lblAlgn val="ctr"/>
        <c:lblOffset val="100"/>
        <c:noMultiLvlLbl val="0"/>
      </c:catAx>
      <c:valAx>
        <c:axId val="114579328"/>
        <c:scaling>
          <c:orientation val="minMax"/>
        </c:scaling>
        <c:delete val="1"/>
        <c:axPos val="l"/>
        <c:numFmt formatCode="General" sourceLinked="1"/>
        <c:majorTickMark val="out"/>
        <c:minorTickMark val="none"/>
        <c:tickLblPos val="none"/>
        <c:crossAx val="114577792"/>
        <c:crosses val="autoZero"/>
        <c:crossBetween val="between"/>
      </c:valAx>
      <c:spPr>
        <a:noFill/>
        <a:ln>
          <a:noFill/>
        </a:ln>
        <a:effectLst/>
      </c:spPr>
    </c:plotArea>
    <c:legend>
      <c:legendPos val="t"/>
      <c:legendEntry>
        <c:idx val="3"/>
        <c:delete val="1"/>
      </c:legendEntry>
      <c:layout>
        <c:manualLayout>
          <c:xMode val="edge"/>
          <c:yMode val="edge"/>
          <c:x val="6.7464373701753538E-2"/>
          <c:y val="2.0311561223363733E-2"/>
          <c:w val="0.92948843051060337"/>
          <c:h val="0.10887369994013155"/>
        </c:manualLayout>
      </c:layout>
      <c:overlay val="0"/>
      <c:txPr>
        <a:bodyPr/>
        <a:lstStyle/>
        <a:p>
          <a:pPr>
            <a:defRPr sz="900"/>
          </a:pPr>
          <a:endParaRPr lang="nb-NO"/>
        </a:p>
      </c:txPr>
    </c:legend>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'Ark1'!$B$1</c:f>
              <c:strCache>
                <c:ptCount val="1"/>
                <c:pt idx="0">
                  <c:v>ECL/Group of loans</c:v>
                </c:pt>
              </c:strCache>
            </c:strRef>
          </c:tx>
          <c:spPr>
            <a:solidFill>
              <a:schemeClr val="accent1"/>
            </a:solidFill>
            <a:ln>
              <a:noFill/>
            </a:ln>
            <a:effectLst/>
          </c:spPr>
          <c:invertIfNegative val="0"/>
          <c:dLbls>
            <c:txPr>
              <a:bodyPr/>
              <a:lstStyle/>
              <a:p>
                <a:pPr>
                  <a:defRPr>
                    <a:solidFill>
                      <a:schemeClr val="bg1"/>
                    </a:solidFill>
                  </a:defRPr>
                </a:pPr>
                <a:endParaRPr lang="nb-NO"/>
              </a:p>
            </c:txP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0.34</c:v>
                </c:pt>
                <c:pt idx="1">
                  <c:v>0.51</c:v>
                </c:pt>
                <c:pt idx="2">
                  <c:v>0.51</c:v>
                </c:pt>
                <c:pt idx="3">
                  <c:v>0.4</c:v>
                </c:pt>
                <c:pt idx="4">
                  <c:v>0.39</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Not in default</c:v>
                </c:pt>
              </c:strCache>
            </c:strRef>
          </c:tx>
          <c:spPr>
            <a:solidFill>
              <a:schemeClr val="accent2"/>
            </a:solidFill>
            <a:ln>
              <a:noFill/>
            </a:ln>
            <a:effectLst/>
          </c:spPr>
          <c:invertIfNegative val="0"/>
          <c:dLbls>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General</c:formatCode>
                <c:ptCount val="5"/>
                <c:pt idx="0">
                  <c:v>0.25</c:v>
                </c:pt>
                <c:pt idx="1">
                  <c:v>0.12</c:v>
                </c:pt>
                <c:pt idx="2">
                  <c:v>0.12</c:v>
                </c:pt>
                <c:pt idx="3">
                  <c:v>0.16</c:v>
                </c:pt>
                <c:pt idx="4">
                  <c:v>0.15</c:v>
                </c:pt>
              </c:numCache>
            </c:numRef>
          </c:val>
          <c:extLst xmlns:c16r2="http://schemas.microsoft.com/office/drawing/2015/06/chart">
            <c:ext xmlns:c16="http://schemas.microsoft.com/office/drawing/2014/chart" uri="{C3380CC4-5D6E-409C-BE32-E72D297353CC}">
              <c16:uniqueId val="{00000001-5375-48D2-A3ED-869F1729E9F4}"/>
            </c:ext>
          </c:extLst>
        </c:ser>
        <c:ser>
          <c:idx val="2"/>
          <c:order val="2"/>
          <c:tx>
            <c:strRef>
              <c:f>'Ark1'!$D$1</c:f>
              <c:strCache>
                <c:ptCount val="1"/>
                <c:pt idx="0">
                  <c:v>Loans in default&gt; 90 days</c:v>
                </c:pt>
              </c:strCache>
            </c:strRef>
          </c:tx>
          <c:spPr>
            <a:solidFill>
              <a:schemeClr val="accent3"/>
            </a:solidFill>
            <a:ln>
              <a:noFill/>
            </a:ln>
            <a:effectLst/>
          </c:spPr>
          <c:invertIfNegative val="0"/>
          <c:dLbls>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'Ark1'!$D$2:$D$6</c:f>
              <c:numCache>
                <c:formatCode>General</c:formatCode>
                <c:ptCount val="5"/>
                <c:pt idx="0">
                  <c:v>0.04</c:v>
                </c:pt>
                <c:pt idx="1">
                  <c:v>0.03</c:v>
                </c:pt>
                <c:pt idx="2">
                  <c:v>0.03</c:v>
                </c:pt>
                <c:pt idx="3">
                  <c:v>0.01</c:v>
                </c:pt>
                <c:pt idx="4">
                  <c:v>0.01</c:v>
                </c:pt>
              </c:numCache>
            </c:numRef>
          </c:val>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gapWidth val="60"/>
        <c:overlap val="100"/>
        <c:axId val="114720128"/>
        <c:axId val="114742400"/>
      </c:barChart>
      <c:lineChart>
        <c:grouping val="standard"/>
        <c:varyColors val="0"/>
        <c:ser>
          <c:idx val="3"/>
          <c:order val="3"/>
          <c:tx>
            <c:strRef>
              <c:f>'Ark1'!$E$1</c:f>
              <c:strCache>
                <c:ptCount val="1"/>
                <c:pt idx="0">
                  <c:v>Kolonne1</c:v>
                </c:pt>
              </c:strCache>
            </c:strRef>
          </c:tx>
          <c:spPr>
            <a:ln>
              <a:noFill/>
            </a:ln>
          </c:spPr>
          <c:marker>
            <c:symbol val="none"/>
          </c:marker>
          <c:dLbls>
            <c:txPr>
              <a:bodyPr/>
              <a:lstStyle/>
              <a:p>
                <a:pPr>
                  <a:defRPr b="0"/>
                </a:pPr>
                <a:endParaRPr lang="nb-NO"/>
              </a:p>
            </c:txPr>
            <c:dLblPos val="t"/>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'Ark1'!$E$2:$E$6</c:f>
              <c:numCache>
                <c:formatCode>General</c:formatCode>
                <c:ptCount val="5"/>
                <c:pt idx="0">
                  <c:v>0.63000000000000012</c:v>
                </c:pt>
                <c:pt idx="1">
                  <c:v>0.66</c:v>
                </c:pt>
                <c:pt idx="2">
                  <c:v>0.66</c:v>
                </c:pt>
                <c:pt idx="3">
                  <c:v>0.57000000000000006</c:v>
                </c:pt>
                <c:pt idx="4">
                  <c:v>0.55000000000000004</c:v>
                </c:pt>
              </c:numCache>
            </c:numRef>
          </c:val>
          <c:smooth val="0"/>
        </c:ser>
        <c:dLbls>
          <c:showLegendKey val="0"/>
          <c:showVal val="0"/>
          <c:showCatName val="0"/>
          <c:showSerName val="0"/>
          <c:showPercent val="0"/>
          <c:showBubbleSize val="0"/>
        </c:dLbls>
        <c:marker val="1"/>
        <c:smooth val="0"/>
        <c:axId val="114720128"/>
        <c:axId val="114742400"/>
      </c:lineChart>
      <c:catAx>
        <c:axId val="114720128"/>
        <c:scaling>
          <c:orientation val="minMax"/>
        </c:scaling>
        <c:delete val="0"/>
        <c:axPos val="b"/>
        <c:numFmt formatCode="General" sourceLinked="1"/>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4742400"/>
        <c:crosses val="autoZero"/>
        <c:auto val="1"/>
        <c:lblAlgn val="ctr"/>
        <c:lblOffset val="100"/>
        <c:noMultiLvlLbl val="0"/>
      </c:catAx>
      <c:valAx>
        <c:axId val="114742400"/>
        <c:scaling>
          <c:orientation val="minMax"/>
        </c:scaling>
        <c:delete val="1"/>
        <c:axPos val="l"/>
        <c:numFmt formatCode="General" sourceLinked="1"/>
        <c:majorTickMark val="out"/>
        <c:minorTickMark val="none"/>
        <c:tickLblPos val="none"/>
        <c:crossAx val="114720128"/>
        <c:crosses val="autoZero"/>
        <c:crossBetween val="between"/>
      </c:valAx>
      <c:spPr>
        <a:noFill/>
        <a:ln>
          <a:noFill/>
        </a:ln>
        <a:effectLst/>
      </c:spPr>
    </c:plotArea>
    <c:legend>
      <c:legendPos val="t"/>
      <c:legendEntry>
        <c:idx val="3"/>
        <c:delete val="1"/>
      </c:legendEntry>
      <c:layout>
        <c:manualLayout>
          <c:xMode val="edge"/>
          <c:yMode val="edge"/>
          <c:x val="5.2126950388870094E-2"/>
          <c:y val="2.0311566637532096E-2"/>
          <c:w val="0.92948843051060337"/>
          <c:h val="0.1088737289610687"/>
        </c:manualLayout>
      </c:layout>
      <c:overlay val="0"/>
      <c:txPr>
        <a:bodyPr/>
        <a:lstStyle/>
        <a:p>
          <a:pPr>
            <a:defRPr sz="900"/>
          </a:pPr>
          <a:endParaRPr lang="nb-NO"/>
        </a:p>
      </c:txPr>
    </c:legend>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460246850841517E-2"/>
          <c:y val="3.0393700787401574E-2"/>
          <c:w val="0.77766454983093347"/>
          <c:h val="0.67779180176007414"/>
        </c:manualLayout>
      </c:layout>
      <c:lineChart>
        <c:grouping val="standard"/>
        <c:varyColors val="0"/>
        <c:ser>
          <c:idx val="0"/>
          <c:order val="0"/>
          <c:tx>
            <c:strRef>
              <c:f>'Ark1'!$A$2</c:f>
              <c:strCache>
                <c:ptCount val="1"/>
                <c:pt idx="0">
                  <c:v>Problem Loans in % of Gross Loans (left hand scale)</c:v>
                </c:pt>
              </c:strCache>
            </c:strRef>
          </c:tx>
          <c:spPr>
            <a:ln w="63500">
              <a:solidFill>
                <a:srgbClr val="90B8CC"/>
              </a:solidFill>
            </a:ln>
          </c:spPr>
          <c:marker>
            <c:symbol val="none"/>
          </c:marker>
          <c:dLbls>
            <c:dLbl>
              <c:idx val="9"/>
              <c:layout/>
              <c:spPr>
                <a:solidFill>
                  <a:schemeClr val="tx2">
                    <a:lumMod val="40000"/>
                    <a:lumOff val="60000"/>
                  </a:schemeClr>
                </a:solidFill>
              </c:spPr>
              <c:txPr>
                <a:bodyPr/>
                <a:lstStyle/>
                <a:p>
                  <a:pPr>
                    <a:defRPr sz="1000">
                      <a:solidFill>
                        <a:schemeClr val="tx1"/>
                      </a:solidFill>
                    </a:defRPr>
                  </a:pPr>
                  <a:endParaRPr lang="nb-NO"/>
                </a:p>
              </c:txPr>
              <c:dLblPos val="ctr"/>
              <c:showLegendKey val="0"/>
              <c:showVal val="1"/>
              <c:showCatName val="0"/>
              <c:showSerName val="0"/>
              <c:showPercent val="0"/>
              <c:showBubbleSize val="0"/>
            </c:dLbl>
            <c:txPr>
              <a:bodyPr/>
              <a:lstStyle/>
              <a:p>
                <a:pPr>
                  <a:defRPr sz="1000">
                    <a:solidFill>
                      <a:schemeClr val="tx1"/>
                    </a:solidFill>
                  </a:defRPr>
                </a:pPr>
                <a:endParaRPr lang="nb-NO"/>
              </a:p>
            </c:txPr>
            <c:dLblPos val="ctr"/>
            <c:showLegendKey val="0"/>
            <c:showVal val="0"/>
            <c:showCatName val="0"/>
            <c:showSerName val="0"/>
            <c:showPercent val="0"/>
            <c:showBubbleSize val="0"/>
          </c:dLbls>
          <c:cat>
            <c:strRef>
              <c:f>'Ark1'!$B$1:$L$1</c:f>
              <c:strCache>
                <c:ptCount val="10"/>
                <c:pt idx="0">
                  <c:v>2009</c:v>
                </c:pt>
                <c:pt idx="1">
                  <c:v>2010</c:v>
                </c:pt>
                <c:pt idx="2">
                  <c:v>2011</c:v>
                </c:pt>
                <c:pt idx="3">
                  <c:v>2012</c:v>
                </c:pt>
                <c:pt idx="4">
                  <c:v>2013</c:v>
                </c:pt>
                <c:pt idx="5">
                  <c:v>2014</c:v>
                </c:pt>
                <c:pt idx="6">
                  <c:v>2015</c:v>
                </c:pt>
                <c:pt idx="7">
                  <c:v>2016</c:v>
                </c:pt>
                <c:pt idx="8">
                  <c:v>2017</c:v>
                </c:pt>
                <c:pt idx="9">
                  <c:v>30.06.18</c:v>
                </c:pt>
              </c:strCache>
            </c:strRef>
          </c:cat>
          <c:val>
            <c:numRef>
              <c:f>'Ark1'!$B$2:$L$2</c:f>
              <c:numCache>
                <c:formatCode>General</c:formatCode>
                <c:ptCount val="10"/>
                <c:pt idx="0">
                  <c:v>3</c:v>
                </c:pt>
                <c:pt idx="1">
                  <c:v>2.4</c:v>
                </c:pt>
                <c:pt idx="2">
                  <c:v>1.9</c:v>
                </c:pt>
                <c:pt idx="3">
                  <c:v>1.3</c:v>
                </c:pt>
                <c:pt idx="4">
                  <c:v>1.2</c:v>
                </c:pt>
                <c:pt idx="5">
                  <c:v>0.8</c:v>
                </c:pt>
                <c:pt idx="6">
                  <c:v>0.47</c:v>
                </c:pt>
                <c:pt idx="7">
                  <c:v>1.1200000000000001</c:v>
                </c:pt>
                <c:pt idx="8">
                  <c:v>0.56999999999999995</c:v>
                </c:pt>
                <c:pt idx="9">
                  <c:v>0.56999999999999995</c:v>
                </c:pt>
              </c:numCache>
            </c:numRef>
          </c:val>
          <c:smooth val="0"/>
        </c:ser>
        <c:dLbls>
          <c:showLegendKey val="0"/>
          <c:showVal val="1"/>
          <c:showCatName val="0"/>
          <c:showSerName val="0"/>
          <c:showPercent val="0"/>
          <c:showBubbleSize val="0"/>
        </c:dLbls>
        <c:marker val="1"/>
        <c:smooth val="0"/>
        <c:axId val="114668672"/>
        <c:axId val="114670208"/>
      </c:lineChart>
      <c:lineChart>
        <c:grouping val="standard"/>
        <c:varyColors val="0"/>
        <c:ser>
          <c:idx val="1"/>
          <c:order val="1"/>
          <c:tx>
            <c:strRef>
              <c:f>'Ark1'!$A$3</c:f>
              <c:strCache>
                <c:ptCount val="1"/>
                <c:pt idx="0">
                  <c:v>Impairments in % of Problem Loans</c:v>
                </c:pt>
              </c:strCache>
            </c:strRef>
          </c:tx>
          <c:spPr>
            <a:ln w="63500">
              <a:solidFill>
                <a:schemeClr val="tx1">
                  <a:lumMod val="65000"/>
                  <a:lumOff val="35000"/>
                </a:schemeClr>
              </a:solidFill>
            </a:ln>
          </c:spPr>
          <c:marker>
            <c:symbol val="none"/>
          </c:marker>
          <c:dLbls>
            <c:dLbl>
              <c:idx val="8"/>
              <c:spPr>
                <a:solidFill>
                  <a:schemeClr val="tx1">
                    <a:lumMod val="65000"/>
                    <a:lumOff val="35000"/>
                  </a:schemeClr>
                </a:solidFill>
              </c:spPr>
              <c:txPr>
                <a:bodyPr/>
                <a:lstStyle/>
                <a:p>
                  <a:pPr>
                    <a:defRPr sz="1000" b="1">
                      <a:solidFill>
                        <a:schemeClr val="bg1"/>
                      </a:solidFill>
                    </a:defRPr>
                  </a:pPr>
                  <a:endParaRPr lang="nb-NO"/>
                </a:p>
              </c:txPr>
              <c:dLblPos val="ctr"/>
              <c:showLegendKey val="0"/>
              <c:showVal val="0"/>
              <c:showCatName val="0"/>
              <c:showSerName val="0"/>
              <c:showPercent val="0"/>
              <c:showBubbleSize val="0"/>
            </c:dLbl>
            <c:dLbl>
              <c:idx val="9"/>
              <c:layout/>
              <c:numFmt formatCode="#,##0.0" sourceLinked="0"/>
              <c:spPr>
                <a:solidFill>
                  <a:schemeClr val="tx1">
                    <a:lumMod val="65000"/>
                    <a:lumOff val="35000"/>
                  </a:schemeClr>
                </a:solidFill>
              </c:spPr>
              <c:txPr>
                <a:bodyPr/>
                <a:lstStyle/>
                <a:p>
                  <a:pPr>
                    <a:defRPr sz="1000">
                      <a:solidFill>
                        <a:schemeClr val="bg1"/>
                      </a:solidFill>
                    </a:defRPr>
                  </a:pPr>
                  <a:endParaRPr lang="nb-NO"/>
                </a:p>
              </c:txPr>
              <c:dLblPos val="ctr"/>
              <c:showLegendKey val="0"/>
              <c:showVal val="1"/>
              <c:showCatName val="0"/>
              <c:showSerName val="0"/>
              <c:showPercent val="0"/>
              <c:showBubbleSize val="0"/>
            </c:dLbl>
            <c:spPr>
              <a:solidFill>
                <a:schemeClr val="tx1">
                  <a:lumMod val="65000"/>
                  <a:lumOff val="35000"/>
                </a:schemeClr>
              </a:solidFill>
            </c:spPr>
            <c:txPr>
              <a:bodyPr/>
              <a:lstStyle/>
              <a:p>
                <a:pPr>
                  <a:defRPr sz="1000">
                    <a:solidFill>
                      <a:schemeClr val="bg1"/>
                    </a:solidFill>
                  </a:defRPr>
                </a:pPr>
                <a:endParaRPr lang="nb-NO"/>
              </a:p>
            </c:txPr>
            <c:dLblPos val="ctr"/>
            <c:showLegendKey val="0"/>
            <c:showVal val="0"/>
            <c:showCatName val="0"/>
            <c:showSerName val="0"/>
            <c:showPercent val="0"/>
            <c:showBubbleSize val="0"/>
          </c:dLbls>
          <c:cat>
            <c:strRef>
              <c:f>'Ark1'!$B$1:$L$1</c:f>
              <c:strCache>
                <c:ptCount val="10"/>
                <c:pt idx="0">
                  <c:v>2009</c:v>
                </c:pt>
                <c:pt idx="1">
                  <c:v>2010</c:v>
                </c:pt>
                <c:pt idx="2">
                  <c:v>2011</c:v>
                </c:pt>
                <c:pt idx="3">
                  <c:v>2012</c:v>
                </c:pt>
                <c:pt idx="4">
                  <c:v>2013</c:v>
                </c:pt>
                <c:pt idx="5">
                  <c:v>2014</c:v>
                </c:pt>
                <c:pt idx="6">
                  <c:v>2015</c:v>
                </c:pt>
                <c:pt idx="7">
                  <c:v>2016</c:v>
                </c:pt>
                <c:pt idx="8">
                  <c:v>2017</c:v>
                </c:pt>
                <c:pt idx="9">
                  <c:v>30.06.18</c:v>
                </c:pt>
              </c:strCache>
            </c:strRef>
          </c:cat>
          <c:val>
            <c:numRef>
              <c:f>'Ark1'!$B$3:$L$3</c:f>
              <c:numCache>
                <c:formatCode>General</c:formatCode>
                <c:ptCount val="10"/>
                <c:pt idx="0">
                  <c:v>38</c:v>
                </c:pt>
                <c:pt idx="1">
                  <c:v>49</c:v>
                </c:pt>
                <c:pt idx="2">
                  <c:v>50</c:v>
                </c:pt>
                <c:pt idx="3">
                  <c:v>53</c:v>
                </c:pt>
                <c:pt idx="4">
                  <c:v>57</c:v>
                </c:pt>
                <c:pt idx="5">
                  <c:v>79</c:v>
                </c:pt>
                <c:pt idx="6">
                  <c:v>140</c:v>
                </c:pt>
                <c:pt idx="7">
                  <c:v>59</c:v>
                </c:pt>
                <c:pt idx="8">
                  <c:v>100</c:v>
                </c:pt>
                <c:pt idx="9" formatCode="0">
                  <c:v>97.1</c:v>
                </c:pt>
              </c:numCache>
            </c:numRef>
          </c:val>
          <c:smooth val="0"/>
        </c:ser>
        <c:dLbls>
          <c:showLegendKey val="0"/>
          <c:showVal val="0"/>
          <c:showCatName val="0"/>
          <c:showSerName val="0"/>
          <c:showPercent val="0"/>
          <c:showBubbleSize val="0"/>
        </c:dLbls>
        <c:marker val="1"/>
        <c:smooth val="0"/>
        <c:axId val="114682496"/>
        <c:axId val="114680576"/>
      </c:lineChart>
      <c:catAx>
        <c:axId val="114668672"/>
        <c:scaling>
          <c:orientation val="minMax"/>
        </c:scaling>
        <c:delete val="0"/>
        <c:axPos val="b"/>
        <c:majorTickMark val="none"/>
        <c:minorTickMark val="none"/>
        <c:tickLblPos val="nextTo"/>
        <c:txPr>
          <a:bodyPr/>
          <a:lstStyle/>
          <a:p>
            <a:pPr>
              <a:defRPr sz="1000"/>
            </a:pPr>
            <a:endParaRPr lang="nb-NO"/>
          </a:p>
        </c:txPr>
        <c:crossAx val="114670208"/>
        <c:crosses val="autoZero"/>
        <c:auto val="1"/>
        <c:lblAlgn val="ctr"/>
        <c:lblOffset val="100"/>
        <c:noMultiLvlLbl val="0"/>
      </c:catAx>
      <c:valAx>
        <c:axId val="114670208"/>
        <c:scaling>
          <c:orientation val="minMax"/>
          <c:max val="4"/>
          <c:min val="0"/>
        </c:scaling>
        <c:delete val="0"/>
        <c:axPos val="l"/>
        <c:majorGridlines/>
        <c:title>
          <c:tx>
            <c:rich>
              <a:bodyPr rot="-5400000" vert="horz"/>
              <a:lstStyle/>
              <a:p>
                <a:pPr>
                  <a:defRPr sz="1000"/>
                </a:pPr>
                <a:r>
                  <a:rPr lang="nb-NO" sz="1000" dirty="0" smtClean="0"/>
                  <a:t>Per cent </a:t>
                </a:r>
                <a:r>
                  <a:rPr lang="nb-NO" sz="1000" dirty="0" err="1" smtClean="0"/>
                  <a:t>of</a:t>
                </a:r>
                <a:r>
                  <a:rPr lang="nb-NO" sz="1000" dirty="0" smtClean="0"/>
                  <a:t> Gross Loans</a:t>
                </a:r>
                <a:endParaRPr lang="nb-NO" sz="1000" dirty="0"/>
              </a:p>
            </c:rich>
          </c:tx>
          <c:layout>
            <c:manualLayout>
              <c:xMode val="edge"/>
              <c:yMode val="edge"/>
              <c:x val="1.9863601579186894E-2"/>
              <c:y val="0.18926748494673459"/>
            </c:manualLayout>
          </c:layout>
          <c:overlay val="0"/>
        </c:title>
        <c:numFmt formatCode="General" sourceLinked="1"/>
        <c:majorTickMark val="none"/>
        <c:minorTickMark val="none"/>
        <c:tickLblPos val="nextTo"/>
        <c:txPr>
          <a:bodyPr/>
          <a:lstStyle/>
          <a:p>
            <a:pPr>
              <a:defRPr sz="1100"/>
            </a:pPr>
            <a:endParaRPr lang="nb-NO"/>
          </a:p>
        </c:txPr>
        <c:crossAx val="114668672"/>
        <c:crosses val="autoZero"/>
        <c:crossBetween val="between"/>
        <c:majorUnit val="1"/>
      </c:valAx>
      <c:valAx>
        <c:axId val="114680576"/>
        <c:scaling>
          <c:orientation val="minMax"/>
          <c:max val="150"/>
          <c:min val="0"/>
        </c:scaling>
        <c:delete val="0"/>
        <c:axPos val="r"/>
        <c:title>
          <c:tx>
            <c:rich>
              <a:bodyPr rot="-5400000" vert="horz"/>
              <a:lstStyle/>
              <a:p>
                <a:pPr>
                  <a:defRPr sz="1000" b="1"/>
                </a:pPr>
                <a:r>
                  <a:rPr lang="nb-NO" sz="1000" b="1" dirty="0" smtClean="0"/>
                  <a:t>Per cent </a:t>
                </a:r>
                <a:r>
                  <a:rPr lang="nb-NO" sz="1000" b="1" dirty="0" err="1" smtClean="0"/>
                  <a:t>of</a:t>
                </a:r>
                <a:r>
                  <a:rPr lang="nb-NO" sz="1000" b="1" dirty="0" smtClean="0"/>
                  <a:t> Problem Loans</a:t>
                </a:r>
                <a:endParaRPr lang="nb-NO" sz="1000" b="1" dirty="0"/>
              </a:p>
            </c:rich>
          </c:tx>
          <c:layout>
            <c:manualLayout>
              <c:xMode val="edge"/>
              <c:yMode val="edge"/>
              <c:x val="0.94810248252521978"/>
              <c:y val="0.15357642427049559"/>
            </c:manualLayout>
          </c:layout>
          <c:overlay val="0"/>
        </c:title>
        <c:numFmt formatCode="General" sourceLinked="1"/>
        <c:majorTickMark val="none"/>
        <c:minorTickMark val="none"/>
        <c:tickLblPos val="nextTo"/>
        <c:txPr>
          <a:bodyPr/>
          <a:lstStyle/>
          <a:p>
            <a:pPr>
              <a:defRPr sz="1200"/>
            </a:pPr>
            <a:endParaRPr lang="nb-NO"/>
          </a:p>
        </c:txPr>
        <c:crossAx val="114682496"/>
        <c:crosses val="max"/>
        <c:crossBetween val="between"/>
        <c:majorUnit val="50"/>
      </c:valAx>
      <c:catAx>
        <c:axId val="114682496"/>
        <c:scaling>
          <c:orientation val="minMax"/>
        </c:scaling>
        <c:delete val="1"/>
        <c:axPos val="b"/>
        <c:majorTickMark val="out"/>
        <c:minorTickMark val="none"/>
        <c:tickLblPos val="nextTo"/>
        <c:crossAx val="114680576"/>
        <c:crosses val="autoZero"/>
        <c:auto val="1"/>
        <c:lblAlgn val="ctr"/>
        <c:lblOffset val="100"/>
        <c:noMultiLvlLbl val="0"/>
      </c:catAx>
    </c:plotArea>
    <c:legend>
      <c:legendPos val="r"/>
      <c:layout>
        <c:manualLayout>
          <c:xMode val="edge"/>
          <c:yMode val="edge"/>
          <c:x val="1.2049382097498507E-2"/>
          <c:y val="0.85164335340435382"/>
          <c:w val="0.83375684825000673"/>
          <c:h val="8.9533117183881433E-2"/>
        </c:manualLayout>
      </c:layout>
      <c:overlay val="0"/>
      <c:txPr>
        <a:bodyPr/>
        <a:lstStyle/>
        <a:p>
          <a:pPr>
            <a:defRPr sz="1000"/>
          </a:pPr>
          <a:endParaRPr lang="nb-NO"/>
        </a:p>
      </c:txPr>
    </c:legend>
    <c:plotVisOnly val="1"/>
    <c:dispBlanksAs val="gap"/>
    <c:showDLblsOverMax val="0"/>
  </c:chart>
  <c:txPr>
    <a:bodyPr/>
    <a:lstStyle/>
    <a:p>
      <a:pPr>
        <a:defRPr sz="800"/>
      </a:pPr>
      <a:endParaRPr lang="nb-NO"/>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5.1508816254397856E-2"/>
          <c:w val="0.93251533742331283"/>
          <c:h val="0.86867577187515888"/>
        </c:manualLayout>
      </c:layout>
      <c:barChart>
        <c:barDir val="col"/>
        <c:grouping val="clustered"/>
        <c:varyColors val="0"/>
        <c:ser>
          <c:idx val="0"/>
          <c:order val="0"/>
          <c:tx>
            <c:strRef>
              <c:f>'Ark1'!$B$1</c:f>
              <c:strCache>
                <c:ptCount val="1"/>
                <c:pt idx="0">
                  <c:v>Kvartalsvis resultat etter tap</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174</c:v>
                </c:pt>
                <c:pt idx="1">
                  <c:v>185</c:v>
                </c:pt>
                <c:pt idx="2">
                  <c:v>205</c:v>
                </c:pt>
                <c:pt idx="3">
                  <c:v>191</c:v>
                </c:pt>
                <c:pt idx="4">
                  <c:v>224</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4952448"/>
        <c:axId val="114962432"/>
      </c:barChart>
      <c:catAx>
        <c:axId val="114952448"/>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4962432"/>
        <c:crosses val="autoZero"/>
        <c:auto val="1"/>
        <c:lblAlgn val="ctr"/>
        <c:lblOffset val="100"/>
        <c:noMultiLvlLbl val="0"/>
      </c:catAx>
      <c:valAx>
        <c:axId val="114962432"/>
        <c:scaling>
          <c:orientation val="minMax"/>
          <c:max val="300"/>
        </c:scaling>
        <c:delete val="1"/>
        <c:axPos val="l"/>
        <c:numFmt formatCode="General" sourceLinked="1"/>
        <c:majorTickMark val="none"/>
        <c:minorTickMark val="none"/>
        <c:tickLblPos val="none"/>
        <c:crossAx val="114952448"/>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2944785276073622E-2"/>
          <c:y val="3.7882054210656761E-2"/>
          <c:w val="0.92331288343558282"/>
          <c:h val="0.88551620196748038"/>
        </c:manualLayout>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1.1200000000000001</c:v>
                </c:pt>
                <c:pt idx="1">
                  <c:v>1.1299999999999999</c:v>
                </c:pt>
                <c:pt idx="2">
                  <c:v>1.24</c:v>
                </c:pt>
                <c:pt idx="3">
                  <c:v>1.1499999999999999</c:v>
                </c:pt>
                <c:pt idx="4">
                  <c:v>1.29</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5008256"/>
        <c:axId val="115009792"/>
      </c:barChart>
      <c:catAx>
        <c:axId val="115008256"/>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15009792"/>
        <c:crosses val="autoZero"/>
        <c:auto val="1"/>
        <c:lblAlgn val="ctr"/>
        <c:lblOffset val="100"/>
        <c:noMultiLvlLbl val="0"/>
      </c:catAx>
      <c:valAx>
        <c:axId val="115009792"/>
        <c:scaling>
          <c:orientation val="minMax"/>
          <c:max val="2"/>
        </c:scaling>
        <c:delete val="1"/>
        <c:axPos val="l"/>
        <c:numFmt formatCode="General" sourceLinked="1"/>
        <c:majorTickMark val="none"/>
        <c:minorTickMark val="none"/>
        <c:tickLblPos val="none"/>
        <c:crossAx val="115008256"/>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0"/>
          <c:w val="0.93251533742331283"/>
          <c:h val="0.79613624414491924"/>
        </c:manualLayout>
      </c:layout>
      <c:barChart>
        <c:barDir val="col"/>
        <c:grouping val="clustered"/>
        <c:varyColors val="0"/>
        <c:ser>
          <c:idx val="0"/>
          <c:order val="0"/>
          <c:tx>
            <c:strRef>
              <c:f>'Ark1'!$B$1</c:f>
              <c:strCache>
                <c:ptCount val="1"/>
                <c:pt idx="0">
                  <c:v>Innskudd i kroner</c:v>
                </c:pt>
              </c:strCache>
            </c:strRef>
          </c:tx>
          <c:spPr>
            <a:solidFill>
              <a:srgbClr val="2C6C88"/>
            </a:solidFill>
            <a:ln>
              <a:noFill/>
            </a:ln>
            <a:effectLst/>
          </c:spPr>
          <c:invertIfNegative val="0"/>
          <c:dPt>
            <c:idx val="4"/>
            <c:invertIfNegative val="0"/>
            <c:bubble3D val="0"/>
            <c:spPr>
              <a:solidFill>
                <a:srgbClr val="5DC8F6"/>
              </a:solidFill>
              <a:ln>
                <a:noFill/>
              </a:ln>
              <a:effectLst/>
            </c:spPr>
          </c:dPt>
          <c:dLbls>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28.388999999999999</c:v>
                </c:pt>
                <c:pt idx="1">
                  <c:v>29.388999999999999</c:v>
                </c:pt>
                <c:pt idx="2">
                  <c:v>32.561999999999998</c:v>
                </c:pt>
                <c:pt idx="3">
                  <c:v>32.799999999999997</c:v>
                </c:pt>
                <c:pt idx="4">
                  <c:v>34.200000000000003</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17529984"/>
        <c:axId val="117552256"/>
      </c:barChart>
      <c:lineChart>
        <c:grouping val="standard"/>
        <c:varyColors val="0"/>
        <c:ser>
          <c:idx val="1"/>
          <c:order val="1"/>
          <c:tx>
            <c:strRef>
              <c:f>'Ark1'!$C$1</c:f>
              <c:strCache>
                <c:ptCount val="1"/>
                <c:pt idx="0">
                  <c:v>Innskuddsvekst i %</c:v>
                </c:pt>
              </c:strCache>
            </c:strRef>
          </c:tx>
          <c:spPr>
            <a:ln>
              <a:noFill/>
            </a:ln>
          </c:spPr>
          <c:marker>
            <c:symbol val="none"/>
          </c:marker>
          <c:dLbls>
            <c:numFmt formatCode="0.0\ %" sourceLinked="0"/>
            <c:spPr>
              <a:solidFill>
                <a:srgbClr val="EF7918"/>
              </a:solidFill>
            </c:spPr>
            <c:txPr>
              <a:bodyPr/>
              <a:lstStyle/>
              <a:p>
                <a:pPr>
                  <a:defRPr b="0">
                    <a:solidFill>
                      <a:schemeClr val="bg1"/>
                    </a:solidFill>
                  </a:defRPr>
                </a:pPr>
                <a:endParaRPr lang="nb-NO"/>
              </a:p>
            </c:txPr>
            <c:dLblPos val="ct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General</c:formatCode>
                <c:ptCount val="5"/>
                <c:pt idx="0">
                  <c:v>1.0999999999999999E-2</c:v>
                </c:pt>
                <c:pt idx="1">
                  <c:v>3.5000000000000003E-2</c:v>
                </c:pt>
                <c:pt idx="2">
                  <c:v>0.108</c:v>
                </c:pt>
                <c:pt idx="3">
                  <c:v>7.0000000000000001E-3</c:v>
                </c:pt>
                <c:pt idx="4">
                  <c:v>2.1999999999999999E-2</c:v>
                </c:pt>
              </c:numCache>
            </c:numRef>
          </c:val>
          <c:smooth val="0"/>
        </c:ser>
        <c:dLbls>
          <c:showLegendKey val="0"/>
          <c:showVal val="0"/>
          <c:showCatName val="0"/>
          <c:showSerName val="0"/>
          <c:showPercent val="0"/>
          <c:showBubbleSize val="0"/>
        </c:dLbls>
        <c:marker val="1"/>
        <c:smooth val="0"/>
        <c:axId val="117559680"/>
        <c:axId val="117553792"/>
      </c:lineChart>
      <c:catAx>
        <c:axId val="117529984"/>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117552256"/>
        <c:crosses val="autoZero"/>
        <c:auto val="1"/>
        <c:lblAlgn val="ctr"/>
        <c:lblOffset val="100"/>
        <c:noMultiLvlLbl val="0"/>
      </c:catAx>
      <c:valAx>
        <c:axId val="117552256"/>
        <c:scaling>
          <c:orientation val="minMax"/>
          <c:max val="60"/>
          <c:min val="0"/>
        </c:scaling>
        <c:delete val="0"/>
        <c:axPos val="l"/>
        <c:numFmt formatCode="General" sourceLinked="1"/>
        <c:majorTickMark val="out"/>
        <c:minorTickMark val="none"/>
        <c:tickLblPos val="none"/>
        <c:spPr>
          <a:ln>
            <a:noFill/>
          </a:ln>
        </c:spPr>
        <c:crossAx val="117529984"/>
        <c:crosses val="autoZero"/>
        <c:crossBetween val="between"/>
      </c:valAx>
      <c:valAx>
        <c:axId val="117553792"/>
        <c:scaling>
          <c:orientation val="minMax"/>
          <c:max val="0.25"/>
          <c:min val="0"/>
        </c:scaling>
        <c:delete val="0"/>
        <c:axPos val="r"/>
        <c:numFmt formatCode="General" sourceLinked="1"/>
        <c:majorTickMark val="out"/>
        <c:minorTickMark val="none"/>
        <c:tickLblPos val="none"/>
        <c:spPr>
          <a:ln>
            <a:noFill/>
          </a:ln>
        </c:spPr>
        <c:crossAx val="117559680"/>
        <c:crosses val="max"/>
        <c:crossBetween val="between"/>
        <c:majorUnit val="5.000000000000001E-2"/>
      </c:valAx>
      <c:catAx>
        <c:axId val="117559680"/>
        <c:scaling>
          <c:orientation val="minMax"/>
        </c:scaling>
        <c:delete val="1"/>
        <c:axPos val="b"/>
        <c:numFmt formatCode="General" sourceLinked="1"/>
        <c:majorTickMark val="out"/>
        <c:minorTickMark val="none"/>
        <c:tickLblPos val="nextTo"/>
        <c:crossAx val="11755379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9079754601226995E-2"/>
          <c:y val="8.4003527564645797E-2"/>
          <c:w val="0.91717791411042948"/>
          <c:h val="0.7268002971918166"/>
        </c:manualLayout>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Pt>
            <c:idx val="4"/>
            <c:invertIfNegative val="0"/>
            <c:bubble3D val="0"/>
            <c:spPr>
              <a:solidFill>
                <a:srgbClr val="5DC8F6"/>
              </a:solidFill>
              <a:ln>
                <a:noFill/>
              </a:ln>
              <a:effectLst/>
            </c:spPr>
          </c:dPt>
          <c:dLbls>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48.884</c:v>
                </c:pt>
                <c:pt idx="1">
                  <c:v>51.286000000000001</c:v>
                </c:pt>
                <c:pt idx="2">
                  <c:v>52.691000000000003</c:v>
                </c:pt>
                <c:pt idx="3" formatCode="0.000">
                  <c:v>56.9</c:v>
                </c:pt>
                <c:pt idx="4">
                  <c:v>58.9</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126083072"/>
        <c:axId val="126084608"/>
      </c:barChart>
      <c:lineChart>
        <c:grouping val="standard"/>
        <c:varyColors val="0"/>
        <c:ser>
          <c:idx val="1"/>
          <c:order val="1"/>
          <c:tx>
            <c:strRef>
              <c:f>'Ark1'!$C$1</c:f>
              <c:strCache>
                <c:ptCount val="1"/>
                <c:pt idx="0">
                  <c:v>Serie 2</c:v>
                </c:pt>
              </c:strCache>
            </c:strRef>
          </c:tx>
          <c:spPr>
            <a:ln w="28575">
              <a:noFill/>
            </a:ln>
          </c:spPr>
          <c:marker>
            <c:symbol val="none"/>
          </c:marker>
          <c:dLbls>
            <c:dLbl>
              <c:idx val="4"/>
              <c:numFmt formatCode="0.0\ %" sourceLinked="0"/>
              <c:spPr>
                <a:solidFill>
                  <a:srgbClr val="EF7918"/>
                </a:solidFill>
              </c:spPr>
              <c:txPr>
                <a:bodyPr/>
                <a:lstStyle/>
                <a:p>
                  <a:pPr>
                    <a:defRPr b="0">
                      <a:solidFill>
                        <a:schemeClr val="bg1"/>
                      </a:solidFill>
                    </a:defRPr>
                  </a:pPr>
                  <a:endParaRPr lang="nb-NO"/>
                </a:p>
              </c:txPr>
              <c:dLblPos val="ctr"/>
              <c:showLegendKey val="0"/>
              <c:showVal val="1"/>
              <c:showCatName val="0"/>
              <c:showSerName val="0"/>
              <c:showPercent val="0"/>
              <c:showBubbleSize val="0"/>
            </c:dLbl>
            <c:numFmt formatCode="0.0\ %" sourceLinked="0"/>
            <c:spPr>
              <a:solidFill>
                <a:srgbClr val="EF7918"/>
              </a:solidFill>
            </c:spPr>
            <c:txPr>
              <a:bodyPr/>
              <a:lstStyle/>
              <a:p>
                <a:pPr>
                  <a:defRPr>
                    <a:solidFill>
                      <a:schemeClr val="bg1"/>
                    </a:solidFill>
                  </a:defRPr>
                </a:pPr>
                <a:endParaRPr lang="nb-NO"/>
              </a:p>
            </c:txPr>
            <c:dLblPos val="ct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General</c:formatCode>
                <c:ptCount val="5"/>
                <c:pt idx="0">
                  <c:v>5.7000000000000002E-2</c:v>
                </c:pt>
                <c:pt idx="1">
                  <c:v>4.9000000000000002E-2</c:v>
                </c:pt>
                <c:pt idx="2">
                  <c:v>2.7E-2</c:v>
                </c:pt>
                <c:pt idx="3">
                  <c:v>7.9000000000000001E-2</c:v>
                </c:pt>
                <c:pt idx="4">
                  <c:v>0.05</c:v>
                </c:pt>
              </c:numCache>
            </c:numRef>
          </c:val>
          <c:smooth val="0"/>
        </c:ser>
        <c:dLbls>
          <c:showLegendKey val="0"/>
          <c:showVal val="0"/>
          <c:showCatName val="0"/>
          <c:showSerName val="0"/>
          <c:showPercent val="0"/>
          <c:showBubbleSize val="0"/>
        </c:dLbls>
        <c:marker val="1"/>
        <c:smooth val="0"/>
        <c:axId val="123863808"/>
        <c:axId val="126086144"/>
      </c:lineChart>
      <c:catAx>
        <c:axId val="126083072"/>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126084608"/>
        <c:crosses val="autoZero"/>
        <c:auto val="1"/>
        <c:lblAlgn val="ctr"/>
        <c:lblOffset val="100"/>
        <c:noMultiLvlLbl val="0"/>
      </c:catAx>
      <c:valAx>
        <c:axId val="126084608"/>
        <c:scaling>
          <c:orientation val="minMax"/>
          <c:max val="60"/>
          <c:min val="0"/>
        </c:scaling>
        <c:delete val="0"/>
        <c:axPos val="l"/>
        <c:numFmt formatCode="General" sourceLinked="1"/>
        <c:majorTickMark val="out"/>
        <c:minorTickMark val="none"/>
        <c:tickLblPos val="none"/>
        <c:spPr>
          <a:ln>
            <a:noFill/>
          </a:ln>
        </c:spPr>
        <c:crossAx val="126083072"/>
        <c:crosses val="autoZero"/>
        <c:crossBetween val="between"/>
      </c:valAx>
      <c:valAx>
        <c:axId val="126086144"/>
        <c:scaling>
          <c:orientation val="minMax"/>
          <c:max val="0.25"/>
          <c:min val="0"/>
        </c:scaling>
        <c:delete val="0"/>
        <c:axPos val="r"/>
        <c:numFmt formatCode="General" sourceLinked="1"/>
        <c:majorTickMark val="out"/>
        <c:minorTickMark val="none"/>
        <c:tickLblPos val="none"/>
        <c:spPr>
          <a:ln>
            <a:noFill/>
          </a:ln>
        </c:spPr>
        <c:crossAx val="123863808"/>
        <c:crosses val="max"/>
        <c:crossBetween val="between"/>
        <c:majorUnit val="5.000000000000001E-2"/>
      </c:valAx>
      <c:catAx>
        <c:axId val="123863808"/>
        <c:scaling>
          <c:orientation val="minMax"/>
        </c:scaling>
        <c:delete val="1"/>
        <c:axPos val="b"/>
        <c:numFmt formatCode="General" sourceLinked="1"/>
        <c:majorTickMark val="out"/>
        <c:minorTickMark val="none"/>
        <c:tickLblPos val="nextTo"/>
        <c:crossAx val="126086144"/>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3882877636192412E-2"/>
          <c:y val="7.166067260876588E-2"/>
          <c:w val="0.91223424472761516"/>
          <c:h val="0.82871653337264328"/>
        </c:manualLayout>
      </c:layout>
      <c:barChart>
        <c:barDir val="col"/>
        <c:grouping val="clustered"/>
        <c:varyColors val="0"/>
        <c:ser>
          <c:idx val="0"/>
          <c:order val="0"/>
          <c:tx>
            <c:strRef>
              <c:f>'Ark1'!$B$1</c:f>
              <c:strCache>
                <c:ptCount val="1"/>
                <c:pt idx="0">
                  <c:v>KI %</c:v>
                </c:pt>
              </c:strCache>
            </c:strRef>
          </c:tx>
          <c:spPr>
            <a:solidFill>
              <a:srgbClr val="2C6C88"/>
            </a:solidFill>
            <a:ln>
              <a:noFill/>
            </a:ln>
            <a:effectLst/>
          </c:spPr>
          <c:invertIfNegative val="0"/>
          <c:dPt>
            <c:idx val="0"/>
            <c:invertIfNegative val="0"/>
            <c:bubble3D val="0"/>
          </c:dPt>
          <c:dPt>
            <c:idx val="4"/>
            <c:invertIfNegative val="0"/>
            <c:bubble3D val="0"/>
            <c:spPr>
              <a:solidFill>
                <a:srgbClr val="009EE9">
                  <a:lumMod val="60000"/>
                  <a:lumOff val="40000"/>
                </a:srgbClr>
              </a:solidFill>
              <a:ln>
                <a:noFill/>
              </a:ln>
              <a:effectLst/>
            </c:spPr>
          </c:dPt>
          <c:dPt>
            <c:idx val="5"/>
            <c:invertIfNegative val="0"/>
            <c:bubble3D val="0"/>
            <c:spPr>
              <a:solidFill>
                <a:srgbClr val="5DC8F6"/>
              </a:solidFill>
              <a:ln>
                <a:noFill/>
              </a:ln>
              <a:effectLst/>
            </c:spPr>
          </c:dPt>
          <c:dPt>
            <c:idx val="8"/>
            <c:invertIfNegative val="0"/>
            <c:bubble3D val="0"/>
            <c:spPr>
              <a:solidFill>
                <a:srgbClr val="78BE20"/>
              </a:solidFill>
              <a:ln>
                <a:noFill/>
              </a:ln>
              <a:effectLst/>
            </c:spPr>
          </c:dPt>
          <c:dLbls>
            <c:dLbl>
              <c:idx val="0"/>
              <c:layout>
                <c:manualLayout>
                  <c:x val="0"/>
                  <c:y val="-2.8216389839701358E-3"/>
                </c:manualLayout>
              </c:layout>
              <c:dLblPos val="outEnd"/>
              <c:showLegendKey val="0"/>
              <c:showVal val="1"/>
              <c:showCatName val="0"/>
              <c:showSerName val="0"/>
              <c:showPercent val="0"/>
              <c:showBubbleSize val="0"/>
            </c:dLbl>
            <c:dLbl>
              <c:idx val="1"/>
              <c:layout>
                <c:manualLayout>
                  <c:x val="0"/>
                  <c:y val="1.657153054077711E-3"/>
                </c:manualLayout>
              </c:layout>
              <c:dLblPos val="outEnd"/>
              <c:showLegendKey val="0"/>
              <c:showVal val="1"/>
              <c:showCatName val="0"/>
              <c:showSerName val="0"/>
              <c:showPercent val="0"/>
              <c:showBubbleSize val="0"/>
            </c:dLbl>
            <c:dLbl>
              <c:idx val="2"/>
              <c:layout>
                <c:manualLayout>
                  <c:x val="1.1968057537143384E-2"/>
                  <c:y val="1.0614737130173446E-2"/>
                </c:manualLayout>
              </c:layout>
              <c:dLblPos val="outEnd"/>
              <c:showLegendKey val="0"/>
              <c:showVal val="1"/>
              <c:showCatName val="0"/>
              <c:showSerName val="0"/>
              <c:showPercent val="0"/>
              <c:showBubbleSize val="0"/>
            </c:dLbl>
            <c:dLbl>
              <c:idx val="3"/>
              <c:layout>
                <c:manualLayout>
                  <c:x val="0"/>
                  <c:y val="6.1359450921255783E-3"/>
                </c:manualLayout>
              </c:layout>
              <c:dLblPos val="outEnd"/>
              <c:showLegendKey val="0"/>
              <c:showVal val="1"/>
              <c:showCatName val="0"/>
              <c:showSerName val="0"/>
              <c:showPercent val="0"/>
              <c:showBubbleSize val="0"/>
            </c:dLbl>
            <c:dLbl>
              <c:idx val="4"/>
              <c:layout>
                <c:manualLayout>
                  <c:x val="0"/>
                  <c:y val="1.0614737130173446E-2"/>
                </c:manualLayout>
              </c:layout>
              <c:numFmt formatCode="#,##0.0" sourceLinked="0"/>
              <c:spPr/>
              <c:txPr>
                <a:bodyPr/>
                <a:lstStyle/>
                <a:p>
                  <a:pPr>
                    <a:defRPr b="0">
                      <a:solidFill>
                        <a:srgbClr val="0B3D4A"/>
                      </a:solidFill>
                    </a:defRPr>
                  </a:pPr>
                  <a:endParaRPr lang="nb-NO"/>
                </a:p>
              </c:txPr>
              <c:dLblPos val="outEnd"/>
              <c:showLegendKey val="0"/>
              <c:showVal val="1"/>
              <c:showCatName val="0"/>
              <c:showSerName val="0"/>
              <c:showPercent val="0"/>
              <c:showBubbleSize val="0"/>
            </c:dLbl>
            <c:dLbl>
              <c:idx val="5"/>
              <c:layout>
                <c:manualLayout>
                  <c:x val="7.9787050247622573E-3"/>
                  <c:y val="1.0614737130173404E-2"/>
                </c:manualLayout>
              </c:layout>
              <c:numFmt formatCode="#,##0.0" sourceLinked="0"/>
              <c:spPr/>
              <c:txPr>
                <a:bodyPr/>
                <a:lstStyle/>
                <a:p>
                  <a:pPr>
                    <a:defRPr b="1">
                      <a:solidFill>
                        <a:srgbClr val="0B3D4A"/>
                      </a:solidFill>
                    </a:defRPr>
                  </a:pPr>
                  <a:endParaRPr lang="nb-NO"/>
                </a:p>
              </c:txPr>
              <c:dLblPos val="outEnd"/>
              <c:showLegendKey val="0"/>
              <c:showVal val="1"/>
              <c:showCatName val="0"/>
              <c:showSerName val="0"/>
              <c:showPercent val="0"/>
              <c:showBubbleSize val="0"/>
            </c:dLbl>
            <c:numFmt formatCode="#,##0.0" sourceLinked="0"/>
            <c:txPr>
              <a:bodyPr/>
              <a:lstStyle/>
              <a:p>
                <a:pPr>
                  <a:defRPr>
                    <a:solidFill>
                      <a:srgbClr val="0B3D4A"/>
                    </a:solidFill>
                  </a:defRPr>
                </a:pPr>
                <a:endParaRPr lang="nb-NO"/>
              </a:p>
            </c:txPr>
            <c:dLblPos val="inEnd"/>
            <c:showLegendKey val="0"/>
            <c:showVal val="1"/>
            <c:showCatName val="0"/>
            <c:showSerName val="0"/>
            <c:showPercent val="0"/>
            <c:showBubbleSize val="0"/>
            <c:showLeaderLines val="0"/>
          </c:dLbls>
          <c:cat>
            <c:strRef>
              <c:f>'Ark1'!$A$2:$A$7</c:f>
              <c:strCache>
                <c:ptCount val="6"/>
                <c:pt idx="0">
                  <c:v>2014</c:v>
                </c:pt>
                <c:pt idx="1">
                  <c:v>2015</c:v>
                </c:pt>
                <c:pt idx="2">
                  <c:v>2016</c:v>
                </c:pt>
                <c:pt idx="3">
                  <c:v>2017</c:v>
                </c:pt>
                <c:pt idx="4">
                  <c:v>H1-17</c:v>
                </c:pt>
                <c:pt idx="5">
                  <c:v>H1-18</c:v>
                </c:pt>
              </c:strCache>
            </c:strRef>
          </c:cat>
          <c:val>
            <c:numRef>
              <c:f>'Ark1'!$B$2:$B$7</c:f>
              <c:numCache>
                <c:formatCode>#,#00</c:formatCode>
                <c:ptCount val="6"/>
                <c:pt idx="0" formatCode="General">
                  <c:v>40.1</c:v>
                </c:pt>
                <c:pt idx="1">
                  <c:v>43</c:v>
                </c:pt>
                <c:pt idx="2">
                  <c:v>43</c:v>
                </c:pt>
                <c:pt idx="3">
                  <c:v>44</c:v>
                </c:pt>
                <c:pt idx="4">
                  <c:v>45.7</c:v>
                </c:pt>
                <c:pt idx="5">
                  <c:v>42.1</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7330048"/>
        <c:axId val="37556224"/>
      </c:barChart>
      <c:catAx>
        <c:axId val="7330048"/>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0" spcFirstLastPara="1" vertOverflow="ellipsis" vert="horz" wrap="square" anchor="ctr" anchorCtr="1"/>
          <a:lstStyle/>
          <a:p>
            <a:pPr>
              <a:defRPr sz="1050" b="0" i="0" u="none" strike="noStrike" kern="1200" baseline="0">
                <a:solidFill>
                  <a:srgbClr val="0B3D4A"/>
                </a:solidFill>
                <a:latin typeface="+mn-lt"/>
                <a:ea typeface="+mn-ea"/>
                <a:cs typeface="+mn-cs"/>
              </a:defRPr>
            </a:pPr>
            <a:endParaRPr lang="nb-NO"/>
          </a:p>
        </c:txPr>
        <c:crossAx val="37556224"/>
        <c:crosses val="autoZero"/>
        <c:auto val="1"/>
        <c:lblAlgn val="ctr"/>
        <c:lblOffset val="100"/>
        <c:noMultiLvlLbl val="0"/>
      </c:catAx>
      <c:valAx>
        <c:axId val="37556224"/>
        <c:scaling>
          <c:orientation val="minMax"/>
          <c:max val="60"/>
          <c:min val="0"/>
        </c:scaling>
        <c:delete val="1"/>
        <c:axPos val="l"/>
        <c:majorGridlines>
          <c:spPr>
            <a:ln>
              <a:noFill/>
            </a:ln>
          </c:spPr>
        </c:majorGridlines>
        <c:numFmt formatCode="General" sourceLinked="1"/>
        <c:majorTickMark val="out"/>
        <c:minorTickMark val="none"/>
        <c:tickLblPos val="nextTo"/>
        <c:crossAx val="7330048"/>
        <c:crosses val="autoZero"/>
        <c:crossBetween val="between"/>
        <c:majorUnit val="50"/>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1208762044247634E-2"/>
          <c:y val="7.4652771541292351E-2"/>
          <c:w val="0.90353655368141639"/>
          <c:h val="0.79162243070861027"/>
        </c:manualLayout>
      </c:layout>
      <c:barChart>
        <c:barDir val="col"/>
        <c:grouping val="stacked"/>
        <c:varyColors val="0"/>
        <c:ser>
          <c:idx val="0"/>
          <c:order val="0"/>
          <c:tx>
            <c:strRef>
              <c:f>'Ark1'!$B$1</c:f>
              <c:strCache>
                <c:ptCount val="1"/>
                <c:pt idx="0">
                  <c:v>næring</c:v>
                </c:pt>
              </c:strCache>
            </c:strRef>
          </c:tx>
          <c:spPr>
            <a:solidFill>
              <a:schemeClr val="accent1"/>
            </a:solidFill>
            <a:ln>
              <a:noFill/>
            </a:ln>
            <a:effectLst/>
          </c:spPr>
          <c:invertIfNegative val="0"/>
          <c:dPt>
            <c:idx val="4"/>
            <c:invertIfNegative val="0"/>
            <c:bubble3D val="0"/>
            <c:spPr>
              <a:solidFill>
                <a:srgbClr val="5DC8F6"/>
              </a:solidFill>
              <a:ln>
                <a:noFill/>
              </a:ln>
              <a:effectLst/>
            </c:spPr>
          </c:dPt>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16.594000000000001</c:v>
                </c:pt>
                <c:pt idx="1">
                  <c:v>16.524000000000001</c:v>
                </c:pt>
                <c:pt idx="2">
                  <c:v>15.728999999999999</c:v>
                </c:pt>
                <c:pt idx="3">
                  <c:v>17.170000000000002</c:v>
                </c:pt>
                <c:pt idx="4">
                  <c:v>18.263999999999999</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offentlig</c:v>
                </c:pt>
              </c:strCache>
            </c:strRef>
          </c:tx>
          <c:spPr>
            <a:solidFill>
              <a:schemeClr val="accent2"/>
            </a:solidFill>
            <a:ln>
              <a:noFill/>
            </a:ln>
            <a:effectLst/>
          </c:spPr>
          <c:invertIfNegative val="0"/>
          <c:dPt>
            <c:idx val="4"/>
            <c:invertIfNegative val="0"/>
            <c:bubble3D val="0"/>
            <c:spPr>
              <a:solidFill>
                <a:srgbClr val="5DC8F6"/>
              </a:solidFill>
              <a:ln>
                <a:noFill/>
              </a:ln>
              <a:effectLst/>
            </c:spPr>
          </c:dPt>
          <c:cat>
            <c:numRef>
              <c:f>'Ark1'!$A$2:$A$6</c:f>
              <c:numCache>
                <c:formatCode>General</c:formatCode>
                <c:ptCount val="5"/>
                <c:pt idx="0">
                  <c:v>2014</c:v>
                </c:pt>
                <c:pt idx="1">
                  <c:v>2015</c:v>
                </c:pt>
                <c:pt idx="2">
                  <c:v>2016</c:v>
                </c:pt>
                <c:pt idx="3">
                  <c:v>2017</c:v>
                </c:pt>
                <c:pt idx="4" formatCode="dd/mm/yy;@">
                  <c:v>43281</c:v>
                </c:pt>
              </c:numCache>
            </c:numRef>
          </c:cat>
          <c:val>
            <c:numRef>
              <c:f>'Ark1'!$C$2:$C$6</c:f>
              <c:numCache>
                <c:formatCode>General</c:formatCode>
                <c:ptCount val="5"/>
                <c:pt idx="0">
                  <c:v>4.1000000000000002E-2</c:v>
                </c:pt>
                <c:pt idx="1">
                  <c:v>2E-3</c:v>
                </c:pt>
                <c:pt idx="2">
                  <c:v>4.0000000000000001E-3</c:v>
                </c:pt>
                <c:pt idx="3">
                  <c:v>0</c:v>
                </c:pt>
                <c:pt idx="4">
                  <c:v>0</c:v>
                </c:pt>
              </c:numCache>
            </c:numRef>
          </c:val>
          <c:extLst xmlns:c16r2="http://schemas.microsoft.com/office/drawing/2015/06/chart">
            <c:ext xmlns:c16="http://schemas.microsoft.com/office/drawing/2014/chart" uri="{C3380CC4-5D6E-409C-BE32-E72D297353CC}">
              <c16:uniqueId val="{00000001-5375-48D2-A3ED-869F1729E9F4}"/>
            </c:ext>
          </c:extLst>
        </c:ser>
        <c:dLbls>
          <c:showLegendKey val="0"/>
          <c:showVal val="0"/>
          <c:showCatName val="0"/>
          <c:showSerName val="0"/>
          <c:showPercent val="0"/>
          <c:showBubbleSize val="0"/>
        </c:dLbls>
        <c:gapWidth val="60"/>
        <c:overlap val="100"/>
        <c:axId val="133172224"/>
        <c:axId val="133186304"/>
      </c:barChart>
      <c:barChart>
        <c:barDir val="col"/>
        <c:grouping val="stacked"/>
        <c:varyColors val="0"/>
        <c:ser>
          <c:idx val="3"/>
          <c:order val="3"/>
          <c:tx>
            <c:strRef>
              <c:f>'Ark1'!$E$1</c:f>
              <c:strCache>
                <c:ptCount val="1"/>
                <c:pt idx="0">
                  <c:v>% vekst</c:v>
                </c:pt>
              </c:strCache>
            </c:strRef>
          </c:tx>
          <c:spPr>
            <a:noFill/>
            <a:ln w="38100" cap="rnd">
              <a:noFill/>
              <a:round/>
            </a:ln>
            <a:effectLst/>
          </c:spPr>
          <c:invertIfNegative val="0"/>
          <c:dLbls>
            <c:dLbl>
              <c:idx val="4"/>
              <c:layout>
                <c:manualLayout>
                  <c:x val="0"/>
                  <c:y val="2.9151189661197757E-2"/>
                </c:manualLayout>
              </c:layout>
              <c:showLegendKey val="0"/>
              <c:showVal val="1"/>
              <c:showCatName val="0"/>
              <c:showSerName val="0"/>
              <c:showPercent val="0"/>
              <c:showBubbleSize val="0"/>
            </c:dLbl>
            <c:numFmt formatCode="0.0\ %" sourceLinked="0"/>
            <c:spPr>
              <a:solidFill>
                <a:srgbClr val="EF7918"/>
              </a:solidFill>
            </c:spPr>
            <c:txPr>
              <a:bodyPr/>
              <a:lstStyle/>
              <a:p>
                <a:pPr>
                  <a:defRPr>
                    <a:solidFill>
                      <a:schemeClr val="bg1"/>
                    </a:solidFill>
                  </a:defRPr>
                </a:pPr>
                <a:endParaRPr lang="nb-NO"/>
              </a:p>
            </c:txP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'Ark1'!$E$2:$E$6</c:f>
              <c:numCache>
                <c:formatCode>0.0\ %</c:formatCode>
                <c:ptCount val="5"/>
                <c:pt idx="0">
                  <c:v>5.1999999999999998E-2</c:v>
                </c:pt>
                <c:pt idx="1">
                  <c:v>-7.0000000000000001E-3</c:v>
                </c:pt>
                <c:pt idx="2">
                  <c:v>-4.8000000000000001E-2</c:v>
                </c:pt>
                <c:pt idx="3">
                  <c:v>9.0999999999999998E-2</c:v>
                </c:pt>
                <c:pt idx="4">
                  <c:v>4.2000000000000003E-2</c:v>
                </c:pt>
              </c:numCache>
            </c:numRef>
          </c:val>
        </c:ser>
        <c:dLbls>
          <c:showLegendKey val="0"/>
          <c:showVal val="0"/>
          <c:showCatName val="0"/>
          <c:showSerName val="0"/>
          <c:showPercent val="0"/>
          <c:showBubbleSize val="0"/>
        </c:dLbls>
        <c:gapWidth val="100"/>
        <c:overlap val="100"/>
        <c:axId val="133206016"/>
        <c:axId val="133187840"/>
      </c:barChart>
      <c:lineChart>
        <c:grouping val="standard"/>
        <c:varyColors val="0"/>
        <c:ser>
          <c:idx val="2"/>
          <c:order val="2"/>
          <c:tx>
            <c:strRef>
              <c:f>'Ark1'!$D$1</c:f>
              <c:strCache>
                <c:ptCount val="1"/>
                <c:pt idx="0">
                  <c:v>total</c:v>
                </c:pt>
              </c:strCache>
            </c:strRef>
          </c:tx>
          <c:spPr>
            <a:ln>
              <a:noFill/>
            </a:ln>
            <a:effectLst/>
          </c:spPr>
          <c:marker>
            <c:symbol val="none"/>
          </c:marker>
          <c:dLbls>
            <c:dLbl>
              <c:idx val="4"/>
              <c:numFmt formatCode="#,##0.0" sourceLinked="0"/>
              <c:spPr/>
              <c:txPr>
                <a:bodyPr/>
                <a:lstStyle/>
                <a:p>
                  <a:pPr>
                    <a:defRPr b="1"/>
                  </a:pPr>
                  <a:endParaRPr lang="nb-NO"/>
                </a:p>
              </c:txPr>
              <c:dLblPos val="t"/>
              <c:showLegendKey val="0"/>
              <c:showVal val="1"/>
              <c:showCatName val="0"/>
              <c:showSerName val="0"/>
              <c:showPercent val="0"/>
              <c:showBubbleSize val="0"/>
            </c:dLbl>
            <c:numFmt formatCode="#,##0.0" sourceLinked="0"/>
            <c:dLblPos val="t"/>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'Ark1'!$D$2:$D$6</c:f>
              <c:numCache>
                <c:formatCode>0.0</c:formatCode>
                <c:ptCount val="5"/>
                <c:pt idx="0">
                  <c:v>16.600000000000001</c:v>
                </c:pt>
                <c:pt idx="1">
                  <c:v>16.5</c:v>
                </c:pt>
                <c:pt idx="2">
                  <c:v>15.7</c:v>
                </c:pt>
                <c:pt idx="3">
                  <c:v>17.2</c:v>
                </c:pt>
                <c:pt idx="4">
                  <c:v>18.3</c:v>
                </c:pt>
              </c:numCache>
            </c:numRef>
          </c:val>
          <c:smooth val="0"/>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marker val="1"/>
        <c:smooth val="0"/>
        <c:axId val="133172224"/>
        <c:axId val="133186304"/>
      </c:lineChart>
      <c:catAx>
        <c:axId val="133172224"/>
        <c:scaling>
          <c:orientation val="minMax"/>
        </c:scaling>
        <c:delete val="0"/>
        <c:axPos val="b"/>
        <c:numFmt formatCode="General" sourceLinked="1"/>
        <c:majorTickMark val="out"/>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133186304"/>
        <c:crosses val="autoZero"/>
        <c:auto val="1"/>
        <c:lblAlgn val="ctr"/>
        <c:lblOffset val="100"/>
        <c:noMultiLvlLbl val="0"/>
      </c:catAx>
      <c:valAx>
        <c:axId val="133186304"/>
        <c:scaling>
          <c:orientation val="minMax"/>
          <c:max val="45"/>
          <c:min val="-10"/>
        </c:scaling>
        <c:delete val="0"/>
        <c:axPos val="l"/>
        <c:numFmt formatCode="General" sourceLinked="1"/>
        <c:majorTickMark val="out"/>
        <c:minorTickMark val="none"/>
        <c:tickLblPos val="none"/>
        <c:spPr>
          <a:ln>
            <a:noFill/>
          </a:ln>
        </c:spPr>
        <c:crossAx val="133172224"/>
        <c:crosses val="autoZero"/>
        <c:crossBetween val="between"/>
      </c:valAx>
      <c:valAx>
        <c:axId val="133187840"/>
        <c:scaling>
          <c:orientation val="minMax"/>
          <c:max val="0.2"/>
          <c:min val="-5.000000000000001E-2"/>
        </c:scaling>
        <c:delete val="0"/>
        <c:axPos val="r"/>
        <c:numFmt formatCode="0.0\ %" sourceLinked="1"/>
        <c:majorTickMark val="out"/>
        <c:minorTickMark val="none"/>
        <c:tickLblPos val="none"/>
        <c:spPr>
          <a:ln>
            <a:noFill/>
          </a:ln>
        </c:spPr>
        <c:crossAx val="133206016"/>
        <c:crosses val="max"/>
        <c:crossBetween val="between"/>
      </c:valAx>
      <c:catAx>
        <c:axId val="133206016"/>
        <c:scaling>
          <c:orientation val="minMax"/>
        </c:scaling>
        <c:delete val="1"/>
        <c:axPos val="t"/>
        <c:numFmt formatCode="General" sourceLinked="1"/>
        <c:majorTickMark val="out"/>
        <c:minorTickMark val="none"/>
        <c:tickLblPos val="nextTo"/>
        <c:crossAx val="133187840"/>
        <c:crosses val="max"/>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4.4622408817924598E-2"/>
          <c:w val="0.93251533742331283"/>
          <c:h val="0.75841421477656534"/>
        </c:manualLayout>
      </c:layout>
      <c:barChart>
        <c:barDir val="col"/>
        <c:grouping val="clustered"/>
        <c:varyColors val="0"/>
        <c:ser>
          <c:idx val="0"/>
          <c:order val="0"/>
          <c:tx>
            <c:strRef>
              <c:f>'Ark1'!$B$1</c:f>
              <c:strCache>
                <c:ptCount val="1"/>
                <c:pt idx="0">
                  <c:v>PM utlånsvekst i kroner</c:v>
                </c:pt>
              </c:strCache>
            </c:strRef>
          </c:tx>
          <c:spPr>
            <a:solidFill>
              <a:srgbClr val="2C6C88"/>
            </a:solidFill>
            <a:ln>
              <a:noFill/>
            </a:ln>
            <a:effectLst/>
          </c:spPr>
          <c:invertIfNegative val="0"/>
          <c:dPt>
            <c:idx val="4"/>
            <c:invertIfNegative val="0"/>
            <c:bubble3D val="0"/>
            <c:spPr>
              <a:solidFill>
                <a:srgbClr val="5DC8F6"/>
              </a:solidFill>
              <a:ln>
                <a:noFill/>
              </a:ln>
              <a:effectLst/>
            </c:spPr>
          </c:dPt>
          <c:dLbls>
            <c:dLbl>
              <c:idx val="4"/>
              <c:numFmt formatCode="#,##0.0" sourceLinked="0"/>
              <c:spPr>
                <a:noFill/>
                <a:ln>
                  <a:noFill/>
                </a:ln>
                <a:effectLst/>
              </c:spPr>
              <c:txPr>
                <a:bodyPr rot="0" spcFirstLastPara="1" vertOverflow="ellipsis" vert="horz" wrap="square" anchor="ctr" anchorCtr="1"/>
                <a:lstStyle/>
                <a:p>
                  <a:pPr>
                    <a:defRPr sz="1100" b="1" i="0" u="none" strike="noStrike" kern="1200" baseline="0">
                      <a:solidFill>
                        <a:srgbClr val="0B3D4A"/>
                      </a:solidFill>
                      <a:latin typeface="+mn-lt"/>
                      <a:ea typeface="+mn-ea"/>
                      <a:cs typeface="+mn-cs"/>
                    </a:defRPr>
                  </a:pPr>
                  <a:endParaRPr lang="nb-NO"/>
                </a:p>
              </c:txPr>
              <c:showLegendKey val="0"/>
              <c:showVal val="1"/>
              <c:showCatName val="0"/>
              <c:showSerName val="0"/>
              <c:showPercent val="0"/>
              <c:showBubbleSize val="0"/>
            </c:dLbl>
            <c:numFmt formatCode="#,##0.0" sourceLinked="0"/>
            <c:spPr>
              <a:noFill/>
              <a:ln>
                <a:noFill/>
              </a:ln>
              <a:effectLst/>
            </c:spPr>
            <c:txPr>
              <a:bodyPr rot="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32.244999999999997</c:v>
                </c:pt>
                <c:pt idx="1">
                  <c:v>34.822000000000003</c:v>
                </c:pt>
                <c:pt idx="2">
                  <c:v>37.134</c:v>
                </c:pt>
                <c:pt idx="3" formatCode="0.000">
                  <c:v>39.799999999999997</c:v>
                </c:pt>
                <c:pt idx="4">
                  <c:v>40.799999999999997</c:v>
                </c:pt>
              </c:numCache>
            </c:numRef>
          </c:val>
          <c:extLst xmlns:c16r2="http://schemas.microsoft.com/office/drawing/2015/06/chart">
            <c:ext xmlns:c16="http://schemas.microsoft.com/office/drawing/2014/chart" uri="{C3380CC4-5D6E-409C-BE32-E72D297353CC}">
              <c16:uniqueId val="{00000000-6B42-4BF3-822A-7271D69D1D35}"/>
            </c:ext>
          </c:extLst>
        </c:ser>
        <c:dLbls>
          <c:showLegendKey val="0"/>
          <c:showVal val="0"/>
          <c:showCatName val="0"/>
          <c:showSerName val="0"/>
          <c:showPercent val="0"/>
          <c:showBubbleSize val="0"/>
        </c:dLbls>
        <c:gapWidth val="25"/>
        <c:axId val="133614976"/>
        <c:axId val="133620864"/>
      </c:barChart>
      <c:lineChart>
        <c:grouping val="stacked"/>
        <c:varyColors val="0"/>
        <c:ser>
          <c:idx val="1"/>
          <c:order val="1"/>
          <c:tx>
            <c:strRef>
              <c:f>'Ark1'!$C$1</c:f>
              <c:strCache>
                <c:ptCount val="1"/>
                <c:pt idx="0">
                  <c:v>12 måneders vekst i %</c:v>
                </c:pt>
              </c:strCache>
            </c:strRef>
          </c:tx>
          <c:spPr>
            <a:ln w="38100" cap="rnd">
              <a:noFill/>
              <a:round/>
            </a:ln>
            <a:effectLst/>
          </c:spPr>
          <c:marker>
            <c:spPr>
              <a:solidFill>
                <a:srgbClr val="EF7918"/>
              </a:solidFill>
              <a:ln>
                <a:noFill/>
              </a:ln>
            </c:spPr>
          </c:marker>
          <c:dLbls>
            <c:numFmt formatCode="0.0\ %" sourceLinked="0"/>
            <c:spPr>
              <a:solidFill>
                <a:srgbClr val="EF7918"/>
              </a:solidFill>
              <a:ln>
                <a:noFill/>
              </a:ln>
              <a:effectLst/>
            </c:spPr>
            <c:txPr>
              <a:bodyPr rot="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nb-NO"/>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0.0\ %</c:formatCode>
                <c:ptCount val="5"/>
                <c:pt idx="0">
                  <c:v>5.8999999999999997E-2</c:v>
                </c:pt>
                <c:pt idx="1">
                  <c:v>0.08</c:v>
                </c:pt>
                <c:pt idx="2">
                  <c:v>6.6000000000000003E-2</c:v>
                </c:pt>
                <c:pt idx="3">
                  <c:v>7.1999999999999995E-2</c:v>
                </c:pt>
                <c:pt idx="4">
                  <c:v>5.6000000000000001E-2</c:v>
                </c:pt>
              </c:numCache>
            </c:numRef>
          </c:val>
          <c:smooth val="0"/>
          <c:extLst xmlns:c16r2="http://schemas.microsoft.com/office/drawing/2015/06/chart">
            <c:ext xmlns:c16="http://schemas.microsoft.com/office/drawing/2014/chart" uri="{C3380CC4-5D6E-409C-BE32-E72D297353CC}">
              <c16:uniqueId val="{00000001-6B42-4BF3-822A-7271D69D1D35}"/>
            </c:ext>
          </c:extLst>
        </c:ser>
        <c:dLbls>
          <c:showLegendKey val="0"/>
          <c:showVal val="0"/>
          <c:showCatName val="0"/>
          <c:showSerName val="0"/>
          <c:showPercent val="0"/>
          <c:showBubbleSize val="0"/>
        </c:dLbls>
        <c:marker val="1"/>
        <c:smooth val="0"/>
        <c:axId val="133497216"/>
        <c:axId val="133622400"/>
      </c:lineChart>
      <c:catAx>
        <c:axId val="133614976"/>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133620864"/>
        <c:crosses val="autoZero"/>
        <c:auto val="1"/>
        <c:lblAlgn val="ctr"/>
        <c:lblOffset val="100"/>
        <c:noMultiLvlLbl val="0"/>
      </c:catAx>
      <c:valAx>
        <c:axId val="133620864"/>
        <c:scaling>
          <c:orientation val="minMax"/>
          <c:max val="45"/>
          <c:min val="-10"/>
        </c:scaling>
        <c:delete val="0"/>
        <c:axPos val="l"/>
        <c:numFmt formatCode="General" sourceLinked="1"/>
        <c:majorTickMark val="out"/>
        <c:minorTickMark val="none"/>
        <c:tickLblPos val="none"/>
        <c:spPr>
          <a:ln>
            <a:noFill/>
          </a:ln>
        </c:spPr>
        <c:txPr>
          <a:bodyPr/>
          <a:lstStyle/>
          <a:p>
            <a:pPr>
              <a:defRPr>
                <a:ln>
                  <a:solidFill>
                    <a:sysClr val="windowText" lastClr="000000"/>
                  </a:solidFill>
                </a:ln>
              </a:defRPr>
            </a:pPr>
            <a:endParaRPr lang="nb-NO"/>
          </a:p>
        </c:txPr>
        <c:crossAx val="133614976"/>
        <c:crosses val="autoZero"/>
        <c:crossBetween val="between"/>
      </c:valAx>
      <c:valAx>
        <c:axId val="133622400"/>
        <c:scaling>
          <c:orientation val="minMax"/>
          <c:max val="0.2"/>
          <c:min val="0"/>
        </c:scaling>
        <c:delete val="0"/>
        <c:axPos val="r"/>
        <c:numFmt formatCode="0.0\ %" sourceLinked="1"/>
        <c:majorTickMark val="out"/>
        <c:minorTickMark val="none"/>
        <c:tickLblPos val="none"/>
        <c:spPr>
          <a:ln>
            <a:noFill/>
          </a:ln>
        </c:spPr>
        <c:crossAx val="133497216"/>
        <c:crosses val="max"/>
        <c:crossBetween val="between"/>
      </c:valAx>
      <c:catAx>
        <c:axId val="133497216"/>
        <c:scaling>
          <c:orientation val="minMax"/>
        </c:scaling>
        <c:delete val="1"/>
        <c:axPos val="b"/>
        <c:numFmt formatCode="General" sourceLinked="1"/>
        <c:majorTickMark val="out"/>
        <c:minorTickMark val="none"/>
        <c:tickLblPos val="nextTo"/>
        <c:crossAx val="13362240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'Ark1'!$B$1</c:f>
              <c:strCache>
                <c:ptCount val="1"/>
                <c:pt idx="0">
                  <c:v>Serie 1</c:v>
                </c:pt>
              </c:strCache>
            </c:strRef>
          </c:tx>
          <c:spPr>
            <a:ln>
              <a:noFill/>
            </a:ln>
          </c:spPr>
          <c:dPt>
            <c:idx val="0"/>
            <c:bubble3D val="0"/>
            <c:spPr>
              <a:solidFill>
                <a:srgbClr val="2C6C88"/>
              </a:solidFill>
              <a:ln w="19050">
                <a:noFill/>
              </a:ln>
              <a:effectLst/>
            </c:spPr>
            <c:extLst xmlns:c16r2="http://schemas.microsoft.com/office/drawing/2015/06/chart">
              <c:ext xmlns:c16="http://schemas.microsoft.com/office/drawing/2014/chart" uri="{C3380CC4-5D6E-409C-BE32-E72D297353CC}">
                <c16:uniqueId val="{00000001-6746-4D61-9AE2-A3E561D76A0F}"/>
              </c:ext>
            </c:extLst>
          </c:dPt>
          <c:dPt>
            <c:idx val="1"/>
            <c:bubble3D val="0"/>
            <c:spPr>
              <a:solidFill>
                <a:srgbClr val="BCE194"/>
              </a:solidFill>
              <a:ln w="19050">
                <a:noFill/>
              </a:ln>
              <a:effectLst/>
            </c:spPr>
            <c:extLst xmlns:c16r2="http://schemas.microsoft.com/office/drawing/2015/06/chart">
              <c:ext xmlns:c16="http://schemas.microsoft.com/office/drawing/2014/chart" uri="{C3380CC4-5D6E-409C-BE32-E72D297353CC}">
                <c16:uniqueId val="{00000003-6746-4D61-9AE2-A3E561D76A0F}"/>
              </c:ext>
            </c:extLst>
          </c:dPt>
          <c:dPt>
            <c:idx val="2"/>
            <c:bubble3D val="0"/>
            <c:spPr>
              <a:solidFill>
                <a:srgbClr val="E1EBF1"/>
              </a:solidFill>
              <a:ln w="19050">
                <a:noFill/>
              </a:ln>
              <a:effectLst/>
            </c:spPr>
            <c:extLst xmlns:c16r2="http://schemas.microsoft.com/office/drawing/2015/06/chart">
              <c:ext xmlns:c16="http://schemas.microsoft.com/office/drawing/2014/chart" uri="{C3380CC4-5D6E-409C-BE32-E72D297353CC}">
                <c16:uniqueId val="{00000005-6746-4D61-9AE2-A3E561D76A0F}"/>
              </c:ext>
            </c:extLst>
          </c:dPt>
          <c:dPt>
            <c:idx val="3"/>
            <c:bubble3D val="0"/>
            <c:spPr>
              <a:solidFill>
                <a:srgbClr val="0B3D4A"/>
              </a:solidFill>
              <a:ln w="19050">
                <a:noFill/>
              </a:ln>
              <a:effectLst/>
            </c:spPr>
            <c:extLst xmlns:c16r2="http://schemas.microsoft.com/office/drawing/2015/06/chart">
              <c:ext xmlns:c16="http://schemas.microsoft.com/office/drawing/2014/chart" uri="{C3380CC4-5D6E-409C-BE32-E72D297353CC}">
                <c16:uniqueId val="{00000007-6746-4D61-9AE2-A3E561D76A0F}"/>
              </c:ext>
            </c:extLst>
          </c:dPt>
          <c:dPt>
            <c:idx val="4"/>
            <c:bubble3D val="0"/>
            <c:spPr>
              <a:solidFill>
                <a:srgbClr val="009EE9"/>
              </a:solidFill>
              <a:ln w="19050">
                <a:noFill/>
              </a:ln>
              <a:effectLst/>
            </c:spPr>
            <c:extLst xmlns:c16r2="http://schemas.microsoft.com/office/drawing/2015/06/chart">
              <c:ext xmlns:c16="http://schemas.microsoft.com/office/drawing/2014/chart" uri="{C3380CC4-5D6E-409C-BE32-E72D297353CC}">
                <c16:uniqueId val="{00000009-6746-4D61-9AE2-A3E561D76A0F}"/>
              </c:ext>
            </c:extLst>
          </c:dPt>
          <c:dPt>
            <c:idx val="5"/>
            <c:bubble3D val="0"/>
            <c:spPr>
              <a:solidFill>
                <a:srgbClr val="5DC8F6"/>
              </a:solidFill>
              <a:ln w="19050">
                <a:noFill/>
              </a:ln>
              <a:effectLst/>
            </c:spPr>
            <c:extLst xmlns:c16r2="http://schemas.microsoft.com/office/drawing/2015/06/chart">
              <c:ext xmlns:c16="http://schemas.microsoft.com/office/drawing/2014/chart" uri="{C3380CC4-5D6E-409C-BE32-E72D297353CC}">
                <c16:uniqueId val="{0000000B-6746-4D61-9AE2-A3E561D76A0F}"/>
              </c:ext>
            </c:extLst>
          </c:dPt>
          <c:dLbls>
            <c:dLbl>
              <c:idx val="0"/>
              <c:layout>
                <c:manualLayout>
                  <c:x val="3.0246615212702374E-2"/>
                  <c:y val="-0.18415371634563044"/>
                </c:manualLayout>
              </c:layout>
              <c:numFmt formatCode="0.0\ %" sourceLinked="0"/>
              <c:spPr>
                <a:noFill/>
                <a:ln>
                  <a:noFill/>
                </a:ln>
                <a:effectLst/>
              </c:spPr>
              <c:txPr>
                <a:bodyPr rot="0" spcFirstLastPara="1" vertOverflow="ellipsis" vert="horz" wrap="square" anchor="ctr" anchorCtr="0"/>
                <a:lstStyle/>
                <a:p>
                  <a:pPr algn="ctr">
                    <a:defRPr sz="1050" b="0" i="0" u="none" strike="noStrike" kern="1200" baseline="0">
                      <a:solidFill>
                        <a:schemeClr val="tx1"/>
                      </a:solidFill>
                      <a:latin typeface="+mn-lt"/>
                      <a:ea typeface="+mn-ea"/>
                      <a:cs typeface="+mn-cs"/>
                    </a:defRPr>
                  </a:pPr>
                  <a:endParaRPr lang="nb-NO"/>
                </a:p>
              </c:txPr>
              <c:dLblPos val="bestFit"/>
              <c:showLegendKey val="0"/>
              <c:showVal val="0"/>
              <c:showCatName val="1"/>
              <c:showSerName val="0"/>
              <c:showPercent val="1"/>
              <c:showBubbleSize val="0"/>
              <c:separator>
</c:separator>
            </c:dLbl>
            <c:dLbl>
              <c:idx val="1"/>
              <c:layout>
                <c:manualLayout>
                  <c:x val="3.8029734732003386E-3"/>
                  <c:y val="4.9469993709329946E-2"/>
                </c:manualLayout>
              </c:layout>
              <c:dLblPos val="bestFit"/>
              <c:showLegendKey val="0"/>
              <c:showVal val="0"/>
              <c:showCatName val="1"/>
              <c:showSerName val="0"/>
              <c:showPercent val="1"/>
              <c:showBubbleSize val="0"/>
              <c:separator>
</c:separator>
            </c:dLbl>
            <c:dLbl>
              <c:idx val="2"/>
              <c:layout>
                <c:manualLayout>
                  <c:x val="2.9336266960029336E-3"/>
                  <c:y val="-1.289446084539516E-2"/>
                </c:manualLayout>
              </c:layout>
              <c:tx>
                <c:rich>
                  <a:bodyPr/>
                  <a:lstStyle/>
                  <a:p>
                    <a:endParaRPr lang="en-US" dirty="0" smtClean="0"/>
                  </a:p>
                  <a:p>
                    <a:r>
                      <a:rPr lang="en-US" dirty="0" smtClean="0"/>
                      <a:t>      </a:t>
                    </a:r>
                    <a:r>
                      <a:rPr lang="en-US" dirty="0"/>
                      <a:t>Oil-service
1.6 %</a:t>
                    </a:r>
                  </a:p>
                </c:rich>
              </c:tx>
              <c:dLblPos val="bestFit"/>
              <c:showLegendKey val="0"/>
              <c:showVal val="0"/>
              <c:showCatName val="1"/>
              <c:showSerName val="0"/>
              <c:showPercent val="1"/>
              <c:showBubbleSize val="0"/>
              <c:separator>
</c:separator>
            </c:dLbl>
            <c:dLbl>
              <c:idx val="3"/>
              <c:layout>
                <c:manualLayout>
                  <c:x val="5.7344834810753014E-3"/>
                  <c:y val="-3.6820868792748089E-2"/>
                </c:manualLayout>
              </c:layout>
              <c:dLblPos val="bestFit"/>
              <c:showLegendKey val="0"/>
              <c:showVal val="0"/>
              <c:showCatName val="1"/>
              <c:showSerName val="0"/>
              <c:showPercent val="1"/>
              <c:showBubbleSize val="0"/>
              <c:separator>
</c:separator>
            </c:dLbl>
            <c:dLbl>
              <c:idx val="4"/>
              <c:layout>
                <c:manualLayout>
                  <c:x val="-5.3964871552772079E-3"/>
                  <c:y val="-2.9145278811608111E-2"/>
                </c:manualLayout>
              </c:layout>
              <c:dLblPos val="bestFit"/>
              <c:showLegendKey val="0"/>
              <c:showVal val="0"/>
              <c:showCatName val="1"/>
              <c:showSerName val="0"/>
              <c:showPercent val="1"/>
              <c:showBubbleSize val="0"/>
              <c:separator>
</c:separator>
            </c:dLbl>
            <c:dLbl>
              <c:idx val="5"/>
              <c:layout>
                <c:manualLayout>
                  <c:x val="1.483837622607405E-2"/>
                  <c:y val="9.9118343219125877E-4"/>
                </c:manualLayout>
              </c:layout>
              <c:dLblPos val="bestFit"/>
              <c:showLegendKey val="0"/>
              <c:showVal val="0"/>
              <c:showCatName val="1"/>
              <c:showSerName val="0"/>
              <c:showPercent val="1"/>
              <c:showBubbleSize val="0"/>
              <c:separator>
</c:separator>
            </c:dLbl>
            <c:numFmt formatCode="0.0\ %" sourceLinked="0"/>
            <c:spPr>
              <a:noFill/>
              <a:ln>
                <a:noFill/>
              </a:ln>
              <a:effectLst/>
            </c:spPr>
            <c:txPr>
              <a:bodyPr rot="0" spcFirstLastPara="1" vertOverflow="ellipsis" vert="horz" wrap="square" anchor="ctr" anchorCtr="0"/>
              <a:lstStyle/>
              <a:p>
                <a:pPr algn="ctr">
                  <a:defRPr sz="1050" b="0" i="0" u="none" strike="noStrike" kern="1200" baseline="0">
                    <a:solidFill>
                      <a:srgbClr val="0B3D4A"/>
                    </a:solidFill>
                    <a:latin typeface="+mn-lt"/>
                    <a:ea typeface="+mn-ea"/>
                    <a:cs typeface="+mn-cs"/>
                  </a:defRPr>
                </a:pPr>
                <a:endParaRPr lang="nb-NO"/>
              </a:p>
            </c:txPr>
            <c:dLblPos val="outEnd"/>
            <c:showLegendKey val="0"/>
            <c:showVal val="0"/>
            <c:showCatName val="1"/>
            <c:showSerName val="0"/>
            <c:showPercent val="1"/>
            <c:showBubbleSize val="0"/>
            <c:separator>
</c:separator>
            <c:showLeaderLines val="0"/>
            <c:extLst xmlns:c16r2="http://schemas.microsoft.com/office/drawing/2015/06/chart">
              <c:ext xmlns:c15="http://schemas.microsoft.com/office/drawing/2012/chart" uri="{CE6537A1-D6FC-4f65-9D91-7224C49458BB}"/>
            </c:extLst>
          </c:dLbls>
          <c:cat>
            <c:strRef>
              <c:f>'Ark1'!$A$2:$A$7</c:f>
              <c:strCache>
                <c:ptCount val="6"/>
                <c:pt idx="0">
                  <c:v>Retail</c:v>
                </c:pt>
                <c:pt idx="1">
                  <c:v>Fisheries</c:v>
                </c:pt>
                <c:pt idx="2">
                  <c:v>Oil-service</c:v>
                </c:pt>
                <c:pt idx="3">
                  <c:v>Services</c:v>
                </c:pt>
                <c:pt idx="4">
                  <c:v>CRE</c:v>
                </c:pt>
                <c:pt idx="5">
                  <c:v>Other</c:v>
                </c:pt>
              </c:strCache>
            </c:strRef>
          </c:cat>
          <c:val>
            <c:numRef>
              <c:f>'Ark1'!$B$2:$B$7</c:f>
              <c:numCache>
                <c:formatCode>General</c:formatCode>
                <c:ptCount val="6"/>
                <c:pt idx="0" formatCode="#,#00">
                  <c:v>69</c:v>
                </c:pt>
                <c:pt idx="1">
                  <c:v>5.0999999999999996</c:v>
                </c:pt>
                <c:pt idx="2">
                  <c:v>1.6</c:v>
                </c:pt>
                <c:pt idx="3">
                  <c:v>3.5</c:v>
                </c:pt>
                <c:pt idx="4">
                  <c:v>11.2</c:v>
                </c:pt>
                <c:pt idx="5">
                  <c:v>9.6</c:v>
                </c:pt>
              </c:numCache>
            </c:numRef>
          </c:val>
          <c:extLst xmlns:c16r2="http://schemas.microsoft.com/office/drawing/2015/06/chart">
            <c:ext xmlns:c16="http://schemas.microsoft.com/office/drawing/2014/chart" uri="{C3380CC4-5D6E-409C-BE32-E72D297353CC}">
              <c16:uniqueId val="{0000000C-6746-4D61-9AE2-A3E561D76A0F}"/>
            </c:ext>
          </c:extLst>
        </c:ser>
        <c:ser>
          <c:idx val="1"/>
          <c:order val="1"/>
          <c:tx>
            <c:strRef>
              <c:f>'Ark1'!$C$1</c:f>
              <c:strCache>
                <c:ptCount val="1"/>
                <c:pt idx="0">
                  <c:v>Kolonne1</c:v>
                </c:pt>
              </c:strCache>
            </c:strRef>
          </c:tx>
          <c:cat>
            <c:strRef>
              <c:f>'Ark1'!$A$2:$A$7</c:f>
              <c:strCache>
                <c:ptCount val="6"/>
                <c:pt idx="0">
                  <c:v>Retail</c:v>
                </c:pt>
                <c:pt idx="1">
                  <c:v>Fisheries</c:v>
                </c:pt>
                <c:pt idx="2">
                  <c:v>Oil-service</c:v>
                </c:pt>
                <c:pt idx="3">
                  <c:v>Services</c:v>
                </c:pt>
                <c:pt idx="4">
                  <c:v>CRE</c:v>
                </c:pt>
                <c:pt idx="5">
                  <c:v>Other</c:v>
                </c:pt>
              </c:strCache>
            </c:strRef>
          </c:cat>
          <c:val>
            <c:numRef>
              <c:f>'Ark1'!$C$2:$C$7</c:f>
              <c:numCache>
                <c:formatCode>General</c:formatCode>
                <c:ptCount val="6"/>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a:lstStyle/>
    <a:p>
      <a:pPr>
        <a:defRPr sz="1100" b="1"/>
      </a:pPr>
      <a:endParaRPr lang="nb-NO"/>
    </a:p>
  </c:tx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'Ark1'!$B$1</c:f>
              <c:strCache>
                <c:ptCount val="1"/>
                <c:pt idx="0">
                  <c:v>Serie 1</c:v>
                </c:pt>
              </c:strCache>
            </c:strRef>
          </c:tx>
          <c:spPr>
            <a:solidFill>
              <a:srgbClr val="2C6C88"/>
            </a:solidFill>
            <a:ln>
              <a:noFill/>
            </a:ln>
            <a:effectLst/>
          </c:spPr>
          <c:invertIfNegative val="0"/>
          <c:dLbls>
            <c:dLbl>
              <c:idx val="0"/>
              <c:layout/>
              <c:tx>
                <c:rich>
                  <a:bodyPr/>
                  <a:lstStyle/>
                  <a:p>
                    <a:r>
                      <a:rPr lang="en-US" smtClean="0"/>
                      <a:t>57.8 %</a:t>
                    </a:r>
                    <a:endParaRPr lang="en-US"/>
                  </a:p>
                </c:rich>
              </c:tx>
              <c:dLblPos val="outEnd"/>
              <c:showLegendKey val="0"/>
              <c:showVal val="1"/>
              <c:showCatName val="0"/>
              <c:showSerName val="0"/>
              <c:showPercent val="0"/>
              <c:showBubbleSize val="0"/>
            </c:dLbl>
            <c:dLbl>
              <c:idx val="1"/>
              <c:layout/>
              <c:tx>
                <c:rich>
                  <a:bodyPr/>
                  <a:lstStyle/>
                  <a:p>
                    <a:r>
                      <a:rPr lang="en-US" smtClean="0"/>
                      <a:t>38.5 %</a:t>
                    </a:r>
                    <a:endParaRPr lang="en-US"/>
                  </a:p>
                </c:rich>
              </c:tx>
              <c:dLblPos val="outEnd"/>
              <c:showLegendKey val="0"/>
              <c:showVal val="1"/>
              <c:showCatName val="0"/>
              <c:showSerName val="0"/>
              <c:showPercent val="0"/>
              <c:showBubbleSize val="0"/>
            </c:dLbl>
            <c:dLbl>
              <c:idx val="2"/>
              <c:layout/>
              <c:tx>
                <c:rich>
                  <a:bodyPr/>
                  <a:lstStyle/>
                  <a:p>
                    <a:r>
                      <a:rPr lang="en-US" smtClean="0"/>
                      <a:t>2.5 %</a:t>
                    </a:r>
                    <a:endParaRPr lang="en-US"/>
                  </a:p>
                </c:rich>
              </c:tx>
              <c:dLblPos val="outEnd"/>
              <c:showLegendKey val="0"/>
              <c:showVal val="1"/>
              <c:showCatName val="0"/>
              <c:showSerName val="0"/>
              <c:showPercent val="0"/>
              <c:showBubbleSize val="0"/>
            </c:dLbl>
            <c:dLbl>
              <c:idx val="3"/>
              <c:layout/>
              <c:tx>
                <c:rich>
                  <a:bodyPr/>
                  <a:lstStyle/>
                  <a:p>
                    <a:r>
                      <a:rPr lang="en-US" smtClean="0"/>
                      <a:t>1.2 %</a:t>
                    </a:r>
                    <a:endParaRPr lang="en-US"/>
                  </a:p>
                </c:rich>
              </c:tx>
              <c:dLblPos val="outEnd"/>
              <c:showLegendKey val="0"/>
              <c:showVal val="1"/>
              <c:showCatName val="0"/>
              <c:showSerName val="0"/>
              <c:showPercent val="0"/>
              <c:showBubbleSize val="0"/>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'Ark1'!$A$2:$A$5</c:f>
              <c:strCache>
                <c:ptCount val="4"/>
                <c:pt idx="0">
                  <c:v>0 - 60 %</c:v>
                </c:pt>
                <c:pt idx="1">
                  <c:v>60 - 85 %</c:v>
                </c:pt>
                <c:pt idx="2">
                  <c:v>85 - 100 %</c:v>
                </c:pt>
                <c:pt idx="3">
                  <c:v>&gt; 100 %</c:v>
                </c:pt>
              </c:strCache>
            </c:strRef>
          </c:cat>
          <c:val>
            <c:numRef>
              <c:f>'Ark1'!$B$2:$B$5</c:f>
              <c:numCache>
                <c:formatCode>#,#00</c:formatCode>
                <c:ptCount val="4"/>
                <c:pt idx="0">
                  <c:v>57.8</c:v>
                </c:pt>
                <c:pt idx="1">
                  <c:v>38.5</c:v>
                </c:pt>
                <c:pt idx="2">
                  <c:v>2.5</c:v>
                </c:pt>
                <c:pt idx="3">
                  <c:v>1.2</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100"/>
        <c:axId val="133405312"/>
        <c:axId val="133411200"/>
      </c:barChart>
      <c:catAx>
        <c:axId val="133405312"/>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33411200"/>
        <c:crosses val="autoZero"/>
        <c:auto val="1"/>
        <c:lblAlgn val="ctr"/>
        <c:lblOffset val="100"/>
        <c:noMultiLvlLbl val="0"/>
      </c:catAx>
      <c:valAx>
        <c:axId val="133411200"/>
        <c:scaling>
          <c:orientation val="minMax"/>
        </c:scaling>
        <c:delete val="1"/>
        <c:axPos val="l"/>
        <c:numFmt formatCode="#,#00" sourceLinked="1"/>
        <c:majorTickMark val="none"/>
        <c:minorTickMark val="none"/>
        <c:tickLblPos val="none"/>
        <c:crossAx val="133405312"/>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'Ark1'!$B$1</c:f>
              <c:strCache>
                <c:ptCount val="1"/>
                <c:pt idx="0">
                  <c:v>Serie 1</c:v>
                </c:pt>
              </c:strCache>
            </c:strRef>
          </c:tx>
          <c:spPr>
            <a:ln>
              <a:noFill/>
            </a:ln>
          </c:spPr>
          <c:dPt>
            <c:idx val="0"/>
            <c:bubble3D val="0"/>
            <c:explosion val="16"/>
            <c:spPr>
              <a:solidFill>
                <a:srgbClr val="2C6C88"/>
              </a:solidFill>
              <a:ln w="19050">
                <a:noFill/>
              </a:ln>
              <a:effectLst/>
            </c:spPr>
            <c:extLst xmlns:c16r2="http://schemas.microsoft.com/office/drawing/2015/06/chart">
              <c:ext xmlns:c16="http://schemas.microsoft.com/office/drawing/2014/chart" uri="{C3380CC4-5D6E-409C-BE32-E72D297353CC}">
                <c16:uniqueId val="{00000001-6746-4D61-9AE2-A3E561D76A0F}"/>
              </c:ext>
            </c:extLst>
          </c:dPt>
          <c:dPt>
            <c:idx val="1"/>
            <c:bubble3D val="0"/>
            <c:spPr>
              <a:solidFill>
                <a:srgbClr val="BCE194"/>
              </a:solidFill>
              <a:ln w="19050">
                <a:noFill/>
              </a:ln>
              <a:effectLst/>
            </c:spPr>
            <c:extLst xmlns:c16r2="http://schemas.microsoft.com/office/drawing/2015/06/chart">
              <c:ext xmlns:c16="http://schemas.microsoft.com/office/drawing/2014/chart" uri="{C3380CC4-5D6E-409C-BE32-E72D297353CC}">
                <c16:uniqueId val="{00000003-6746-4D61-9AE2-A3E561D76A0F}"/>
              </c:ext>
            </c:extLst>
          </c:dPt>
          <c:dPt>
            <c:idx val="2"/>
            <c:bubble3D val="0"/>
            <c:spPr>
              <a:solidFill>
                <a:srgbClr val="EF7918"/>
              </a:solidFill>
              <a:ln w="19050">
                <a:noFill/>
              </a:ln>
              <a:effectLst/>
            </c:spPr>
            <c:extLst xmlns:c16r2="http://schemas.microsoft.com/office/drawing/2015/06/chart">
              <c:ext xmlns:c16="http://schemas.microsoft.com/office/drawing/2014/chart" uri="{C3380CC4-5D6E-409C-BE32-E72D297353CC}">
                <c16:uniqueId val="{00000005-6746-4D61-9AE2-A3E561D76A0F}"/>
              </c:ext>
            </c:extLst>
          </c:dPt>
          <c:dPt>
            <c:idx val="3"/>
            <c:bubble3D val="0"/>
            <c:spPr>
              <a:solidFill>
                <a:srgbClr val="0B3D4A"/>
              </a:solidFill>
              <a:ln w="19050">
                <a:noFill/>
              </a:ln>
              <a:effectLst/>
            </c:spPr>
            <c:extLst xmlns:c16r2="http://schemas.microsoft.com/office/drawing/2015/06/chart">
              <c:ext xmlns:c16="http://schemas.microsoft.com/office/drawing/2014/chart" uri="{C3380CC4-5D6E-409C-BE32-E72D297353CC}">
                <c16:uniqueId val="{00000007-6746-4D61-9AE2-A3E561D76A0F}"/>
              </c:ext>
            </c:extLst>
          </c:dPt>
          <c:dPt>
            <c:idx val="4"/>
            <c:bubble3D val="0"/>
            <c:spPr>
              <a:solidFill>
                <a:srgbClr val="009EE9"/>
              </a:solidFill>
              <a:ln w="19050">
                <a:noFill/>
              </a:ln>
              <a:effectLst/>
            </c:spPr>
            <c:extLst xmlns:c16r2="http://schemas.microsoft.com/office/drawing/2015/06/chart">
              <c:ext xmlns:c16="http://schemas.microsoft.com/office/drawing/2014/chart" uri="{C3380CC4-5D6E-409C-BE32-E72D297353CC}">
                <c16:uniqueId val="{00000009-6746-4D61-9AE2-A3E561D76A0F}"/>
              </c:ext>
            </c:extLst>
          </c:dPt>
          <c:dPt>
            <c:idx val="5"/>
            <c:bubble3D val="0"/>
            <c:spPr>
              <a:solidFill>
                <a:srgbClr val="5DC8F6"/>
              </a:solidFill>
              <a:ln w="19050">
                <a:noFill/>
              </a:ln>
              <a:effectLst/>
            </c:spPr>
            <c:extLst xmlns:c16r2="http://schemas.microsoft.com/office/drawing/2015/06/chart">
              <c:ext xmlns:c16="http://schemas.microsoft.com/office/drawing/2014/chart" uri="{C3380CC4-5D6E-409C-BE32-E72D297353CC}">
                <c16:uniqueId val="{0000000B-6746-4D61-9AE2-A3E561D76A0F}"/>
              </c:ext>
            </c:extLst>
          </c:dPt>
          <c:dLbls>
            <c:dLbl>
              <c:idx val="0"/>
              <c:layout>
                <c:manualLayout>
                  <c:x val="-0.14924723095134085"/>
                  <c:y val="-0.16605835531293003"/>
                </c:manualLayout>
              </c:layout>
              <c:spPr/>
              <c:txPr>
                <a:bodyPr/>
                <a:lstStyle/>
                <a:p>
                  <a:pPr>
                    <a:defRPr sz="1200">
                      <a:solidFill>
                        <a:schemeClr val="bg1"/>
                      </a:solidFill>
                    </a:defRPr>
                  </a:pPr>
                  <a:endParaRPr lang="nb-NO"/>
                </a:p>
              </c:txPr>
              <c:showLegendKey val="0"/>
              <c:showVal val="1"/>
              <c:showCatName val="0"/>
              <c:showSerName val="0"/>
              <c:showPercent val="0"/>
              <c:showBubbleSize val="0"/>
            </c:dLbl>
            <c:showLegendKey val="0"/>
            <c:showVal val="0"/>
            <c:showCatName val="0"/>
            <c:showSerName val="0"/>
            <c:showPercent val="0"/>
            <c:showBubbleSize val="0"/>
          </c:dLbls>
          <c:cat>
            <c:strRef>
              <c:f>'Ark1'!$A$2:$A$7</c:f>
              <c:strCache>
                <c:ptCount val="6"/>
                <c:pt idx="0">
                  <c:v>Privatmarked</c:v>
                </c:pt>
                <c:pt idx="1">
                  <c:v>Fiskeri</c:v>
                </c:pt>
                <c:pt idx="2">
                  <c:v>Supply/Offshore</c:v>
                </c:pt>
                <c:pt idx="3">
                  <c:v>Tjenesteyting</c:v>
                </c:pt>
                <c:pt idx="4">
                  <c:v>Eiendomsdrift</c:v>
                </c:pt>
                <c:pt idx="5">
                  <c:v>Annet</c:v>
                </c:pt>
              </c:strCache>
            </c:strRef>
          </c:cat>
          <c:val>
            <c:numRef>
              <c:f>'Ark1'!$B$2:$B$7</c:f>
              <c:numCache>
                <c:formatCode>General</c:formatCode>
                <c:ptCount val="6"/>
                <c:pt idx="0" formatCode="#,#00">
                  <c:v>69</c:v>
                </c:pt>
                <c:pt idx="1">
                  <c:v>4.9000000000000004</c:v>
                </c:pt>
                <c:pt idx="2">
                  <c:v>1.4</c:v>
                </c:pt>
                <c:pt idx="3">
                  <c:v>3.7</c:v>
                </c:pt>
                <c:pt idx="4">
                  <c:v>11.5</c:v>
                </c:pt>
                <c:pt idx="5">
                  <c:v>9.6</c:v>
                </c:pt>
              </c:numCache>
            </c:numRef>
          </c:val>
          <c:extLst xmlns:c16r2="http://schemas.microsoft.com/office/drawing/2015/06/chart">
            <c:ext xmlns:c16="http://schemas.microsoft.com/office/drawing/2014/chart" uri="{C3380CC4-5D6E-409C-BE32-E72D297353CC}">
              <c16:uniqueId val="{0000000C-6746-4D61-9AE2-A3E561D76A0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sz="1100" b="1"/>
      </a:pPr>
      <a:endParaRPr lang="nb-NO"/>
    </a:p>
  </c:tx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255969559336125"/>
          <c:y val="3.4466499160227107E-2"/>
          <c:w val="0.67104155897036233"/>
          <c:h val="0.69564341807161323"/>
        </c:manualLayout>
      </c:layout>
      <c:lineChart>
        <c:grouping val="standard"/>
        <c:varyColors val="0"/>
        <c:ser>
          <c:idx val="0"/>
          <c:order val="0"/>
          <c:tx>
            <c:strRef>
              <c:f>Sheet1!$B$1</c:f>
              <c:strCache>
                <c:ptCount val="1"/>
                <c:pt idx="0">
                  <c:v>Oslo</c:v>
                </c:pt>
              </c:strCache>
            </c:strRef>
          </c:tx>
          <c:spPr>
            <a:ln w="28575">
              <a:solidFill>
                <a:schemeClr val="accent6"/>
              </a:solidFill>
            </a:ln>
          </c:spPr>
          <c:marker>
            <c:symbol val="none"/>
          </c:marker>
          <c:dLbls>
            <c:dLbl>
              <c:idx val="123"/>
              <c:layout>
                <c:manualLayout>
                  <c:x val="1.3550135501355113E-2"/>
                  <c:y val="0"/>
                </c:manualLayout>
              </c:layout>
              <c:showLegendKey val="0"/>
              <c:showVal val="0"/>
              <c:showCatName val="0"/>
              <c:showSerName val="1"/>
              <c:showPercent val="0"/>
              <c:showBubbleSize val="0"/>
            </c:dLbl>
            <c:showLegendKey val="0"/>
            <c:showVal val="0"/>
            <c:showCatName val="0"/>
            <c:showSerName val="0"/>
            <c:showPercent val="0"/>
            <c:showBubbleSize val="0"/>
          </c:dLbls>
          <c:cat>
            <c:numRef>
              <c:f>Sheet1!$A$2:$A$127</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43191</c:v>
                </c:pt>
                <c:pt idx="124" formatCode="d\-mmm">
                  <c:v>43251</c:v>
                </c:pt>
                <c:pt idx="125" formatCode="d\-mmm">
                  <c:v>43281</c:v>
                </c:pt>
              </c:numCache>
            </c:numRef>
          </c:cat>
          <c:val>
            <c:numRef>
              <c:f>Sheet1!$B$2:$B$127</c:f>
              <c:numCache>
                <c:formatCode>General</c:formatCode>
                <c:ptCount val="126"/>
                <c:pt idx="0" formatCode="#,##0.00_);\(#,##0.00\)">
                  <c:v>100</c:v>
                </c:pt>
                <c:pt idx="1">
                  <c:v>99.409397715472466</c:v>
                </c:pt>
                <c:pt idx="2">
                  <c:v>100.0908618899273</c:v>
                </c:pt>
                <c:pt idx="3">
                  <c:v>99.909138110072675</c:v>
                </c:pt>
                <c:pt idx="4">
                  <c:v>98.604620976116294</c:v>
                </c:pt>
                <c:pt idx="5">
                  <c:v>97.877725856697808</c:v>
                </c:pt>
                <c:pt idx="6">
                  <c:v>96.17731048805814</c:v>
                </c:pt>
                <c:pt idx="7">
                  <c:v>97.903686396677031</c:v>
                </c:pt>
                <c:pt idx="8">
                  <c:v>96.313603322949106</c:v>
                </c:pt>
                <c:pt idx="9">
                  <c:v>92.659657320872256</c:v>
                </c:pt>
                <c:pt idx="10">
                  <c:v>88.739615784008279</c:v>
                </c:pt>
                <c:pt idx="11">
                  <c:v>86.850986500519184</c:v>
                </c:pt>
                <c:pt idx="12">
                  <c:v>91.588785046728944</c:v>
                </c:pt>
                <c:pt idx="13">
                  <c:v>93.620197300103825</c:v>
                </c:pt>
                <c:pt idx="14">
                  <c:v>94.931204569055026</c:v>
                </c:pt>
                <c:pt idx="15">
                  <c:v>96.586188992731039</c:v>
                </c:pt>
                <c:pt idx="16">
                  <c:v>97.358515057113181</c:v>
                </c:pt>
                <c:pt idx="17">
                  <c:v>98.481308411214968</c:v>
                </c:pt>
                <c:pt idx="18">
                  <c:v>98.838265835929391</c:v>
                </c:pt>
                <c:pt idx="19">
                  <c:v>101.99896157840085</c:v>
                </c:pt>
                <c:pt idx="20">
                  <c:v>100.97352024922121</c:v>
                </c:pt>
                <c:pt idx="21">
                  <c:v>101.44730010384217</c:v>
                </c:pt>
                <c:pt idx="22">
                  <c:v>100.66848390446523</c:v>
                </c:pt>
                <c:pt idx="23">
                  <c:v>100.74636552440292</c:v>
                </c:pt>
                <c:pt idx="24">
                  <c:v>103.68639667705091</c:v>
                </c:pt>
                <c:pt idx="25">
                  <c:v>103.27751817237801</c:v>
                </c:pt>
                <c:pt idx="26">
                  <c:v>104.35488058151613</c:v>
                </c:pt>
                <c:pt idx="27">
                  <c:v>105.19210799584634</c:v>
                </c:pt>
                <c:pt idx="28">
                  <c:v>105.71780893042576</c:v>
                </c:pt>
                <c:pt idx="29">
                  <c:v>104.77673935617862</c:v>
                </c:pt>
                <c:pt idx="30">
                  <c:v>103.96547248182763</c:v>
                </c:pt>
                <c:pt idx="31">
                  <c:v>107.39226375908619</c:v>
                </c:pt>
                <c:pt idx="32">
                  <c:v>107.78816199376949</c:v>
                </c:pt>
                <c:pt idx="33">
                  <c:v>108.33982346832815</c:v>
                </c:pt>
                <c:pt idx="34">
                  <c:v>108.48260643821392</c:v>
                </c:pt>
                <c:pt idx="35">
                  <c:v>109.57294911734166</c:v>
                </c:pt>
                <c:pt idx="36">
                  <c:v>113.87590861889929</c:v>
                </c:pt>
                <c:pt idx="37">
                  <c:v>114.73260643821394</c:v>
                </c:pt>
                <c:pt idx="38">
                  <c:v>115.66718587746628</c:v>
                </c:pt>
                <c:pt idx="39">
                  <c:v>116.77699896157844</c:v>
                </c:pt>
                <c:pt idx="40">
                  <c:v>117.73104880581521</c:v>
                </c:pt>
                <c:pt idx="41">
                  <c:v>116.36812045690554</c:v>
                </c:pt>
                <c:pt idx="42">
                  <c:v>117.1599169262721</c:v>
                </c:pt>
                <c:pt idx="43">
                  <c:v>119.85332294911736</c:v>
                </c:pt>
                <c:pt idx="44">
                  <c:v>119.99610591900314</c:v>
                </c:pt>
                <c:pt idx="45">
                  <c:v>121.21625129802703</c:v>
                </c:pt>
                <c:pt idx="46">
                  <c:v>121.22274143302184</c:v>
                </c:pt>
                <c:pt idx="47">
                  <c:v>120.71651090342682</c:v>
                </c:pt>
                <c:pt idx="48">
                  <c:v>123.54620976116307</c:v>
                </c:pt>
                <c:pt idx="49">
                  <c:v>124.79231568016618</c:v>
                </c:pt>
                <c:pt idx="50">
                  <c:v>126.49273104880585</c:v>
                </c:pt>
                <c:pt idx="51">
                  <c:v>127.57009345794397</c:v>
                </c:pt>
                <c:pt idx="52">
                  <c:v>129.35488058151614</c:v>
                </c:pt>
                <c:pt idx="53">
                  <c:v>129.08878504672901</c:v>
                </c:pt>
                <c:pt idx="54">
                  <c:v>131.67185877466255</c:v>
                </c:pt>
                <c:pt idx="55">
                  <c:v>132.96988577362413</c:v>
                </c:pt>
                <c:pt idx="56">
                  <c:v>131.41225337487023</c:v>
                </c:pt>
                <c:pt idx="57">
                  <c:v>131.98987538940816</c:v>
                </c:pt>
                <c:pt idx="58">
                  <c:v>133.82009345794398</c:v>
                </c:pt>
                <c:pt idx="59">
                  <c:v>135.22845275181729</c:v>
                </c:pt>
                <c:pt idx="60">
                  <c:v>137.39615784008311</c:v>
                </c:pt>
                <c:pt idx="61">
                  <c:v>136.93535825545175</c:v>
                </c:pt>
                <c:pt idx="62">
                  <c:v>137.94781931464178</c:v>
                </c:pt>
                <c:pt idx="63">
                  <c:v>138.01272066458986</c:v>
                </c:pt>
                <c:pt idx="64">
                  <c:v>137.85695742471447</c:v>
                </c:pt>
                <c:pt idx="65">
                  <c:v>135.02076843198341</c:v>
                </c:pt>
                <c:pt idx="66">
                  <c:v>136.02673935617864</c:v>
                </c:pt>
                <c:pt idx="67">
                  <c:v>135.74117341640709</c:v>
                </c:pt>
                <c:pt idx="68">
                  <c:v>132.9698857736241</c:v>
                </c:pt>
                <c:pt idx="69">
                  <c:v>129.88707165109037</c:v>
                </c:pt>
                <c:pt idx="70">
                  <c:v>128.39434060228456</c:v>
                </c:pt>
                <c:pt idx="71">
                  <c:v>127.15472481827624</c:v>
                </c:pt>
                <c:pt idx="72">
                  <c:v>130.17912772585674</c:v>
                </c:pt>
                <c:pt idx="73">
                  <c:v>131.83411214953276</c:v>
                </c:pt>
                <c:pt idx="74">
                  <c:v>133.15809968847356</c:v>
                </c:pt>
                <c:pt idx="75">
                  <c:v>136.39018691588791</c:v>
                </c:pt>
                <c:pt idx="76">
                  <c:v>137.57788161993776</c:v>
                </c:pt>
                <c:pt idx="77">
                  <c:v>136.84449636552446</c:v>
                </c:pt>
                <c:pt idx="78">
                  <c:v>139.81048805815169</c:v>
                </c:pt>
                <c:pt idx="79">
                  <c:v>140.32320872274153</c:v>
                </c:pt>
                <c:pt idx="80">
                  <c:v>140.30373831775711</c:v>
                </c:pt>
                <c:pt idx="81">
                  <c:v>141.68613707165119</c:v>
                </c:pt>
                <c:pt idx="82">
                  <c:v>142.97118380062312</c:v>
                </c:pt>
                <c:pt idx="83">
                  <c:v>144.38603322949123</c:v>
                </c:pt>
                <c:pt idx="84">
                  <c:v>148.4877985462098</c:v>
                </c:pt>
                <c:pt idx="85">
                  <c:v>151.57710280373837</c:v>
                </c:pt>
                <c:pt idx="86">
                  <c:v>151.14226375908623</c:v>
                </c:pt>
                <c:pt idx="87">
                  <c:v>153.10228452751821</c:v>
                </c:pt>
                <c:pt idx="88">
                  <c:v>154.08229491173418</c:v>
                </c:pt>
                <c:pt idx="89">
                  <c:v>154.87409138110075</c:v>
                </c:pt>
                <c:pt idx="90">
                  <c:v>161.0916407061267</c:v>
                </c:pt>
                <c:pt idx="91">
                  <c:v>158.67731048805817</c:v>
                </c:pt>
                <c:pt idx="92">
                  <c:v>156.29543094496367</c:v>
                </c:pt>
                <c:pt idx="93">
                  <c:v>156.00337487019732</c:v>
                </c:pt>
                <c:pt idx="94">
                  <c:v>157.82061266874351</c:v>
                </c:pt>
                <c:pt idx="95">
                  <c:v>160.39070612668743</c:v>
                </c:pt>
                <c:pt idx="96">
                  <c:v>163.96677050882658</c:v>
                </c:pt>
                <c:pt idx="97">
                  <c:v>166.50441329179651</c:v>
                </c:pt>
                <c:pt idx="98">
                  <c:v>168.50337487019732</c:v>
                </c:pt>
                <c:pt idx="99">
                  <c:v>172.46884735202494</c:v>
                </c:pt>
                <c:pt idx="100">
                  <c:v>177.7258566978193</c:v>
                </c:pt>
                <c:pt idx="101">
                  <c:v>179.01739356178609</c:v>
                </c:pt>
                <c:pt idx="102">
                  <c:v>189.94678089304261</c:v>
                </c:pt>
                <c:pt idx="103">
                  <c:v>190.05711318795434</c:v>
                </c:pt>
                <c:pt idx="104">
                  <c:v>190.94626168224303</c:v>
                </c:pt>
                <c:pt idx="105">
                  <c:v>195.54776739356188</c:v>
                </c:pt>
                <c:pt idx="106">
                  <c:v>198.05944963655253</c:v>
                </c:pt>
                <c:pt idx="107">
                  <c:v>202.09631360332301</c:v>
                </c:pt>
                <c:pt idx="108">
                  <c:v>204.95197300103851</c:v>
                </c:pt>
                <c:pt idx="109">
                  <c:v>206.9249740394601</c:v>
                </c:pt>
                <c:pt idx="110">
                  <c:v>204.85462097611637</c:v>
                </c:pt>
                <c:pt idx="111">
                  <c:v>203.50467289719631</c:v>
                </c:pt>
                <c:pt idx="112">
                  <c:v>199.08489096573214</c:v>
                </c:pt>
                <c:pt idx="113">
                  <c:v>192.09501557632407</c:v>
                </c:pt>
                <c:pt idx="114">
                  <c:v>189.49896157840092</c:v>
                </c:pt>
                <c:pt idx="115">
                  <c:v>191.21884735202499</c:v>
                </c:pt>
                <c:pt idx="116">
                  <c:v>186.12409138110078</c:v>
                </c:pt>
                <c:pt idx="117">
                  <c:v>184.74818276220154</c:v>
                </c:pt>
                <c:pt idx="118">
                  <c:v>184.06022845275189</c:v>
                </c:pt>
                <c:pt idx="119">
                  <c:v>180.77622014537909</c:v>
                </c:pt>
                <c:pt idx="120">
                  <c:v>185.62435098650056</c:v>
                </c:pt>
                <c:pt idx="121">
                  <c:v>188.15550363447565</c:v>
                </c:pt>
                <c:pt idx="122">
                  <c:v>191.27076843198341</c:v>
                </c:pt>
                <c:pt idx="123">
                  <c:v>195.78141225337495</c:v>
                </c:pt>
                <c:pt idx="124">
                  <c:v>197.67004153686401</c:v>
                </c:pt>
                <c:pt idx="125">
                  <c:v>195.09345794392527</c:v>
                </c:pt>
              </c:numCache>
            </c:numRef>
          </c:val>
          <c:smooth val="0"/>
        </c:ser>
        <c:ser>
          <c:idx val="1"/>
          <c:order val="1"/>
          <c:tx>
            <c:strRef>
              <c:f>Sheet1!$C$1</c:f>
              <c:strCache>
                <c:ptCount val="1"/>
                <c:pt idx="0">
                  <c:v>Stavanger</c:v>
                </c:pt>
              </c:strCache>
            </c:strRef>
          </c:tx>
          <c:spPr>
            <a:ln w="28575">
              <a:solidFill>
                <a:srgbClr val="FF0000"/>
              </a:solidFill>
            </a:ln>
          </c:spPr>
          <c:marker>
            <c:symbol val="none"/>
          </c:marker>
          <c:dLbls>
            <c:dLbl>
              <c:idx val="123"/>
              <c:layout>
                <c:manualLayout>
                  <c:x val="5.4200542005421052E-3"/>
                  <c:y val="4.2735057115235583E-3"/>
                </c:manualLayout>
              </c:layout>
              <c:showLegendKey val="0"/>
              <c:showVal val="0"/>
              <c:showCatName val="0"/>
              <c:showSerName val="1"/>
              <c:showPercent val="0"/>
              <c:showBubbleSize val="0"/>
            </c:dLbl>
            <c:showLegendKey val="0"/>
            <c:showVal val="0"/>
            <c:showCatName val="0"/>
            <c:showSerName val="0"/>
            <c:showPercent val="0"/>
            <c:showBubbleSize val="0"/>
          </c:dLbls>
          <c:cat>
            <c:numRef>
              <c:f>Sheet1!$A$2:$A$127</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43191</c:v>
                </c:pt>
                <c:pt idx="124" formatCode="d\-mmm">
                  <c:v>43251</c:v>
                </c:pt>
                <c:pt idx="125" formatCode="d\-mmm">
                  <c:v>43281</c:v>
                </c:pt>
              </c:numCache>
            </c:numRef>
          </c:cat>
          <c:val>
            <c:numRef>
              <c:f>Sheet1!$C$2:$C$127</c:f>
              <c:numCache>
                <c:formatCode>General</c:formatCode>
                <c:ptCount val="126"/>
                <c:pt idx="0" formatCode="#,##0.00_);\(#,##0.00\)">
                  <c:v>100</c:v>
                </c:pt>
                <c:pt idx="1">
                  <c:v>102.75961157352359</c:v>
                </c:pt>
                <c:pt idx="2">
                  <c:v>103.15596512088786</c:v>
                </c:pt>
                <c:pt idx="3">
                  <c:v>102.81411018628619</c:v>
                </c:pt>
                <c:pt idx="4">
                  <c:v>102.78933808957592</c:v>
                </c:pt>
                <c:pt idx="5">
                  <c:v>102.42271105826399</c:v>
                </c:pt>
                <c:pt idx="6">
                  <c:v>99.217201743955627</c:v>
                </c:pt>
                <c:pt idx="7">
                  <c:v>102.26416963931828</c:v>
                </c:pt>
                <c:pt idx="8">
                  <c:v>100.36167261196988</c:v>
                </c:pt>
                <c:pt idx="9">
                  <c:v>96.016646848989311</c:v>
                </c:pt>
                <c:pt idx="10">
                  <c:v>93.252080856123669</c:v>
                </c:pt>
                <c:pt idx="11">
                  <c:v>89.858303606817287</c:v>
                </c:pt>
                <c:pt idx="12">
                  <c:v>95.015854141894579</c:v>
                </c:pt>
                <c:pt idx="13">
                  <c:v>96.081054300435994</c:v>
                </c:pt>
                <c:pt idx="14">
                  <c:v>96.27923107411813</c:v>
                </c:pt>
                <c:pt idx="15">
                  <c:v>96.834126040428075</c:v>
                </c:pt>
                <c:pt idx="16">
                  <c:v>99.534284581847032</c:v>
                </c:pt>
                <c:pt idx="17">
                  <c:v>100.26258422512885</c:v>
                </c:pt>
                <c:pt idx="18">
                  <c:v>101.23365041617127</c:v>
                </c:pt>
                <c:pt idx="19">
                  <c:v>103.97839873166869</c:v>
                </c:pt>
                <c:pt idx="20">
                  <c:v>102.35334918747527</c:v>
                </c:pt>
                <c:pt idx="21">
                  <c:v>103.45818470075312</c:v>
                </c:pt>
                <c:pt idx="22">
                  <c:v>103.44332144272695</c:v>
                </c:pt>
                <c:pt idx="23">
                  <c:v>103.48295679746337</c:v>
                </c:pt>
                <c:pt idx="24">
                  <c:v>106.66864843440352</c:v>
                </c:pt>
                <c:pt idx="25">
                  <c:v>108.82877526753866</c:v>
                </c:pt>
                <c:pt idx="26">
                  <c:v>109.82956797463339</c:v>
                </c:pt>
                <c:pt idx="27">
                  <c:v>111.79647245342846</c:v>
                </c:pt>
                <c:pt idx="28">
                  <c:v>113.34225128814904</c:v>
                </c:pt>
                <c:pt idx="29">
                  <c:v>113.10443915973049</c:v>
                </c:pt>
                <c:pt idx="30">
                  <c:v>113.19361870788745</c:v>
                </c:pt>
                <c:pt idx="31">
                  <c:v>114.58085612366233</c:v>
                </c:pt>
                <c:pt idx="32">
                  <c:v>115.75009908838685</c:v>
                </c:pt>
                <c:pt idx="33">
                  <c:v>117.45441934205311</c:v>
                </c:pt>
                <c:pt idx="34">
                  <c:v>117.49405469678955</c:v>
                </c:pt>
                <c:pt idx="35">
                  <c:v>115.78478002378121</c:v>
                </c:pt>
                <c:pt idx="36">
                  <c:v>120.58561236623068</c:v>
                </c:pt>
                <c:pt idx="37">
                  <c:v>124.20233848592946</c:v>
                </c:pt>
                <c:pt idx="38">
                  <c:v>125.80757035275467</c:v>
                </c:pt>
                <c:pt idx="39">
                  <c:v>126.4466904478795</c:v>
                </c:pt>
                <c:pt idx="40">
                  <c:v>127.94787950852159</c:v>
                </c:pt>
                <c:pt idx="41">
                  <c:v>126.51109789932619</c:v>
                </c:pt>
                <c:pt idx="42">
                  <c:v>127.09571938168843</c:v>
                </c:pt>
                <c:pt idx="43">
                  <c:v>128.91894569956398</c:v>
                </c:pt>
                <c:pt idx="44">
                  <c:v>127.8289734443123</c:v>
                </c:pt>
                <c:pt idx="45">
                  <c:v>127.78933808957588</c:v>
                </c:pt>
                <c:pt idx="46">
                  <c:v>127.85374554102256</c:v>
                </c:pt>
                <c:pt idx="47">
                  <c:v>125.30221957986521</c:v>
                </c:pt>
                <c:pt idx="48">
                  <c:v>130.04359889021003</c:v>
                </c:pt>
                <c:pt idx="49">
                  <c:v>131.60424098295675</c:v>
                </c:pt>
                <c:pt idx="50">
                  <c:v>132.66944114149817</c:v>
                </c:pt>
                <c:pt idx="51">
                  <c:v>133.93281807372171</c:v>
                </c:pt>
                <c:pt idx="52">
                  <c:v>136.00376535869992</c:v>
                </c:pt>
                <c:pt idx="53">
                  <c:v>133.69996036464522</c:v>
                </c:pt>
                <c:pt idx="54">
                  <c:v>135.1367419738406</c:v>
                </c:pt>
                <c:pt idx="55">
                  <c:v>137.95085216012674</c:v>
                </c:pt>
                <c:pt idx="56">
                  <c:v>138.74355925485523</c:v>
                </c:pt>
                <c:pt idx="57">
                  <c:v>139.9920729290526</c:v>
                </c:pt>
                <c:pt idx="58">
                  <c:v>138.29270709472837</c:v>
                </c:pt>
                <c:pt idx="59">
                  <c:v>137.30677764565979</c:v>
                </c:pt>
                <c:pt idx="60">
                  <c:v>141.93420531113742</c:v>
                </c:pt>
                <c:pt idx="61">
                  <c:v>142.26119698771291</c:v>
                </c:pt>
                <c:pt idx="62">
                  <c:v>142.15715418152979</c:v>
                </c:pt>
                <c:pt idx="63">
                  <c:v>143.92588188664274</c:v>
                </c:pt>
                <c:pt idx="64">
                  <c:v>143.82679349980168</c:v>
                </c:pt>
                <c:pt idx="65">
                  <c:v>143.61375346809339</c:v>
                </c:pt>
                <c:pt idx="66">
                  <c:v>138.69401506143464</c:v>
                </c:pt>
                <c:pt idx="67">
                  <c:v>142.46928260007911</c:v>
                </c:pt>
                <c:pt idx="68">
                  <c:v>141.02754657154165</c:v>
                </c:pt>
                <c:pt idx="69">
                  <c:v>139.52635751089957</c:v>
                </c:pt>
                <c:pt idx="70">
                  <c:v>135.91458581054286</c:v>
                </c:pt>
                <c:pt idx="71">
                  <c:v>135.11196987713026</c:v>
                </c:pt>
                <c:pt idx="72">
                  <c:v>138.16389219183498</c:v>
                </c:pt>
                <c:pt idx="73">
                  <c:v>136.86087990487502</c:v>
                </c:pt>
                <c:pt idx="74">
                  <c:v>138.59988109393566</c:v>
                </c:pt>
                <c:pt idx="75">
                  <c:v>138.39179548156943</c:v>
                </c:pt>
                <c:pt idx="76">
                  <c:v>140.06638921918338</c:v>
                </c:pt>
                <c:pt idx="77">
                  <c:v>138.12425683709859</c:v>
                </c:pt>
                <c:pt idx="78">
                  <c:v>136.91537851763763</c:v>
                </c:pt>
                <c:pt idx="79">
                  <c:v>139.44708680142676</c:v>
                </c:pt>
                <c:pt idx="80">
                  <c:v>139.03586999603635</c:v>
                </c:pt>
                <c:pt idx="81">
                  <c:v>135.66686484344024</c:v>
                </c:pt>
                <c:pt idx="82">
                  <c:v>136.24157748711841</c:v>
                </c:pt>
                <c:pt idx="83">
                  <c:v>136.52893380895748</c:v>
                </c:pt>
                <c:pt idx="84">
                  <c:v>138.80301228695987</c:v>
                </c:pt>
                <c:pt idx="85">
                  <c:v>137.32164090368599</c:v>
                </c:pt>
                <c:pt idx="86">
                  <c:v>138.70392390011878</c:v>
                </c:pt>
                <c:pt idx="87">
                  <c:v>138.8079667063019</c:v>
                </c:pt>
                <c:pt idx="88">
                  <c:v>138.33729686880685</c:v>
                </c:pt>
                <c:pt idx="89">
                  <c:v>137.15319064605615</c:v>
                </c:pt>
                <c:pt idx="90">
                  <c:v>133.70986920332925</c:v>
                </c:pt>
                <c:pt idx="91">
                  <c:v>134.69084423305577</c:v>
                </c:pt>
                <c:pt idx="92">
                  <c:v>133.16488307570339</c:v>
                </c:pt>
                <c:pt idx="93">
                  <c:v>129.77110582639702</c:v>
                </c:pt>
                <c:pt idx="94">
                  <c:v>130.14268727705098</c:v>
                </c:pt>
                <c:pt idx="95">
                  <c:v>125.54994054696775</c:v>
                </c:pt>
                <c:pt idx="96">
                  <c:v>129.16171224732446</c:v>
                </c:pt>
                <c:pt idx="97">
                  <c:v>127.20967102655554</c:v>
                </c:pt>
                <c:pt idx="98">
                  <c:v>126.91240586603237</c:v>
                </c:pt>
                <c:pt idx="99">
                  <c:v>127.25921521997607</c:v>
                </c:pt>
                <c:pt idx="100">
                  <c:v>125.61434799841443</c:v>
                </c:pt>
                <c:pt idx="101">
                  <c:v>125.84225128814887</c:v>
                </c:pt>
                <c:pt idx="102">
                  <c:v>123.60780816488293</c:v>
                </c:pt>
                <c:pt idx="103">
                  <c:v>124.86623067776442</c:v>
                </c:pt>
                <c:pt idx="104">
                  <c:v>124.41042409829554</c:v>
                </c:pt>
                <c:pt idx="105">
                  <c:v>123.73662306777631</c:v>
                </c:pt>
                <c:pt idx="106">
                  <c:v>124.68787158145051</c:v>
                </c:pt>
                <c:pt idx="107">
                  <c:v>125.84720570749093</c:v>
                </c:pt>
                <c:pt idx="108">
                  <c:v>125.62425683709854</c:v>
                </c:pt>
                <c:pt idx="109">
                  <c:v>125.89179548156939</c:v>
                </c:pt>
                <c:pt idx="110">
                  <c:v>128.22532699167641</c:v>
                </c:pt>
                <c:pt idx="111">
                  <c:v>129.87514863258008</c:v>
                </c:pt>
                <c:pt idx="112">
                  <c:v>129.96928260007908</c:v>
                </c:pt>
                <c:pt idx="113">
                  <c:v>128.06678557273071</c:v>
                </c:pt>
                <c:pt idx="114">
                  <c:v>129.21125644074499</c:v>
                </c:pt>
                <c:pt idx="115">
                  <c:v>127.62088783194592</c:v>
                </c:pt>
                <c:pt idx="116">
                  <c:v>127.68529528339265</c:v>
                </c:pt>
                <c:pt idx="117">
                  <c:v>126.47146254458964</c:v>
                </c:pt>
                <c:pt idx="118">
                  <c:v>125.99088386841049</c:v>
                </c:pt>
                <c:pt idx="119">
                  <c:v>123.24613555291306</c:v>
                </c:pt>
                <c:pt idx="120">
                  <c:v>124.51942132382072</c:v>
                </c:pt>
                <c:pt idx="121">
                  <c:v>126.77863654379694</c:v>
                </c:pt>
                <c:pt idx="122">
                  <c:v>125.66884661117705</c:v>
                </c:pt>
                <c:pt idx="123">
                  <c:v>127.2691240586602</c:v>
                </c:pt>
                <c:pt idx="124">
                  <c:v>128.96353547364237</c:v>
                </c:pt>
                <c:pt idx="125">
                  <c:v>127.71006738010291</c:v>
                </c:pt>
              </c:numCache>
            </c:numRef>
          </c:val>
          <c:smooth val="0"/>
        </c:ser>
        <c:ser>
          <c:idx val="2"/>
          <c:order val="2"/>
          <c:tx>
            <c:strRef>
              <c:f>Sheet1!$D$1</c:f>
              <c:strCache>
                <c:ptCount val="1"/>
                <c:pt idx="0">
                  <c:v>Ålesund</c:v>
                </c:pt>
              </c:strCache>
            </c:strRef>
          </c:tx>
          <c:spPr>
            <a:ln w="28575">
              <a:solidFill>
                <a:schemeClr val="accent5"/>
              </a:solidFill>
            </a:ln>
          </c:spPr>
          <c:marker>
            <c:symbol val="none"/>
          </c:marker>
          <c:dLbls>
            <c:dLbl>
              <c:idx val="111"/>
              <c:layout>
                <c:manualLayout>
                  <c:x val="6.8212022277703094E-2"/>
                  <c:y val="3.6450311747194208E-2"/>
                </c:manualLayout>
              </c:layout>
              <c:showLegendKey val="0"/>
              <c:showVal val="0"/>
              <c:showCatName val="0"/>
              <c:showSerName val="1"/>
              <c:showPercent val="0"/>
              <c:showBubbleSize val="0"/>
            </c:dLbl>
            <c:showLegendKey val="0"/>
            <c:showVal val="0"/>
            <c:showCatName val="0"/>
            <c:showSerName val="0"/>
            <c:showPercent val="0"/>
            <c:showBubbleSize val="0"/>
          </c:dLbls>
          <c:cat>
            <c:numRef>
              <c:f>Sheet1!$A$2:$A$127</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43191</c:v>
                </c:pt>
                <c:pt idx="124" formatCode="d\-mmm">
                  <c:v>43251</c:v>
                </c:pt>
                <c:pt idx="125" formatCode="d\-mmm">
                  <c:v>43281</c:v>
                </c:pt>
              </c:numCache>
            </c:numRef>
          </c:cat>
          <c:val>
            <c:numRef>
              <c:f>Sheet1!$D$2:$D$127</c:f>
              <c:numCache>
                <c:formatCode>General</c:formatCode>
                <c:ptCount val="126"/>
                <c:pt idx="0" formatCode="#,##0.00_);\(#,##0.00\)">
                  <c:v>100</c:v>
                </c:pt>
                <c:pt idx="1">
                  <c:v>102.24914652921883</c:v>
                </c:pt>
                <c:pt idx="2">
                  <c:v>102.32947319097664</c:v>
                </c:pt>
                <c:pt idx="3">
                  <c:v>102.66416761496754</c:v>
                </c:pt>
                <c:pt idx="4">
                  <c:v>102.40310596425462</c:v>
                </c:pt>
                <c:pt idx="5">
                  <c:v>102.42318762969407</c:v>
                </c:pt>
                <c:pt idx="6">
                  <c:v>102.15543209050138</c:v>
                </c:pt>
                <c:pt idx="7">
                  <c:v>101.96800321306647</c:v>
                </c:pt>
                <c:pt idx="8">
                  <c:v>101.23167548028648</c:v>
                </c:pt>
                <c:pt idx="9">
                  <c:v>98.226119552848246</c:v>
                </c:pt>
                <c:pt idx="10">
                  <c:v>96.284891893701044</c:v>
                </c:pt>
                <c:pt idx="11">
                  <c:v>97.295669054153549</c:v>
                </c:pt>
                <c:pt idx="12">
                  <c:v>99.34399892897784</c:v>
                </c:pt>
                <c:pt idx="13">
                  <c:v>103.13943369703462</c:v>
                </c:pt>
                <c:pt idx="14">
                  <c:v>104.85976303634781</c:v>
                </c:pt>
                <c:pt idx="15">
                  <c:v>108.00589062186224</c:v>
                </c:pt>
                <c:pt idx="16">
                  <c:v>108.52132003480823</c:v>
                </c:pt>
                <c:pt idx="17">
                  <c:v>108.78238168552112</c:v>
                </c:pt>
                <c:pt idx="18">
                  <c:v>110.14124104692415</c:v>
                </c:pt>
                <c:pt idx="19">
                  <c:v>112.34353035678426</c:v>
                </c:pt>
                <c:pt idx="20">
                  <c:v>111.75446817056026</c:v>
                </c:pt>
                <c:pt idx="21">
                  <c:v>111.94189704799517</c:v>
                </c:pt>
                <c:pt idx="22">
                  <c:v>112.00883593279337</c:v>
                </c:pt>
                <c:pt idx="23">
                  <c:v>110.93781377602249</c:v>
                </c:pt>
                <c:pt idx="24">
                  <c:v>113.82957359930386</c:v>
                </c:pt>
                <c:pt idx="25">
                  <c:v>114.73994243255909</c:v>
                </c:pt>
                <c:pt idx="26">
                  <c:v>114.90728964455452</c:v>
                </c:pt>
                <c:pt idx="27">
                  <c:v>115.95153624740611</c:v>
                </c:pt>
                <c:pt idx="28">
                  <c:v>117.25015061249078</c:v>
                </c:pt>
                <c:pt idx="29">
                  <c:v>117.00247673873753</c:v>
                </c:pt>
                <c:pt idx="30">
                  <c:v>117.10288506593481</c:v>
                </c:pt>
                <c:pt idx="31">
                  <c:v>118.36802998862041</c:v>
                </c:pt>
                <c:pt idx="32">
                  <c:v>118.60900997389383</c:v>
                </c:pt>
                <c:pt idx="33">
                  <c:v>118.58892830845437</c:v>
                </c:pt>
                <c:pt idx="34">
                  <c:v>119.61978713434634</c:v>
                </c:pt>
                <c:pt idx="35">
                  <c:v>117.53798781712298</c:v>
                </c:pt>
                <c:pt idx="36">
                  <c:v>121.69489256308992</c:v>
                </c:pt>
                <c:pt idx="37">
                  <c:v>123.40183412544347</c:v>
                </c:pt>
                <c:pt idx="38">
                  <c:v>125.41000066938885</c:v>
                </c:pt>
                <c:pt idx="39">
                  <c:v>126.65506392663499</c:v>
                </c:pt>
                <c:pt idx="40">
                  <c:v>127.52526942901132</c:v>
                </c:pt>
                <c:pt idx="41">
                  <c:v>127.39808554789478</c:v>
                </c:pt>
                <c:pt idx="42">
                  <c:v>125.9455117477743</c:v>
                </c:pt>
                <c:pt idx="43">
                  <c:v>128.25490327331147</c:v>
                </c:pt>
                <c:pt idx="44">
                  <c:v>129.6405381886338</c:v>
                </c:pt>
                <c:pt idx="45">
                  <c:v>128.06747439587659</c:v>
                </c:pt>
                <c:pt idx="46">
                  <c:v>129.20543543744563</c:v>
                </c:pt>
                <c:pt idx="47">
                  <c:v>128.29506660419037</c:v>
                </c:pt>
                <c:pt idx="48">
                  <c:v>130.75841756476339</c:v>
                </c:pt>
                <c:pt idx="49">
                  <c:v>131.99009304504989</c:v>
                </c:pt>
                <c:pt idx="50">
                  <c:v>134.84838342593213</c:v>
                </c:pt>
                <c:pt idx="51">
                  <c:v>135.79891559006629</c:v>
                </c:pt>
                <c:pt idx="52">
                  <c:v>136.36789611085081</c:v>
                </c:pt>
                <c:pt idx="53">
                  <c:v>136.19385501037553</c:v>
                </c:pt>
                <c:pt idx="54">
                  <c:v>135.23662895776155</c:v>
                </c:pt>
                <c:pt idx="55">
                  <c:v>137.85393935337035</c:v>
                </c:pt>
                <c:pt idx="56">
                  <c:v>137.03059107035276</c:v>
                </c:pt>
                <c:pt idx="57">
                  <c:v>136.32773277997185</c:v>
                </c:pt>
                <c:pt idx="58">
                  <c:v>136.74275386572057</c:v>
                </c:pt>
                <c:pt idx="59">
                  <c:v>136.25410000669388</c:v>
                </c:pt>
                <c:pt idx="60">
                  <c:v>140.63859696097461</c:v>
                </c:pt>
                <c:pt idx="61">
                  <c:v>143.04170292522926</c:v>
                </c:pt>
                <c:pt idx="62">
                  <c:v>141.18080192783989</c:v>
                </c:pt>
                <c:pt idx="63">
                  <c:v>143.40317290313945</c:v>
                </c:pt>
                <c:pt idx="64">
                  <c:v>142.59321239708149</c:v>
                </c:pt>
                <c:pt idx="65">
                  <c:v>141.06031193520317</c:v>
                </c:pt>
                <c:pt idx="66">
                  <c:v>139.33998259588998</c:v>
                </c:pt>
                <c:pt idx="67">
                  <c:v>142.11125242653461</c:v>
                </c:pt>
                <c:pt idx="68">
                  <c:v>139.19941093781378</c:v>
                </c:pt>
                <c:pt idx="69">
                  <c:v>138.2689604391191</c:v>
                </c:pt>
                <c:pt idx="70">
                  <c:v>135.1429145190441</c:v>
                </c:pt>
                <c:pt idx="71">
                  <c:v>133.95809625811634</c:v>
                </c:pt>
                <c:pt idx="72">
                  <c:v>137.23810161322714</c:v>
                </c:pt>
                <c:pt idx="73">
                  <c:v>139.06553316821743</c:v>
                </c:pt>
                <c:pt idx="74">
                  <c:v>139.76839145859833</c:v>
                </c:pt>
                <c:pt idx="75">
                  <c:v>141.28790414351698</c:v>
                </c:pt>
                <c:pt idx="76">
                  <c:v>143.00823348283021</c:v>
                </c:pt>
                <c:pt idx="77">
                  <c:v>142.54635517772277</c:v>
                </c:pt>
                <c:pt idx="78">
                  <c:v>141.81672133342263</c:v>
                </c:pt>
                <c:pt idx="79">
                  <c:v>143.95207175848455</c:v>
                </c:pt>
                <c:pt idx="80">
                  <c:v>142.98145792891094</c:v>
                </c:pt>
                <c:pt idx="81">
                  <c:v>141.60921079054827</c:v>
                </c:pt>
                <c:pt idx="82">
                  <c:v>142.94798848651186</c:v>
                </c:pt>
                <c:pt idx="83">
                  <c:v>143.44333623401835</c:v>
                </c:pt>
                <c:pt idx="84">
                  <c:v>145.39125778164538</c:v>
                </c:pt>
                <c:pt idx="85">
                  <c:v>149.6151014124105</c:v>
                </c:pt>
                <c:pt idx="86">
                  <c:v>148.751589798514</c:v>
                </c:pt>
                <c:pt idx="87">
                  <c:v>151.55632907155771</c:v>
                </c:pt>
                <c:pt idx="88">
                  <c:v>150.32465359127121</c:v>
                </c:pt>
                <c:pt idx="89">
                  <c:v>150.33134747975106</c:v>
                </c:pt>
                <c:pt idx="90">
                  <c:v>148.06881317357258</c:v>
                </c:pt>
                <c:pt idx="91">
                  <c:v>152.4064529084946</c:v>
                </c:pt>
                <c:pt idx="92">
                  <c:v>151.26849186692556</c:v>
                </c:pt>
                <c:pt idx="93">
                  <c:v>148.73150813307458</c:v>
                </c:pt>
                <c:pt idx="94">
                  <c:v>149.00595756074713</c:v>
                </c:pt>
                <c:pt idx="95">
                  <c:v>147.62701653390462</c:v>
                </c:pt>
                <c:pt idx="96">
                  <c:v>151.18816520516776</c:v>
                </c:pt>
                <c:pt idx="97">
                  <c:v>150.94049133141451</c:v>
                </c:pt>
                <c:pt idx="98">
                  <c:v>156.7240109779772</c:v>
                </c:pt>
                <c:pt idx="99">
                  <c:v>157.16580761764519</c:v>
                </c:pt>
                <c:pt idx="100">
                  <c:v>157.3532364950801</c:v>
                </c:pt>
                <c:pt idx="101">
                  <c:v>157.29299149876172</c:v>
                </c:pt>
                <c:pt idx="102">
                  <c:v>153.84563893165549</c:v>
                </c:pt>
                <c:pt idx="103">
                  <c:v>157.94899256978388</c:v>
                </c:pt>
                <c:pt idx="104">
                  <c:v>157.3264609411608</c:v>
                </c:pt>
                <c:pt idx="105">
                  <c:v>156.08139768391464</c:v>
                </c:pt>
                <c:pt idx="106">
                  <c:v>155.80025436776231</c:v>
                </c:pt>
                <c:pt idx="107">
                  <c:v>151.61657406787609</c:v>
                </c:pt>
                <c:pt idx="108">
                  <c:v>158.47111587120963</c:v>
                </c:pt>
                <c:pt idx="109">
                  <c:v>162.88908226788948</c:v>
                </c:pt>
                <c:pt idx="110">
                  <c:v>162.06573398487188</c:v>
                </c:pt>
                <c:pt idx="111">
                  <c:v>161.38295735993046</c:v>
                </c:pt>
                <c:pt idx="112">
                  <c:v>162.43389785126186</c:v>
                </c:pt>
                <c:pt idx="113">
                  <c:v>160.79389517370649</c:v>
                </c:pt>
                <c:pt idx="114">
                  <c:v>161.53691679496626</c:v>
                </c:pt>
                <c:pt idx="115">
                  <c:v>159.8299752326127</c:v>
                </c:pt>
                <c:pt idx="116">
                  <c:v>157.82180868866732</c:v>
                </c:pt>
                <c:pt idx="117">
                  <c:v>157.84858424258658</c:v>
                </c:pt>
                <c:pt idx="118">
                  <c:v>154.48825222571799</c:v>
                </c:pt>
                <c:pt idx="119">
                  <c:v>153.35029118414894</c:v>
                </c:pt>
                <c:pt idx="120">
                  <c:v>157.49380815315627</c:v>
                </c:pt>
                <c:pt idx="121">
                  <c:v>157.90213535042514</c:v>
                </c:pt>
                <c:pt idx="122">
                  <c:v>160.01740411004764</c:v>
                </c:pt>
                <c:pt idx="123">
                  <c:v>163.19700113796117</c:v>
                </c:pt>
                <c:pt idx="124">
                  <c:v>164.44875828368708</c:v>
                </c:pt>
                <c:pt idx="125">
                  <c:v>162.23977508534716</c:v>
                </c:pt>
              </c:numCache>
            </c:numRef>
          </c:val>
          <c:smooth val="0"/>
        </c:ser>
        <c:ser>
          <c:idx val="3"/>
          <c:order val="3"/>
          <c:tx>
            <c:strRef>
              <c:f>Sheet1!$E$1</c:f>
              <c:strCache>
                <c:ptCount val="1"/>
                <c:pt idx="0">
                  <c:v>Midt-Norge</c:v>
                </c:pt>
              </c:strCache>
            </c:strRef>
          </c:tx>
          <c:spPr>
            <a:ln w="28575">
              <a:solidFill>
                <a:schemeClr val="accent4"/>
              </a:solidFill>
            </a:ln>
          </c:spPr>
          <c:marker>
            <c:symbol val="none"/>
          </c:marker>
          <c:dLbls>
            <c:dLbl>
              <c:idx val="107"/>
              <c:layout>
                <c:manualLayout>
                  <c:x val="8.2737248551809708E-2"/>
                  <c:y val="-2.5371629036731083E-2"/>
                </c:manualLayout>
              </c:layout>
              <c:tx>
                <c:rich>
                  <a:bodyPr/>
                  <a:lstStyle/>
                  <a:p>
                    <a:r>
                      <a:rPr lang="en-US" dirty="0" smtClean="0"/>
                      <a:t>Mid-Norway</a:t>
                    </a:r>
                    <a:endParaRPr lang="en-US" dirty="0"/>
                  </a:p>
                </c:rich>
              </c:tx>
              <c:showLegendKey val="0"/>
              <c:showVal val="0"/>
              <c:showCatName val="0"/>
              <c:showSerName val="1"/>
              <c:showPercent val="0"/>
              <c:showBubbleSize val="0"/>
            </c:dLbl>
            <c:showLegendKey val="0"/>
            <c:showVal val="0"/>
            <c:showCatName val="0"/>
            <c:showSerName val="0"/>
            <c:showPercent val="0"/>
            <c:showBubbleSize val="0"/>
          </c:dLbls>
          <c:cat>
            <c:numRef>
              <c:f>Sheet1!$A$2:$A$127</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43191</c:v>
                </c:pt>
                <c:pt idx="124" formatCode="d\-mmm">
                  <c:v>43251</c:v>
                </c:pt>
                <c:pt idx="125" formatCode="d\-mmm">
                  <c:v>43281</c:v>
                </c:pt>
              </c:numCache>
            </c:numRef>
          </c:cat>
          <c:val>
            <c:numRef>
              <c:f>Sheet1!$E$2:$E$127</c:f>
              <c:numCache>
                <c:formatCode>General</c:formatCode>
                <c:ptCount val="126"/>
                <c:pt idx="0" formatCode="#,##0.00_);\(#,##0.00\)">
                  <c:v>100</c:v>
                </c:pt>
                <c:pt idx="1">
                  <c:v>101.93218170185538</c:v>
                </c:pt>
                <c:pt idx="2">
                  <c:v>101.66986564299422</c:v>
                </c:pt>
                <c:pt idx="3">
                  <c:v>101.74664107485604</c:v>
                </c:pt>
                <c:pt idx="4">
                  <c:v>101.24120281509917</c:v>
                </c:pt>
                <c:pt idx="5">
                  <c:v>100.54382597568778</c:v>
                </c:pt>
                <c:pt idx="6">
                  <c:v>100.06397952655151</c:v>
                </c:pt>
                <c:pt idx="7">
                  <c:v>99.277031349967999</c:v>
                </c:pt>
                <c:pt idx="8">
                  <c:v>98.182981445937301</c:v>
                </c:pt>
                <c:pt idx="9">
                  <c:v>95.188739603326923</c:v>
                </c:pt>
                <c:pt idx="10">
                  <c:v>92.987843889955201</c:v>
                </c:pt>
                <c:pt idx="11">
                  <c:v>93.634037108125383</c:v>
                </c:pt>
                <c:pt idx="12">
                  <c:v>95.457453614843232</c:v>
                </c:pt>
                <c:pt idx="13">
                  <c:v>98.586052463211772</c:v>
                </c:pt>
                <c:pt idx="14">
                  <c:v>100.12795905310301</c:v>
                </c:pt>
                <c:pt idx="15">
                  <c:v>102.57197696737045</c:v>
                </c:pt>
                <c:pt idx="16">
                  <c:v>102.89187460012796</c:v>
                </c:pt>
                <c:pt idx="17">
                  <c:v>103.14779270633397</c:v>
                </c:pt>
                <c:pt idx="18">
                  <c:v>104.45937300063981</c:v>
                </c:pt>
                <c:pt idx="19">
                  <c:v>106.57709532949457</c:v>
                </c:pt>
                <c:pt idx="20">
                  <c:v>106.31477927063338</c:v>
                </c:pt>
                <c:pt idx="21">
                  <c:v>106.5834932821497</c:v>
                </c:pt>
                <c:pt idx="22">
                  <c:v>106.78182981445937</c:v>
                </c:pt>
                <c:pt idx="23">
                  <c:v>105.97568777991042</c:v>
                </c:pt>
                <c:pt idx="24">
                  <c:v>108.98272552783108</c:v>
                </c:pt>
                <c:pt idx="25">
                  <c:v>110.53742802303262</c:v>
                </c:pt>
                <c:pt idx="26">
                  <c:v>110.78055022392832</c:v>
                </c:pt>
                <c:pt idx="27">
                  <c:v>111.96417146513113</c:v>
                </c:pt>
                <c:pt idx="28">
                  <c:v>112.83429302623158</c:v>
                </c:pt>
                <c:pt idx="29">
                  <c:v>112.64235444657706</c:v>
                </c:pt>
                <c:pt idx="30">
                  <c:v>112.62316058861161</c:v>
                </c:pt>
                <c:pt idx="31">
                  <c:v>114.04350607805499</c:v>
                </c:pt>
                <c:pt idx="32">
                  <c:v>114.36340371081252</c:v>
                </c:pt>
                <c:pt idx="33">
                  <c:v>114.44017914267432</c:v>
                </c:pt>
                <c:pt idx="34">
                  <c:v>115.72616762635954</c:v>
                </c:pt>
                <c:pt idx="35">
                  <c:v>113.72360844529749</c:v>
                </c:pt>
                <c:pt idx="36">
                  <c:v>117.61356365962889</c:v>
                </c:pt>
                <c:pt idx="37">
                  <c:v>119.04030710172742</c:v>
                </c:pt>
                <c:pt idx="38">
                  <c:v>121.06206014075492</c:v>
                </c:pt>
                <c:pt idx="39">
                  <c:v>122.55918106206011</c:v>
                </c:pt>
                <c:pt idx="40">
                  <c:v>123.83877159309019</c:v>
                </c:pt>
                <c:pt idx="41">
                  <c:v>124.01791426743439</c:v>
                </c:pt>
                <c:pt idx="42">
                  <c:v>122.64235444657707</c:v>
                </c:pt>
                <c:pt idx="43">
                  <c:v>125.16954574536145</c:v>
                </c:pt>
                <c:pt idx="44">
                  <c:v>126.75623800383873</c:v>
                </c:pt>
                <c:pt idx="45">
                  <c:v>125.37428023032625</c:v>
                </c:pt>
                <c:pt idx="46">
                  <c:v>126.39155470249516</c:v>
                </c:pt>
                <c:pt idx="47">
                  <c:v>125.52783109404984</c:v>
                </c:pt>
                <c:pt idx="48">
                  <c:v>128.18937939859239</c:v>
                </c:pt>
                <c:pt idx="49">
                  <c:v>129.36660268714004</c:v>
                </c:pt>
                <c:pt idx="50">
                  <c:v>132.1817018554062</c:v>
                </c:pt>
                <c:pt idx="51">
                  <c:v>133.17338451695451</c:v>
                </c:pt>
                <c:pt idx="52">
                  <c:v>133.70441458733197</c:v>
                </c:pt>
                <c:pt idx="53">
                  <c:v>133.82597568777982</c:v>
                </c:pt>
                <c:pt idx="54">
                  <c:v>133.3013435700575</c:v>
                </c:pt>
                <c:pt idx="55">
                  <c:v>136.21880998080604</c:v>
                </c:pt>
                <c:pt idx="56">
                  <c:v>135.76455534229035</c:v>
                </c:pt>
                <c:pt idx="57">
                  <c:v>135.09277031349959</c:v>
                </c:pt>
                <c:pt idx="58">
                  <c:v>135.31669865642985</c:v>
                </c:pt>
                <c:pt idx="59">
                  <c:v>135.12476007677535</c:v>
                </c:pt>
                <c:pt idx="60">
                  <c:v>139.86564299424177</c:v>
                </c:pt>
                <c:pt idx="61">
                  <c:v>142.80870121561094</c:v>
                </c:pt>
                <c:pt idx="62">
                  <c:v>141.72744721689054</c:v>
                </c:pt>
                <c:pt idx="63">
                  <c:v>144.58093410108759</c:v>
                </c:pt>
                <c:pt idx="64">
                  <c:v>144.58733205374276</c:v>
                </c:pt>
                <c:pt idx="65">
                  <c:v>142.78310940499034</c:v>
                </c:pt>
                <c:pt idx="66">
                  <c:v>141.26039667306455</c:v>
                </c:pt>
                <c:pt idx="67">
                  <c:v>144.26743442098521</c:v>
                </c:pt>
                <c:pt idx="68">
                  <c:v>141.6122840690978</c:v>
                </c:pt>
                <c:pt idx="69">
                  <c:v>140.9277031349967</c:v>
                </c:pt>
                <c:pt idx="70">
                  <c:v>138.03582853486876</c:v>
                </c:pt>
                <c:pt idx="71">
                  <c:v>136.75623800383869</c:v>
                </c:pt>
                <c:pt idx="72">
                  <c:v>140.30710172744713</c:v>
                </c:pt>
                <c:pt idx="73">
                  <c:v>142.34804862444011</c:v>
                </c:pt>
                <c:pt idx="74">
                  <c:v>142.94945617402425</c:v>
                </c:pt>
                <c:pt idx="75">
                  <c:v>144.43378119001915</c:v>
                </c:pt>
                <c:pt idx="76">
                  <c:v>145.36148432501597</c:v>
                </c:pt>
                <c:pt idx="77">
                  <c:v>145.32949456174023</c:v>
                </c:pt>
                <c:pt idx="78">
                  <c:v>144.64491362763917</c:v>
                </c:pt>
                <c:pt idx="79">
                  <c:v>146.82661548304543</c:v>
                </c:pt>
                <c:pt idx="80">
                  <c:v>145.67498400511838</c:v>
                </c:pt>
                <c:pt idx="81">
                  <c:v>144.51695457453616</c:v>
                </c:pt>
                <c:pt idx="82">
                  <c:v>145.80934101087652</c:v>
                </c:pt>
                <c:pt idx="83">
                  <c:v>146.47472808701215</c:v>
                </c:pt>
                <c:pt idx="84">
                  <c:v>148.45169545745364</c:v>
                </c:pt>
                <c:pt idx="85">
                  <c:v>152.17530390275115</c:v>
                </c:pt>
                <c:pt idx="86">
                  <c:v>151.12603966730649</c:v>
                </c:pt>
                <c:pt idx="87">
                  <c:v>153.55726167626361</c:v>
                </c:pt>
                <c:pt idx="88">
                  <c:v>152.79590531030072</c:v>
                </c:pt>
                <c:pt idx="89">
                  <c:v>152.56557901471533</c:v>
                </c:pt>
                <c:pt idx="90">
                  <c:v>149.9424184261037</c:v>
                </c:pt>
                <c:pt idx="91">
                  <c:v>154.3761996161229</c:v>
                </c:pt>
                <c:pt idx="92">
                  <c:v>153.26935380678191</c:v>
                </c:pt>
                <c:pt idx="93">
                  <c:v>150.44145873320545</c:v>
                </c:pt>
                <c:pt idx="94">
                  <c:v>150.60140754958422</c:v>
                </c:pt>
                <c:pt idx="95">
                  <c:v>148.66282789507369</c:v>
                </c:pt>
                <c:pt idx="96">
                  <c:v>152.17530390275124</c:v>
                </c:pt>
                <c:pt idx="97">
                  <c:v>152.59756877799114</c:v>
                </c:pt>
                <c:pt idx="98">
                  <c:v>158.44529750479856</c:v>
                </c:pt>
                <c:pt idx="99">
                  <c:v>158.71401151631488</c:v>
                </c:pt>
                <c:pt idx="100">
                  <c:v>158.75239923224578</c:v>
                </c:pt>
                <c:pt idx="101">
                  <c:v>159.17466410748568</c:v>
                </c:pt>
                <c:pt idx="102">
                  <c:v>156.19961612284075</c:v>
                </c:pt>
                <c:pt idx="103">
                  <c:v>160.20473448496489</c:v>
                </c:pt>
                <c:pt idx="104">
                  <c:v>159.84005118362131</c:v>
                </c:pt>
                <c:pt idx="105">
                  <c:v>158.88035828534876</c:v>
                </c:pt>
                <c:pt idx="106">
                  <c:v>158.43250159948821</c:v>
                </c:pt>
                <c:pt idx="107">
                  <c:v>154.18426103646837</c:v>
                </c:pt>
                <c:pt idx="108">
                  <c:v>161.30518234165069</c:v>
                </c:pt>
                <c:pt idx="109">
                  <c:v>165.9181062060141</c:v>
                </c:pt>
                <c:pt idx="110">
                  <c:v>165.35508637236089</c:v>
                </c:pt>
                <c:pt idx="111">
                  <c:v>165.2847088931542</c:v>
                </c:pt>
                <c:pt idx="112">
                  <c:v>166.83941138835573</c:v>
                </c:pt>
                <c:pt idx="113">
                  <c:v>165.47664747280871</c:v>
                </c:pt>
                <c:pt idx="114">
                  <c:v>166.60908509277033</c:v>
                </c:pt>
                <c:pt idx="115">
                  <c:v>164.8816378758797</c:v>
                </c:pt>
                <c:pt idx="116">
                  <c:v>161.60588611644272</c:v>
                </c:pt>
                <c:pt idx="117">
                  <c:v>161.63147792706334</c:v>
                </c:pt>
                <c:pt idx="118">
                  <c:v>158.55406269993603</c:v>
                </c:pt>
                <c:pt idx="119">
                  <c:v>157.38963531669867</c:v>
                </c:pt>
                <c:pt idx="120">
                  <c:v>161.81062060140758</c:v>
                </c:pt>
                <c:pt idx="121">
                  <c:v>162.16890595009599</c:v>
                </c:pt>
                <c:pt idx="122">
                  <c:v>163.80038387715933</c:v>
                </c:pt>
                <c:pt idx="123">
                  <c:v>166.76263595649394</c:v>
                </c:pt>
                <c:pt idx="124">
                  <c:v>167.86308381317983</c:v>
                </c:pt>
                <c:pt idx="125">
                  <c:v>166.15483045425466</c:v>
                </c:pt>
              </c:numCache>
            </c:numRef>
          </c:val>
          <c:smooth val="0"/>
        </c:ser>
        <c:ser>
          <c:idx val="4"/>
          <c:order val="4"/>
          <c:tx>
            <c:strRef>
              <c:f>Sheet1!$F$1</c:f>
              <c:strCache>
                <c:ptCount val="1"/>
                <c:pt idx="0">
                  <c:v>Norge</c:v>
                </c:pt>
              </c:strCache>
            </c:strRef>
          </c:tx>
          <c:spPr>
            <a:ln w="28575">
              <a:solidFill>
                <a:schemeClr val="accent2"/>
              </a:solidFill>
            </a:ln>
          </c:spPr>
          <c:marker>
            <c:symbol val="none"/>
          </c:marker>
          <c:dLbls>
            <c:dLbl>
              <c:idx val="122"/>
              <c:layout>
                <c:manualLayout>
                  <c:x val="6.8846815834766803E-3"/>
                  <c:y val="-2.6143794989575773E-2"/>
                </c:manualLayout>
              </c:layout>
              <c:tx>
                <c:rich>
                  <a:bodyPr/>
                  <a:lstStyle/>
                  <a:p>
                    <a:r>
                      <a:rPr lang="en-US" dirty="0" smtClean="0"/>
                      <a:t>Norway</a:t>
                    </a:r>
                    <a:endParaRPr lang="en-US" dirty="0"/>
                  </a:p>
                </c:rich>
              </c:tx>
              <c:showLegendKey val="0"/>
              <c:showVal val="0"/>
              <c:showCatName val="0"/>
              <c:showSerName val="1"/>
              <c:showPercent val="0"/>
              <c:showBubbleSize val="0"/>
            </c:dLbl>
            <c:showLegendKey val="0"/>
            <c:showVal val="0"/>
            <c:showCatName val="0"/>
            <c:showSerName val="0"/>
            <c:showPercent val="0"/>
            <c:showBubbleSize val="0"/>
          </c:dLbls>
          <c:cat>
            <c:numRef>
              <c:f>Sheet1!$A$2:$A$127</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43191</c:v>
                </c:pt>
                <c:pt idx="124" formatCode="d\-mmm">
                  <c:v>43251</c:v>
                </c:pt>
                <c:pt idx="125" formatCode="d\-mmm">
                  <c:v>43281</c:v>
                </c:pt>
              </c:numCache>
            </c:numRef>
          </c:cat>
          <c:val>
            <c:numRef>
              <c:f>Sheet1!$F$2:$F$127</c:f>
              <c:numCache>
                <c:formatCode>General</c:formatCode>
                <c:ptCount val="126"/>
                <c:pt idx="0" formatCode="#,##0.00_);\(#,##0.00\)">
                  <c:v>100</c:v>
                </c:pt>
                <c:pt idx="1">
                  <c:v>100.57766367137356</c:v>
                </c:pt>
                <c:pt idx="2">
                  <c:v>101.16174582798462</c:v>
                </c:pt>
                <c:pt idx="3">
                  <c:v>101.48267008985883</c:v>
                </c:pt>
                <c:pt idx="4">
                  <c:v>101.10397946084727</c:v>
                </c:pt>
                <c:pt idx="5">
                  <c:v>100.01925545571248</c:v>
                </c:pt>
                <c:pt idx="6">
                  <c:v>98.228498074454436</c:v>
                </c:pt>
                <c:pt idx="7">
                  <c:v>99.544287548138641</c:v>
                </c:pt>
                <c:pt idx="8">
                  <c:v>97.804878048780481</c:v>
                </c:pt>
                <c:pt idx="9">
                  <c:v>94.050064184852374</c:v>
                </c:pt>
                <c:pt idx="10">
                  <c:v>91.200256739409497</c:v>
                </c:pt>
                <c:pt idx="11">
                  <c:v>90.218228498074453</c:v>
                </c:pt>
                <c:pt idx="12">
                  <c:v>93.491655969191271</c:v>
                </c:pt>
                <c:pt idx="13">
                  <c:v>95.718870346598209</c:v>
                </c:pt>
                <c:pt idx="14">
                  <c:v>96.790757381258032</c:v>
                </c:pt>
                <c:pt idx="15">
                  <c:v>98.337612323491669</c:v>
                </c:pt>
                <c:pt idx="16">
                  <c:v>99.184852374839551</c:v>
                </c:pt>
                <c:pt idx="17">
                  <c:v>100.15404364569963</c:v>
                </c:pt>
                <c:pt idx="18">
                  <c:v>100.50064184852377</c:v>
                </c:pt>
                <c:pt idx="19">
                  <c:v>102.90115532734275</c:v>
                </c:pt>
                <c:pt idx="20">
                  <c:v>102.32349165596919</c:v>
                </c:pt>
                <c:pt idx="21">
                  <c:v>102.66367137355586</c:v>
                </c:pt>
                <c:pt idx="22">
                  <c:v>102.2913992297818</c:v>
                </c:pt>
                <c:pt idx="23">
                  <c:v>101.97689345314508</c:v>
                </c:pt>
                <c:pt idx="24">
                  <c:v>104.66623876765087</c:v>
                </c:pt>
                <c:pt idx="25">
                  <c:v>105.75738125802316</c:v>
                </c:pt>
                <c:pt idx="26">
                  <c:v>106.32862644415921</c:v>
                </c:pt>
                <c:pt idx="27">
                  <c:v>107.60590500641852</c:v>
                </c:pt>
                <c:pt idx="28">
                  <c:v>108.06803594351736</c:v>
                </c:pt>
                <c:pt idx="29">
                  <c:v>107.97817715019258</c:v>
                </c:pt>
                <c:pt idx="30">
                  <c:v>107.26572528883187</c:v>
                </c:pt>
                <c:pt idx="31">
                  <c:v>109.48010269576383</c:v>
                </c:pt>
                <c:pt idx="32">
                  <c:v>109.31964056482673</c:v>
                </c:pt>
                <c:pt idx="33">
                  <c:v>109.78818998716307</c:v>
                </c:pt>
                <c:pt idx="34">
                  <c:v>110.0834403080873</c:v>
                </c:pt>
                <c:pt idx="35">
                  <c:v>109.21052631578949</c:v>
                </c:pt>
                <c:pt idx="36">
                  <c:v>113.13222079589218</c:v>
                </c:pt>
                <c:pt idx="37">
                  <c:v>114.71758664955073</c:v>
                </c:pt>
                <c:pt idx="38">
                  <c:v>116.16174582798463</c:v>
                </c:pt>
                <c:pt idx="39">
                  <c:v>116.7779204107831</c:v>
                </c:pt>
                <c:pt idx="40">
                  <c:v>118.18356867779208</c:v>
                </c:pt>
                <c:pt idx="41">
                  <c:v>117.27856225930684</c:v>
                </c:pt>
                <c:pt idx="42">
                  <c:v>117.04107830551993</c:v>
                </c:pt>
                <c:pt idx="43">
                  <c:v>119.12066752246474</c:v>
                </c:pt>
                <c:pt idx="44">
                  <c:v>119.19127086007705</c:v>
                </c:pt>
                <c:pt idx="45">
                  <c:v>119.41591784338902</c:v>
                </c:pt>
                <c:pt idx="46">
                  <c:v>119.17843388960212</c:v>
                </c:pt>
                <c:pt idx="47">
                  <c:v>118.24133504492946</c:v>
                </c:pt>
                <c:pt idx="48">
                  <c:v>121.57894736842111</c:v>
                </c:pt>
                <c:pt idx="49">
                  <c:v>122.40051347881905</c:v>
                </c:pt>
                <c:pt idx="50">
                  <c:v>124.19768934531456</c:v>
                </c:pt>
                <c:pt idx="51">
                  <c:v>125.35943517329915</c:v>
                </c:pt>
                <c:pt idx="52">
                  <c:v>125.98844672657256</c:v>
                </c:pt>
                <c:pt idx="53">
                  <c:v>125.2503209242619</c:v>
                </c:pt>
                <c:pt idx="54">
                  <c:v>125.74454428754818</c:v>
                </c:pt>
                <c:pt idx="55">
                  <c:v>128.35044929396668</c:v>
                </c:pt>
                <c:pt idx="56">
                  <c:v>127.60590500641854</c:v>
                </c:pt>
                <c:pt idx="57">
                  <c:v>127.48395378690635</c:v>
                </c:pt>
                <c:pt idx="58">
                  <c:v>127.47753530166887</c:v>
                </c:pt>
                <c:pt idx="59">
                  <c:v>127.27214377406936</c:v>
                </c:pt>
                <c:pt idx="60">
                  <c:v>131.37997432605908</c:v>
                </c:pt>
                <c:pt idx="61">
                  <c:v>132.49679075738129</c:v>
                </c:pt>
                <c:pt idx="62">
                  <c:v>132.28498074454433</c:v>
                </c:pt>
                <c:pt idx="63">
                  <c:v>133.88318356867785</c:v>
                </c:pt>
                <c:pt idx="64">
                  <c:v>134.21694480102704</c:v>
                </c:pt>
                <c:pt idx="65">
                  <c:v>132.79204107830557</c:v>
                </c:pt>
                <c:pt idx="66">
                  <c:v>131.40564826700904</c:v>
                </c:pt>
                <c:pt idx="67">
                  <c:v>133.75481386392818</c:v>
                </c:pt>
                <c:pt idx="68">
                  <c:v>131.84852374839545</c:v>
                </c:pt>
                <c:pt idx="69">
                  <c:v>129.69833119383833</c:v>
                </c:pt>
                <c:pt idx="70">
                  <c:v>127.92682926829275</c:v>
                </c:pt>
                <c:pt idx="71">
                  <c:v>126.37997432605911</c:v>
                </c:pt>
                <c:pt idx="72">
                  <c:v>130.06418485237489</c:v>
                </c:pt>
                <c:pt idx="73">
                  <c:v>131.04621309370995</c:v>
                </c:pt>
                <c:pt idx="74">
                  <c:v>132.69576379974336</c:v>
                </c:pt>
                <c:pt idx="75">
                  <c:v>134.242618741977</c:v>
                </c:pt>
                <c:pt idx="76">
                  <c:v>134.94223363286275</c:v>
                </c:pt>
                <c:pt idx="77">
                  <c:v>134.31964056482681</c:v>
                </c:pt>
                <c:pt idx="78">
                  <c:v>134.94223363286275</c:v>
                </c:pt>
                <c:pt idx="79">
                  <c:v>136.58536585365866</c:v>
                </c:pt>
                <c:pt idx="80">
                  <c:v>136.48267008985889</c:v>
                </c:pt>
                <c:pt idx="81">
                  <c:v>136.3992297817716</c:v>
                </c:pt>
                <c:pt idx="82">
                  <c:v>136.85494223363295</c:v>
                </c:pt>
                <c:pt idx="83">
                  <c:v>137.37483953786915</c:v>
                </c:pt>
                <c:pt idx="84">
                  <c:v>140.84724005134797</c:v>
                </c:pt>
                <c:pt idx="85">
                  <c:v>142.65083440308095</c:v>
                </c:pt>
                <c:pt idx="86">
                  <c:v>143.56867779204114</c:v>
                </c:pt>
                <c:pt idx="87">
                  <c:v>145.41078305519903</c:v>
                </c:pt>
                <c:pt idx="88">
                  <c:v>145.28241335044936</c:v>
                </c:pt>
                <c:pt idx="89">
                  <c:v>145.60333761232354</c:v>
                </c:pt>
                <c:pt idx="90">
                  <c:v>144.71116816431328</c:v>
                </c:pt>
                <c:pt idx="91">
                  <c:v>147.47111681643136</c:v>
                </c:pt>
                <c:pt idx="92">
                  <c:v>146.13607188703472</c:v>
                </c:pt>
                <c:pt idx="93">
                  <c:v>144.48652118100134</c:v>
                </c:pt>
                <c:pt idx="94">
                  <c:v>145.00000000000006</c:v>
                </c:pt>
                <c:pt idx="95">
                  <c:v>143.70346598202829</c:v>
                </c:pt>
                <c:pt idx="96">
                  <c:v>148.39537869062906</c:v>
                </c:pt>
                <c:pt idx="97">
                  <c:v>149.16559691912713</c:v>
                </c:pt>
                <c:pt idx="98">
                  <c:v>151.37997432605908</c:v>
                </c:pt>
                <c:pt idx="99">
                  <c:v>153.70346598202829</c:v>
                </c:pt>
                <c:pt idx="100">
                  <c:v>155.7830551989731</c:v>
                </c:pt>
                <c:pt idx="101">
                  <c:v>155.91142490372275</c:v>
                </c:pt>
                <c:pt idx="102">
                  <c:v>157.30423620025678</c:v>
                </c:pt>
                <c:pt idx="103">
                  <c:v>160.70603337612326</c:v>
                </c:pt>
                <c:pt idx="104">
                  <c:v>160.66752246469835</c:v>
                </c:pt>
                <c:pt idx="105">
                  <c:v>161.59820282413352</c:v>
                </c:pt>
                <c:pt idx="106">
                  <c:v>161.84210526315792</c:v>
                </c:pt>
                <c:pt idx="107">
                  <c:v>161.63671373555843</c:v>
                </c:pt>
                <c:pt idx="108">
                  <c:v>166.6110397946085</c:v>
                </c:pt>
                <c:pt idx="109">
                  <c:v>168.68421052631584</c:v>
                </c:pt>
                <c:pt idx="110">
                  <c:v>169.36456996148914</c:v>
                </c:pt>
                <c:pt idx="111">
                  <c:v>170.17329910141211</c:v>
                </c:pt>
                <c:pt idx="112">
                  <c:v>168.53658536585368</c:v>
                </c:pt>
                <c:pt idx="113">
                  <c:v>166.1810012836971</c:v>
                </c:pt>
                <c:pt idx="114">
                  <c:v>165.0064184852375</c:v>
                </c:pt>
                <c:pt idx="115">
                  <c:v>166.36713735558411</c:v>
                </c:pt>
                <c:pt idx="116">
                  <c:v>163.6521181001284</c:v>
                </c:pt>
                <c:pt idx="117">
                  <c:v>163.15147625160466</c:v>
                </c:pt>
                <c:pt idx="118">
                  <c:v>161.36713735558413</c:v>
                </c:pt>
                <c:pt idx="119">
                  <c:v>159.8202824133505</c:v>
                </c:pt>
                <c:pt idx="120">
                  <c:v>162.97175866495513</c:v>
                </c:pt>
                <c:pt idx="121">
                  <c:v>164.78177150192562</c:v>
                </c:pt>
                <c:pt idx="122">
                  <c:v>165.60975609756102</c:v>
                </c:pt>
                <c:pt idx="123">
                  <c:v>168.51732991014126</c:v>
                </c:pt>
                <c:pt idx="124">
                  <c:v>170.24390243902442</c:v>
                </c:pt>
                <c:pt idx="125">
                  <c:v>168.59435173299104</c:v>
                </c:pt>
              </c:numCache>
            </c:numRef>
          </c:val>
          <c:smooth val="0"/>
        </c:ser>
        <c:dLbls>
          <c:showLegendKey val="0"/>
          <c:showVal val="0"/>
          <c:showCatName val="0"/>
          <c:showSerName val="0"/>
          <c:showPercent val="0"/>
          <c:showBubbleSize val="0"/>
        </c:dLbls>
        <c:marker val="1"/>
        <c:smooth val="0"/>
        <c:axId val="133715072"/>
        <c:axId val="133716608"/>
      </c:lineChart>
      <c:dateAx>
        <c:axId val="133715072"/>
        <c:scaling>
          <c:orientation val="minMax"/>
          <c:min val="39448"/>
        </c:scaling>
        <c:delete val="0"/>
        <c:axPos val="b"/>
        <c:numFmt formatCode="yyyy" sourceLinked="0"/>
        <c:majorTickMark val="out"/>
        <c:minorTickMark val="none"/>
        <c:tickLblPos val="nextTo"/>
        <c:txPr>
          <a:bodyPr rot="-2700000"/>
          <a:lstStyle/>
          <a:p>
            <a:pPr>
              <a:defRPr/>
            </a:pPr>
            <a:endParaRPr lang="nb-NO"/>
          </a:p>
        </c:txPr>
        <c:crossAx val="133716608"/>
        <c:crosses val="autoZero"/>
        <c:auto val="1"/>
        <c:lblOffset val="100"/>
        <c:baseTimeUnit val="months"/>
        <c:majorUnit val="1"/>
        <c:majorTimeUnit val="years"/>
      </c:dateAx>
      <c:valAx>
        <c:axId val="133716608"/>
        <c:scaling>
          <c:orientation val="minMax"/>
        </c:scaling>
        <c:delete val="0"/>
        <c:axPos val="l"/>
        <c:majorGridlines>
          <c:spPr>
            <a:ln>
              <a:noFill/>
            </a:ln>
          </c:spPr>
        </c:majorGridlines>
        <c:numFmt formatCode="0" sourceLinked="0"/>
        <c:majorTickMark val="out"/>
        <c:minorTickMark val="none"/>
        <c:tickLblPos val="nextTo"/>
        <c:crossAx val="133715072"/>
        <c:crosses val="autoZero"/>
        <c:crossBetween val="between"/>
      </c:valAx>
      <c:spPr>
        <a:noFill/>
        <a:ln w="25400">
          <a:noFill/>
        </a:ln>
      </c:spPr>
    </c:plotArea>
    <c:plotVisOnly val="1"/>
    <c:dispBlanksAs val="gap"/>
    <c:showDLblsOverMax val="0"/>
  </c:chart>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285059470472928"/>
          <c:y val="4.2477352511535754E-2"/>
          <c:w val="0.66340312768326926"/>
          <c:h val="0.78798076331104172"/>
        </c:manualLayout>
      </c:layout>
      <c:lineChart>
        <c:grouping val="standard"/>
        <c:varyColors val="0"/>
        <c:ser>
          <c:idx val="0"/>
          <c:order val="0"/>
          <c:tx>
            <c:strRef>
              <c:f>Sheet1!$J$40</c:f>
              <c:strCache>
                <c:ptCount val="1"/>
                <c:pt idx="0">
                  <c:v>Oslo</c:v>
                </c:pt>
              </c:strCache>
            </c:strRef>
          </c:tx>
          <c:spPr>
            <a:ln w="28575">
              <a:solidFill>
                <a:schemeClr val="accent6"/>
              </a:solidFill>
            </a:ln>
          </c:spPr>
          <c:marker>
            <c:symbol val="none"/>
          </c:marker>
          <c:dLbls>
            <c:dLbl>
              <c:idx val="122"/>
              <c:layout>
                <c:manualLayout>
                  <c:x val="1.5029524816805476E-2"/>
                  <c:y val="-1.1477760107583666E-2"/>
                </c:manualLayout>
              </c:layout>
              <c:numFmt formatCode="#,##0" sourceLinked="0"/>
              <c:spPr/>
              <c:txPr>
                <a:bodyPr/>
                <a:lstStyle/>
                <a:p>
                  <a:pPr>
                    <a:defRPr/>
                  </a:pPr>
                  <a:endParaRPr lang="nb-NO"/>
                </a:p>
              </c:txPr>
              <c:showLegendKey val="0"/>
              <c:showVal val="0"/>
              <c:showCatName val="0"/>
              <c:showSerName val="1"/>
              <c:showPercent val="0"/>
              <c:showBubbleSize val="0"/>
            </c:dLbl>
            <c:showLegendKey val="0"/>
            <c:showVal val="0"/>
            <c:showCatName val="0"/>
            <c:showSerName val="0"/>
            <c:showPercent val="0"/>
            <c:showBubbleSize val="0"/>
          </c:dLbls>
          <c:cat>
            <c:numRef>
              <c:f>Sheet1!$I$41:$I$166</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43220</c:v>
                </c:pt>
                <c:pt idx="124" formatCode="d\-mmm">
                  <c:v>43251</c:v>
                </c:pt>
                <c:pt idx="125" formatCode="d\-mmm">
                  <c:v>43281</c:v>
                </c:pt>
              </c:numCache>
            </c:numRef>
          </c:cat>
          <c:val>
            <c:numRef>
              <c:f>Sheet1!$J$41:$J$166</c:f>
              <c:numCache>
                <c:formatCode>General</c:formatCode>
                <c:ptCount val="126"/>
                <c:pt idx="0">
                  <c:v>35398.419161676626</c:v>
                </c:pt>
                <c:pt idx="1">
                  <c:v>35189.355289421132</c:v>
                </c:pt>
                <c:pt idx="2">
                  <c:v>35430.582834331311</c:v>
                </c:pt>
                <c:pt idx="3">
                  <c:v>35366.255489021933</c:v>
                </c:pt>
                <c:pt idx="4">
                  <c:v>34904.477045908163</c:v>
                </c:pt>
                <c:pt idx="5">
                  <c:v>34647.167664670633</c:v>
                </c:pt>
                <c:pt idx="6">
                  <c:v>34045.247504989995</c:v>
                </c:pt>
                <c:pt idx="7">
                  <c:v>34656.357285429112</c:v>
                </c:pt>
                <c:pt idx="8">
                  <c:v>34093.493013972031</c:v>
                </c:pt>
                <c:pt idx="9">
                  <c:v>32800.053892215547</c:v>
                </c:pt>
                <c:pt idx="10">
                  <c:v>31412.421157684599</c:v>
                </c:pt>
                <c:pt idx="11">
                  <c:v>30743.876247504963</c:v>
                </c:pt>
                <c:pt idx="12">
                  <c:v>32420.982035928115</c:v>
                </c:pt>
                <c:pt idx="13">
                  <c:v>33140.069860279415</c:v>
                </c:pt>
                <c:pt idx="14">
                  <c:v>33604.145708582808</c:v>
                </c:pt>
                <c:pt idx="15">
                  <c:v>34189.984031936096</c:v>
                </c:pt>
                <c:pt idx="16">
                  <c:v>34463.375249500968</c:v>
                </c:pt>
                <c:pt idx="17">
                  <c:v>34860.826347305367</c:v>
                </c:pt>
                <c:pt idx="18">
                  <c:v>34987.183632734508</c:v>
                </c:pt>
                <c:pt idx="19">
                  <c:v>36106.019960079822</c:v>
                </c:pt>
                <c:pt idx="20">
                  <c:v>35743.029940119741</c:v>
                </c:pt>
                <c:pt idx="21">
                  <c:v>35910.740518962048</c:v>
                </c:pt>
                <c:pt idx="22">
                  <c:v>35635.051896207566</c:v>
                </c:pt>
                <c:pt idx="23">
                  <c:v>35662.620758483012</c:v>
                </c:pt>
                <c:pt idx="24">
                  <c:v>36703.34530938122</c:v>
                </c:pt>
                <c:pt idx="25">
                  <c:v>36558.608782435113</c:v>
                </c:pt>
                <c:pt idx="26">
                  <c:v>36939.978043912161</c:v>
                </c:pt>
                <c:pt idx="27">
                  <c:v>37236.34331337324</c:v>
                </c:pt>
                <c:pt idx="28">
                  <c:v>37422.433133732513</c:v>
                </c:pt>
                <c:pt idx="29">
                  <c:v>37089.309381237501</c:v>
                </c:pt>
                <c:pt idx="30">
                  <c:v>36802.133732534909</c:v>
                </c:pt>
                <c:pt idx="31">
                  <c:v>38015.163672654664</c:v>
                </c:pt>
                <c:pt idx="32">
                  <c:v>38155.305389221539</c:v>
                </c:pt>
                <c:pt idx="33">
                  <c:v>38350.5848303393</c:v>
                </c:pt>
                <c:pt idx="34">
                  <c:v>38401.127744510959</c:v>
                </c:pt>
                <c:pt idx="35">
                  <c:v>38787.091816367254</c:v>
                </c:pt>
                <c:pt idx="36">
                  <c:v>40310.271457085808</c:v>
                </c:pt>
                <c:pt idx="37">
                  <c:v>40613.52894211575</c:v>
                </c:pt>
                <c:pt idx="38">
                  <c:v>40944.355289421139</c:v>
                </c:pt>
                <c:pt idx="39">
                  <c:v>41337.21157684629</c:v>
                </c:pt>
                <c:pt idx="40">
                  <c:v>41674.930139720542</c:v>
                </c:pt>
                <c:pt idx="41">
                  <c:v>41192.475049900182</c:v>
                </c:pt>
                <c:pt idx="42">
                  <c:v>41472.758483033911</c:v>
                </c:pt>
                <c:pt idx="43">
                  <c:v>42426.18163672652</c:v>
                </c:pt>
                <c:pt idx="44">
                  <c:v>42476.72455089818</c:v>
                </c:pt>
                <c:pt idx="45">
                  <c:v>42908.63672654688</c:v>
                </c:pt>
                <c:pt idx="46">
                  <c:v>42910.934131736496</c:v>
                </c:pt>
                <c:pt idx="47">
                  <c:v>42731.736526946079</c:v>
                </c:pt>
                <c:pt idx="48">
                  <c:v>43733.405189620731</c:v>
                </c:pt>
                <c:pt idx="49">
                  <c:v>44174.506986027918</c:v>
                </c:pt>
                <c:pt idx="50">
                  <c:v>44776.427145708556</c:v>
                </c:pt>
                <c:pt idx="51">
                  <c:v>45157.796407185604</c:v>
                </c:pt>
                <c:pt idx="52">
                  <c:v>45789.582834331311</c:v>
                </c:pt>
                <c:pt idx="53">
                  <c:v>45695.389221556863</c:v>
                </c:pt>
                <c:pt idx="54">
                  <c:v>46609.756487025923</c:v>
                </c:pt>
                <c:pt idx="55">
                  <c:v>47069.237524950076</c:v>
                </c:pt>
                <c:pt idx="56">
                  <c:v>46517.860279441098</c:v>
                </c:pt>
                <c:pt idx="57">
                  <c:v>46722.329341317352</c:v>
                </c:pt>
                <c:pt idx="58">
                  <c:v>47370.197604790403</c:v>
                </c:pt>
                <c:pt idx="59">
                  <c:v>47868.734530938105</c:v>
                </c:pt>
                <c:pt idx="60">
                  <c:v>48636.067864271434</c:v>
                </c:pt>
                <c:pt idx="61">
                  <c:v>48472.952095808359</c:v>
                </c:pt>
                <c:pt idx="62">
                  <c:v>48831.347305389201</c:v>
                </c:pt>
                <c:pt idx="63">
                  <c:v>48854.321357285407</c:v>
                </c:pt>
                <c:pt idx="64">
                  <c:v>48799.183632734501</c:v>
                </c:pt>
                <c:pt idx="65">
                  <c:v>47795.217564870232</c:v>
                </c:pt>
                <c:pt idx="66">
                  <c:v>48151.315369261451</c:v>
                </c:pt>
                <c:pt idx="67">
                  <c:v>48050.229540918139</c:v>
                </c:pt>
                <c:pt idx="68">
                  <c:v>47069.237524950069</c:v>
                </c:pt>
                <c:pt idx="69">
                  <c:v>45977.970059880216</c:v>
                </c:pt>
                <c:pt idx="70">
                  <c:v>45449.566866267443</c:v>
                </c:pt>
                <c:pt idx="71">
                  <c:v>45010.762475049873</c:v>
                </c:pt>
                <c:pt idx="72">
                  <c:v>46081.353293413158</c:v>
                </c:pt>
                <c:pt idx="73">
                  <c:v>46667.191616766453</c:v>
                </c:pt>
                <c:pt idx="74">
                  <c:v>47135.862275449079</c:v>
                </c:pt>
                <c:pt idx="75">
                  <c:v>48279.970059880223</c:v>
                </c:pt>
                <c:pt idx="76">
                  <c:v>48700.39520958082</c:v>
                </c:pt>
                <c:pt idx="77">
                  <c:v>48440.788423153674</c:v>
                </c:pt>
                <c:pt idx="78">
                  <c:v>49490.702594810369</c:v>
                </c:pt>
                <c:pt idx="79">
                  <c:v>49672.19760479041</c:v>
                </c:pt>
                <c:pt idx="80">
                  <c:v>49665.305389221554</c:v>
                </c:pt>
                <c:pt idx="81">
                  <c:v>50154.65269461077</c:v>
                </c:pt>
                <c:pt idx="82">
                  <c:v>50609.538922155669</c:v>
                </c:pt>
                <c:pt idx="83">
                  <c:v>51110.373253492988</c:v>
                </c:pt>
                <c:pt idx="84">
                  <c:v>52562.333333333299</c:v>
                </c:pt>
                <c:pt idx="85">
                  <c:v>53655.898203592784</c:v>
                </c:pt>
                <c:pt idx="86">
                  <c:v>53501.972055888189</c:v>
                </c:pt>
                <c:pt idx="87">
                  <c:v>54195.788423153652</c:v>
                </c:pt>
                <c:pt idx="88">
                  <c:v>54542.696606786376</c:v>
                </c:pt>
                <c:pt idx="89">
                  <c:v>54822.980039920112</c:v>
                </c:pt>
                <c:pt idx="90">
                  <c:v>57023.894211576793</c:v>
                </c:pt>
                <c:pt idx="91">
                  <c:v>56169.259481037872</c:v>
                </c:pt>
                <c:pt idx="92">
                  <c:v>55326.111776447055</c:v>
                </c:pt>
                <c:pt idx="93">
                  <c:v>55222.728542914119</c:v>
                </c:pt>
                <c:pt idx="94">
                  <c:v>55866.001996007923</c:v>
                </c:pt>
                <c:pt idx="95">
                  <c:v>56775.774451097743</c:v>
                </c:pt>
                <c:pt idx="96">
                  <c:v>58041.644710578781</c:v>
                </c:pt>
                <c:pt idx="97">
                  <c:v>58939.930139720513</c:v>
                </c:pt>
                <c:pt idx="98">
                  <c:v>59647.530938123702</c:v>
                </c:pt>
                <c:pt idx="99">
                  <c:v>61051.245508981985</c:v>
                </c:pt>
                <c:pt idx="100">
                  <c:v>62912.143712574783</c:v>
                </c:pt>
                <c:pt idx="101">
                  <c:v>63369.327345309321</c:v>
                </c:pt>
                <c:pt idx="102">
                  <c:v>67238.157684630685</c:v>
                </c:pt>
                <c:pt idx="103">
                  <c:v>67277.213572854234</c:v>
                </c:pt>
                <c:pt idx="104">
                  <c:v>67591.958083832287</c:v>
                </c:pt>
                <c:pt idx="105">
                  <c:v>69220.818363273429</c:v>
                </c:pt>
                <c:pt idx="106">
                  <c:v>70109.914171656666</c:v>
                </c:pt>
                <c:pt idx="107">
                  <c:v>71538.900199600772</c:v>
                </c:pt>
                <c:pt idx="108">
                  <c:v>72549.758483033918</c:v>
                </c:pt>
                <c:pt idx="109">
                  <c:v>73248.169660678628</c:v>
                </c:pt>
                <c:pt idx="110">
                  <c:v>72515.297405189602</c:v>
                </c:pt>
                <c:pt idx="111">
                  <c:v>72037.437125748489</c:v>
                </c:pt>
                <c:pt idx="112">
                  <c:v>70472.904191616763</c:v>
                </c:pt>
                <c:pt idx="113">
                  <c:v>67998.598802395223</c:v>
                </c:pt>
                <c:pt idx="114">
                  <c:v>67079.636726546916</c:v>
                </c:pt>
                <c:pt idx="115">
                  <c:v>67688.449101796403</c:v>
                </c:pt>
                <c:pt idx="116">
                  <c:v>65884.986027944105</c:v>
                </c:pt>
                <c:pt idx="117">
                  <c:v>65397.93612774452</c:v>
                </c:pt>
                <c:pt idx="118">
                  <c:v>65154.411177644717</c:v>
                </c:pt>
                <c:pt idx="119">
                  <c:v>63991.924151696621</c:v>
                </c:pt>
                <c:pt idx="120">
                  <c:v>65708.085828343319</c:v>
                </c:pt>
                <c:pt idx="121">
                  <c:v>66604.07385229542</c:v>
                </c:pt>
                <c:pt idx="122">
                  <c:v>67706.828343313377</c:v>
                </c:pt>
                <c:pt idx="123">
                  <c:v>69303.524950099818</c:v>
                </c:pt>
                <c:pt idx="124">
                  <c:v>69972.069860279444</c:v>
                </c:pt>
                <c:pt idx="125" formatCode="#,##0">
                  <c:v>69060</c:v>
                </c:pt>
              </c:numCache>
            </c:numRef>
          </c:val>
          <c:smooth val="0"/>
        </c:ser>
        <c:ser>
          <c:idx val="2"/>
          <c:order val="1"/>
          <c:tx>
            <c:strRef>
              <c:f>Sheet1!$K$40</c:f>
              <c:strCache>
                <c:ptCount val="1"/>
                <c:pt idx="0">
                  <c:v>Stavanger</c:v>
                </c:pt>
              </c:strCache>
            </c:strRef>
          </c:tx>
          <c:spPr>
            <a:ln w="28575">
              <a:solidFill>
                <a:srgbClr val="FF0000"/>
              </a:solidFill>
            </a:ln>
          </c:spPr>
          <c:marker>
            <c:symbol val="none"/>
          </c:marker>
          <c:dLbls>
            <c:dLbl>
              <c:idx val="122"/>
              <c:layout>
                <c:manualLayout>
                  <c:x val="4.2941820919299017E-3"/>
                  <c:y val="-3.2433549748078133E-2"/>
                </c:manualLayout>
              </c:layout>
              <c:numFmt formatCode="#,##0" sourceLinked="0"/>
              <c:spPr/>
              <c:txPr>
                <a:bodyPr/>
                <a:lstStyle/>
                <a:p>
                  <a:pPr>
                    <a:defRPr/>
                  </a:pPr>
                  <a:endParaRPr lang="nb-NO"/>
                </a:p>
              </c:txPr>
              <c:showLegendKey val="0"/>
              <c:showVal val="0"/>
              <c:showCatName val="0"/>
              <c:showSerName val="1"/>
              <c:showPercent val="0"/>
              <c:showBubbleSize val="0"/>
            </c:dLbl>
            <c:showLegendKey val="0"/>
            <c:showVal val="0"/>
            <c:showCatName val="0"/>
            <c:showSerName val="0"/>
            <c:showPercent val="0"/>
            <c:showBubbleSize val="0"/>
          </c:dLbls>
          <c:cat>
            <c:numRef>
              <c:f>Sheet1!$I$41:$I$166</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43220</c:v>
                </c:pt>
                <c:pt idx="124" formatCode="d\-mmm">
                  <c:v>43251</c:v>
                </c:pt>
                <c:pt idx="125" formatCode="d\-mmm">
                  <c:v>43281</c:v>
                </c:pt>
              </c:numCache>
            </c:numRef>
          </c:cat>
          <c:val>
            <c:numRef>
              <c:f>Sheet1!$K$41:$K$166</c:f>
              <c:numCache>
                <c:formatCode>General</c:formatCode>
                <c:ptCount val="126"/>
                <c:pt idx="0">
                  <c:v>27425.402490592402</c:v>
                </c:pt>
                <c:pt idx="1">
                  <c:v>28182.237071808217</c:v>
                </c:pt>
                <c:pt idx="2">
                  <c:v>28290.93862745861</c:v>
                </c:pt>
                <c:pt idx="3">
                  <c:v>28197.183535710148</c:v>
                </c:pt>
                <c:pt idx="4">
                  <c:v>28190.389688482002</c:v>
                </c:pt>
                <c:pt idx="5">
                  <c:v>28089.840749505394</c:v>
                </c:pt>
                <c:pt idx="6">
                  <c:v>27210.716918182898</c:v>
                </c:pt>
                <c:pt idx="7">
                  <c:v>28046.36012724524</c:v>
                </c:pt>
                <c:pt idx="8">
                  <c:v>27524.59266012338</c:v>
                </c:pt>
                <c:pt idx="9">
                  <c:v>26332.951856306026</c:v>
                </c:pt>
                <c:pt idx="10">
                  <c:v>25574.758505644586</c:v>
                </c:pt>
                <c:pt idx="11">
                  <c:v>24644.001435388152</c:v>
                </c:pt>
                <c:pt idx="12">
                  <c:v>26058.480428288804</c:v>
                </c:pt>
                <c:pt idx="13">
                  <c:v>26350.615859099213</c:v>
                </c:pt>
                <c:pt idx="14">
                  <c:v>26404.966636924408</c:v>
                </c:pt>
                <c:pt idx="15">
                  <c:v>26557.148814834949</c:v>
                </c:pt>
                <c:pt idx="16">
                  <c:v>27297.678162703207</c:v>
                </c:pt>
                <c:pt idx="17">
                  <c:v>27497.417271210794</c:v>
                </c:pt>
                <c:pt idx="18">
                  <c:v>27763.736082554246</c:v>
                </c:pt>
                <c:pt idx="19">
                  <c:v>28516.494355433169</c:v>
                </c:pt>
                <c:pt idx="20">
                  <c:v>28070.817977266586</c:v>
                </c:pt>
                <c:pt idx="21">
                  <c:v>28373.82356364204</c:v>
                </c:pt>
                <c:pt idx="22">
                  <c:v>28369.747255305145</c:v>
                </c:pt>
                <c:pt idx="23">
                  <c:v>28380.617410870182</c:v>
                </c:pt>
                <c:pt idx="24">
                  <c:v>29254.306164410158</c:v>
                </c:pt>
                <c:pt idx="25">
                  <c:v>29846.729642704755</c:v>
                </c:pt>
                <c:pt idx="26">
                  <c:v>30121.201070721982</c:v>
                </c:pt>
                <c:pt idx="27">
                  <c:v>30660.632540637016</c:v>
                </c:pt>
                <c:pt idx="28">
                  <c:v>31084.568607673522</c:v>
                </c:pt>
                <c:pt idx="29">
                  <c:v>31019.347674283286</c:v>
                </c:pt>
                <c:pt idx="30">
                  <c:v>31043.805524304626</c:v>
                </c:pt>
                <c:pt idx="31">
                  <c:v>31424.260969080977</c:v>
                </c:pt>
                <c:pt idx="32">
                  <c:v>31744.930558249613</c:v>
                </c:pt>
                <c:pt idx="33">
                  <c:v>32212.347247546273</c:v>
                </c:pt>
                <c:pt idx="34">
                  <c:v>32223.217403111314</c:v>
                </c:pt>
                <c:pt idx="35">
                  <c:v>31754.44194436902</c:v>
                </c:pt>
                <c:pt idx="36">
                  <c:v>33071.089537184322</c:v>
                </c:pt>
                <c:pt idx="37">
                  <c:v>34062.991232494096</c:v>
                </c:pt>
                <c:pt idx="38">
                  <c:v>34503.232532878159</c:v>
                </c:pt>
                <c:pt idx="39">
                  <c:v>34678.513791364399</c:v>
                </c:pt>
                <c:pt idx="40">
                  <c:v>35090.220933390236</c:v>
                </c:pt>
                <c:pt idx="41">
                  <c:v>34696.177794157586</c:v>
                </c:pt>
                <c:pt idx="42">
                  <c:v>34856.512588741898</c:v>
                </c:pt>
                <c:pt idx="43">
                  <c:v>35356.53974473368</c:v>
                </c:pt>
                <c:pt idx="44">
                  <c:v>35057.610466695114</c:v>
                </c:pt>
                <c:pt idx="45">
                  <c:v>35046.740311130081</c:v>
                </c:pt>
                <c:pt idx="46">
                  <c:v>35064.404313923267</c:v>
                </c:pt>
                <c:pt idx="47">
                  <c:v>34364.638049423906</c:v>
                </c:pt>
                <c:pt idx="48">
                  <c:v>35664.98040889165</c:v>
                </c:pt>
                <c:pt idx="49">
                  <c:v>36092.992784265043</c:v>
                </c:pt>
                <c:pt idx="50">
                  <c:v>36385.128215075456</c:v>
                </c:pt>
                <c:pt idx="51">
                  <c:v>36731.614423711064</c:v>
                </c:pt>
                <c:pt idx="52">
                  <c:v>37299.580051984332</c:v>
                </c:pt>
                <c:pt idx="53">
                  <c:v>36667.752259766457</c:v>
                </c:pt>
                <c:pt idx="54">
                  <c:v>37061.7953989991</c:v>
                </c:pt>
                <c:pt idx="55">
                  <c:v>37833.576444116836</c:v>
                </c:pt>
                <c:pt idx="56">
                  <c:v>38050.979555417609</c:v>
                </c:pt>
                <c:pt idx="57">
                  <c:v>38393.389455716322</c:v>
                </c:pt>
                <c:pt idx="58">
                  <c:v>37927.331535865291</c:v>
                </c:pt>
                <c:pt idx="59">
                  <c:v>37656.936416184952</c:v>
                </c:pt>
                <c:pt idx="60">
                  <c:v>38926.027078403211</c:v>
                </c:pt>
                <c:pt idx="61">
                  <c:v>39015.705861814771</c:v>
                </c:pt>
                <c:pt idx="62">
                  <c:v>38987.171703456544</c:v>
                </c:pt>
                <c:pt idx="63">
                  <c:v>39472.252395546391</c:v>
                </c:pt>
                <c:pt idx="64">
                  <c:v>39445.077006633794</c:v>
                </c:pt>
                <c:pt idx="65">
                  <c:v>39386.649920471711</c:v>
                </c:pt>
                <c:pt idx="66">
                  <c:v>38037.391860961288</c:v>
                </c:pt>
                <c:pt idx="67">
                  <c:v>39072.774178531217</c:v>
                </c:pt>
                <c:pt idx="68">
                  <c:v>38677.372269852938</c:v>
                </c:pt>
                <c:pt idx="69">
                  <c:v>38265.665127827109</c:v>
                </c:pt>
                <c:pt idx="70">
                  <c:v>37275.122201962964</c:v>
                </c:pt>
                <c:pt idx="71">
                  <c:v>37055.001551770933</c:v>
                </c:pt>
                <c:pt idx="72">
                  <c:v>37892.003530278904</c:v>
                </c:pt>
                <c:pt idx="73">
                  <c:v>37534.647166078263</c:v>
                </c:pt>
                <c:pt idx="74">
                  <c:v>38011.575241494334</c:v>
                </c:pt>
                <c:pt idx="75">
                  <c:v>37954.506924777881</c:v>
                </c:pt>
                <c:pt idx="76">
                  <c:v>38413.770997400759</c:v>
                </c:pt>
                <c:pt idx="77">
                  <c:v>37881.133374713871</c:v>
                </c:pt>
                <c:pt idx="78">
                  <c:v>37549.593629980198</c:v>
                </c:pt>
                <c:pt idx="79">
                  <c:v>38243.924816697036</c:v>
                </c:pt>
                <c:pt idx="80">
                  <c:v>38131.146952709765</c:v>
                </c:pt>
                <c:pt idx="81">
                  <c:v>37207.183729681485</c:v>
                </c:pt>
                <c:pt idx="82">
                  <c:v>37364.800985374546</c:v>
                </c:pt>
                <c:pt idx="83">
                  <c:v>37443.609613221073</c:v>
                </c:pt>
                <c:pt idx="84">
                  <c:v>38067.284788765166</c:v>
                </c:pt>
                <c:pt idx="85">
                  <c:v>37661.012724521854</c:v>
                </c:pt>
                <c:pt idx="86">
                  <c:v>38040.109399852568</c:v>
                </c:pt>
                <c:pt idx="87">
                  <c:v>38068.643558210795</c:v>
                </c:pt>
                <c:pt idx="88">
                  <c:v>37939.56046087596</c:v>
                </c:pt>
                <c:pt idx="89">
                  <c:v>37614.814563370433</c:v>
                </c:pt>
                <c:pt idx="90">
                  <c:v>36670.469798657708</c:v>
                </c:pt>
                <c:pt idx="91">
                  <c:v>36939.506148892418</c:v>
                </c:pt>
                <c:pt idx="92">
                  <c:v>36521.005159638429</c:v>
                </c:pt>
                <c:pt idx="93">
                  <c:v>35590.248089382003</c:v>
                </c:pt>
                <c:pt idx="94">
                  <c:v>35692.155797804233</c:v>
                </c:pt>
                <c:pt idx="95">
                  <c:v>34432.576521705385</c:v>
                </c:pt>
                <c:pt idx="96">
                  <c:v>35423.11944756953</c:v>
                </c:pt>
                <c:pt idx="97">
                  <c:v>34887.764285991383</c:v>
                </c:pt>
                <c:pt idx="98">
                  <c:v>34806.238119253598</c:v>
                </c:pt>
                <c:pt idx="99">
                  <c:v>34901.351980447682</c:v>
                </c:pt>
                <c:pt idx="100">
                  <c:v>34450.240524498578</c:v>
                </c:pt>
                <c:pt idx="101">
                  <c:v>34512.743918997548</c:v>
                </c:pt>
                <c:pt idx="102">
                  <c:v>33899.938899018503</c:v>
                </c:pt>
                <c:pt idx="103">
                  <c:v>34245.066338208482</c:v>
                </c:pt>
                <c:pt idx="104">
                  <c:v>34120.059549210542</c:v>
                </c:pt>
                <c:pt idx="105">
                  <c:v>33935.266904604883</c:v>
                </c:pt>
                <c:pt idx="106">
                  <c:v>34196.150638165811</c:v>
                </c:pt>
                <c:pt idx="107">
                  <c:v>34514.102688443192</c:v>
                </c:pt>
                <c:pt idx="108">
                  <c:v>34452.958063389851</c:v>
                </c:pt>
                <c:pt idx="109">
                  <c:v>34526.331613453855</c:v>
                </c:pt>
                <c:pt idx="110">
                  <c:v>35166.312022345504</c:v>
                </c:pt>
                <c:pt idx="111">
                  <c:v>35618.78224774023</c:v>
                </c:pt>
                <c:pt idx="112">
                  <c:v>35644.598867207191</c:v>
                </c:pt>
                <c:pt idx="113">
                  <c:v>35122.831400085342</c:v>
                </c:pt>
                <c:pt idx="114">
                  <c:v>35436.707142025836</c:v>
                </c:pt>
                <c:pt idx="115">
                  <c:v>35000.542149978661</c:v>
                </c:pt>
                <c:pt idx="116">
                  <c:v>35018.206152771854</c:v>
                </c:pt>
                <c:pt idx="117">
                  <c:v>34685.307638592545</c:v>
                </c:pt>
                <c:pt idx="118">
                  <c:v>34553.507002366452</c:v>
                </c:pt>
                <c:pt idx="119">
                  <c:v>33800.748729487525</c:v>
                </c:pt>
                <c:pt idx="120">
                  <c:v>34149.952477014391</c:v>
                </c:pt>
                <c:pt idx="121">
                  <c:v>34769.551344221589</c:v>
                </c:pt>
                <c:pt idx="122">
                  <c:v>34465.186988400514</c:v>
                </c:pt>
                <c:pt idx="123">
                  <c:v>34904.069519338947</c:v>
                </c:pt>
                <c:pt idx="124">
                  <c:v>35368.76866974435</c:v>
                </c:pt>
                <c:pt idx="125" formatCode="#,##0">
                  <c:v>35025</c:v>
                </c:pt>
              </c:numCache>
            </c:numRef>
          </c:val>
          <c:smooth val="0"/>
        </c:ser>
        <c:ser>
          <c:idx val="3"/>
          <c:order val="2"/>
          <c:tx>
            <c:strRef>
              <c:f>Sheet1!$L$40</c:f>
              <c:strCache>
                <c:ptCount val="1"/>
                <c:pt idx="0">
                  <c:v>Ålesund</c:v>
                </c:pt>
              </c:strCache>
            </c:strRef>
          </c:tx>
          <c:spPr>
            <a:ln w="28575">
              <a:solidFill>
                <a:schemeClr val="accent5"/>
              </a:solidFill>
            </a:ln>
          </c:spPr>
          <c:marker>
            <c:symbol val="none"/>
          </c:marker>
          <c:dLbls>
            <c:dLbl>
              <c:idx val="122"/>
              <c:layout>
                <c:manualLayout>
                  <c:x val="1.2882449842976124E-2"/>
                  <c:y val="3.825920035861222E-3"/>
                </c:manualLayout>
              </c:layout>
              <c:numFmt formatCode="#,##0" sourceLinked="0"/>
              <c:spPr/>
              <c:txPr>
                <a:bodyPr/>
                <a:lstStyle/>
                <a:p>
                  <a:pPr>
                    <a:defRPr/>
                  </a:pPr>
                  <a:endParaRPr lang="nb-NO"/>
                </a:p>
              </c:txPr>
              <c:showLegendKey val="0"/>
              <c:showVal val="0"/>
              <c:showCatName val="0"/>
              <c:showSerName val="1"/>
              <c:showPercent val="0"/>
              <c:showBubbleSize val="0"/>
            </c:dLbl>
            <c:showLegendKey val="0"/>
            <c:showVal val="0"/>
            <c:showCatName val="0"/>
            <c:showSerName val="0"/>
            <c:showPercent val="0"/>
            <c:showBubbleSize val="0"/>
          </c:dLbls>
          <c:cat>
            <c:numRef>
              <c:f>Sheet1!$I$41:$I$166</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43220</c:v>
                </c:pt>
                <c:pt idx="124" formatCode="d\-mmm">
                  <c:v>43251</c:v>
                </c:pt>
                <c:pt idx="125" formatCode="d\-mmm">
                  <c:v>43281</c:v>
                </c:pt>
              </c:numCache>
            </c:numRef>
          </c:cat>
          <c:val>
            <c:numRef>
              <c:f>Sheet1!$L$41:$L$166</c:f>
              <c:numCache>
                <c:formatCode>General</c:formatCode>
                <c:ptCount val="126"/>
                <c:pt idx="0">
                  <c:v>18025.789289103413</c:v>
                </c:pt>
                <c:pt idx="1">
                  <c:v>18431.215703263581</c:v>
                </c:pt>
                <c:pt idx="2">
                  <c:v>18445.695218055014</c:v>
                </c:pt>
                <c:pt idx="3">
                  <c:v>18506.026529685991</c:v>
                </c:pt>
                <c:pt idx="4">
                  <c:v>18458.968106613826</c:v>
                </c:pt>
                <c:pt idx="5">
                  <c:v>18462.587985311682</c:v>
                </c:pt>
                <c:pt idx="6">
                  <c:v>18414.322936006905</c:v>
                </c:pt>
                <c:pt idx="7">
                  <c:v>18380.537401493555</c:v>
                </c:pt>
                <c:pt idx="8">
                  <c:v>18247.808515905403</c:v>
                </c:pt>
                <c:pt idx="9">
                  <c:v>17706.03333745923</c:v>
                </c:pt>
                <c:pt idx="10">
                  <c:v>17356.11172999956</c:v>
                </c:pt>
                <c:pt idx="11">
                  <c:v>17538.312291125112</c:v>
                </c:pt>
                <c:pt idx="12">
                  <c:v>17907.539918306695</c:v>
                </c:pt>
                <c:pt idx="13">
                  <c:v>18591.696992201982</c:v>
                </c:pt>
                <c:pt idx="14">
                  <c:v>18901.799933985203</c:v>
                </c:pt>
                <c:pt idx="15">
                  <c:v>19468.91426331639</c:v>
                </c:pt>
                <c:pt idx="16">
                  <c:v>19561.824483228098</c:v>
                </c:pt>
                <c:pt idx="17">
                  <c:v>19608.882906300259</c:v>
                </c:pt>
                <c:pt idx="18">
                  <c:v>19853.828031522025</c:v>
                </c:pt>
                <c:pt idx="19">
                  <c:v>20250.808062053857</c:v>
                </c:pt>
                <c:pt idx="20">
                  <c:v>20144.624953583334</c:v>
                </c:pt>
                <c:pt idx="21">
                  <c:v>20178.410488096684</c:v>
                </c:pt>
                <c:pt idx="22">
                  <c:v>20190.476750422884</c:v>
                </c:pt>
                <c:pt idx="23">
                  <c:v>19997.416553203755</c:v>
                </c:pt>
                <c:pt idx="24">
                  <c:v>20518.679085695403</c:v>
                </c:pt>
                <c:pt idx="25">
                  <c:v>20682.780253331661</c:v>
                </c:pt>
                <c:pt idx="26">
                  <c:v>20712.945909147147</c:v>
                </c:pt>
                <c:pt idx="27">
                  <c:v>20901.179601435793</c:v>
                </c:pt>
                <c:pt idx="28">
                  <c:v>21135.265090563986</c:v>
                </c:pt>
                <c:pt idx="29">
                  <c:v>21090.619919957066</c:v>
                </c:pt>
                <c:pt idx="30">
                  <c:v>21108.71931344636</c:v>
                </c:pt>
                <c:pt idx="31">
                  <c:v>21336.771671411454</c:v>
                </c:pt>
                <c:pt idx="32">
                  <c:v>21380.210215785755</c:v>
                </c:pt>
                <c:pt idx="33">
                  <c:v>21376.590337087895</c:v>
                </c:pt>
                <c:pt idx="34">
                  <c:v>21562.410776911307</c:v>
                </c:pt>
                <c:pt idx="35">
                  <c:v>21187.15001856663</c:v>
                </c:pt>
                <c:pt idx="36">
                  <c:v>21936.464909023369</c:v>
                </c:pt>
                <c:pt idx="37">
                  <c:v>22244.154598341349</c:v>
                </c:pt>
                <c:pt idx="38">
                  <c:v>22606.142468127215</c:v>
                </c:pt>
                <c:pt idx="39">
                  <c:v>22830.574947394452</c:v>
                </c:pt>
                <c:pt idx="40">
                  <c:v>22987.43635763499</c:v>
                </c:pt>
                <c:pt idx="41">
                  <c:v>22964.51045921522</c:v>
                </c:pt>
                <c:pt idx="42">
                  <c:v>22702.672566736783</c:v>
                </c:pt>
                <c:pt idx="43">
                  <c:v>23118.958616990523</c:v>
                </c:pt>
                <c:pt idx="44">
                  <c:v>23368.730247142772</c:v>
                </c:pt>
                <c:pt idx="45">
                  <c:v>23085.17308247718</c:v>
                </c:pt>
                <c:pt idx="46">
                  <c:v>23290.299542022502</c:v>
                </c:pt>
                <c:pt idx="47">
                  <c:v>23126.198374386237</c:v>
                </c:pt>
                <c:pt idx="48">
                  <c:v>23570.236827990233</c:v>
                </c:pt>
                <c:pt idx="49">
                  <c:v>23792.256054792229</c:v>
                </c:pt>
                <c:pt idx="50">
                  <c:v>24307.485456120772</c:v>
                </c:pt>
                <c:pt idx="51">
                  <c:v>24478.82638115275</c:v>
                </c:pt>
                <c:pt idx="52">
                  <c:v>24581.389610925413</c:v>
                </c:pt>
                <c:pt idx="53">
                  <c:v>24550.0173288773</c:v>
                </c:pt>
                <c:pt idx="54">
                  <c:v>24377.469777612707</c:v>
                </c:pt>
                <c:pt idx="55">
                  <c:v>24849.260634566948</c:v>
                </c:pt>
                <c:pt idx="56">
                  <c:v>24700.845607954743</c:v>
                </c:pt>
                <c:pt idx="57">
                  <c:v>24574.149853529689</c:v>
                </c:pt>
                <c:pt idx="58">
                  <c:v>24648.960679952103</c:v>
                </c:pt>
                <c:pt idx="59">
                  <c:v>24560.876964970877</c:v>
                </c:pt>
                <c:pt idx="60">
                  <c:v>25351.21714733668</c:v>
                </c:pt>
                <c:pt idx="61">
                  <c:v>25784.395964847099</c:v>
                </c:pt>
                <c:pt idx="62">
                  <c:v>25448.95387217887</c:v>
                </c:pt>
                <c:pt idx="63">
                  <c:v>25849.553781408558</c:v>
                </c:pt>
                <c:pt idx="64">
                  <c:v>25703.552007261595</c:v>
                </c:pt>
                <c:pt idx="65">
                  <c:v>25427.23459999172</c:v>
                </c:pt>
                <c:pt idx="66">
                  <c:v>25117.131658208498</c:v>
                </c:pt>
                <c:pt idx="67">
                  <c:v>25616.674918512992</c:v>
                </c:pt>
                <c:pt idx="68">
                  <c:v>25091.792507323487</c:v>
                </c:pt>
                <c:pt idx="69">
                  <c:v>24924.071460989373</c:v>
                </c:pt>
                <c:pt idx="70">
                  <c:v>24360.577010356039</c:v>
                </c:pt>
                <c:pt idx="71">
                  <c:v>24147.004167182386</c:v>
                </c:pt>
                <c:pt idx="72">
                  <c:v>24738.251021165968</c:v>
                </c:pt>
                <c:pt idx="73">
                  <c:v>25067.659982671103</c:v>
                </c:pt>
                <c:pt idx="74">
                  <c:v>25194.355737096161</c:v>
                </c:pt>
                <c:pt idx="75">
                  <c:v>25468.259891900794</c:v>
                </c:pt>
                <c:pt idx="76">
                  <c:v>25778.362833684023</c:v>
                </c:pt>
                <c:pt idx="77">
                  <c:v>25695.105623633277</c:v>
                </c:pt>
                <c:pt idx="78">
                  <c:v>25563.583364277747</c:v>
                </c:pt>
                <c:pt idx="79">
                  <c:v>25948.497132483382</c:v>
                </c:pt>
                <c:pt idx="80">
                  <c:v>25773.536328753547</c:v>
                </c:pt>
                <c:pt idx="81">
                  <c:v>25526.17795106654</c:v>
                </c:pt>
                <c:pt idx="82">
                  <c:v>25767.503197590449</c:v>
                </c:pt>
                <c:pt idx="83">
                  <c:v>25856.79353880429</c:v>
                </c:pt>
                <c:pt idx="84">
                  <c:v>26207.921772496582</c:v>
                </c:pt>
                <c:pt idx="85">
                  <c:v>26969.302925279517</c:v>
                </c:pt>
                <c:pt idx="86">
                  <c:v>26813.648141271598</c:v>
                </c:pt>
                <c:pt idx="87">
                  <c:v>27319.224532739187</c:v>
                </c:pt>
                <c:pt idx="88">
                  <c:v>27097.20530593719</c:v>
                </c:pt>
                <c:pt idx="89">
                  <c:v>27098.411932169816</c:v>
                </c:pt>
                <c:pt idx="90">
                  <c:v>26690.572265544408</c:v>
                </c:pt>
                <c:pt idx="91">
                  <c:v>27472.466064281874</c:v>
                </c:pt>
                <c:pt idx="92">
                  <c:v>27267.339604736553</c:v>
                </c:pt>
                <c:pt idx="93">
                  <c:v>26810.028262573745</c:v>
                </c:pt>
                <c:pt idx="94">
                  <c:v>26859.499938111148</c:v>
                </c:pt>
                <c:pt idx="95">
                  <c:v>26610.934934191515</c:v>
                </c:pt>
                <c:pt idx="96">
                  <c:v>27252.860089945112</c:v>
                </c:pt>
                <c:pt idx="97">
                  <c:v>27208.214919338192</c:v>
                </c:pt>
                <c:pt idx="98">
                  <c:v>28250.739984321484</c:v>
                </c:pt>
                <c:pt idx="99">
                  <c:v>28330.377315674374</c:v>
                </c:pt>
                <c:pt idx="100">
                  <c:v>28364.162850187724</c:v>
                </c:pt>
                <c:pt idx="101">
                  <c:v>28353.303214094147</c:v>
                </c:pt>
                <c:pt idx="102">
                  <c:v>27731.890704295081</c:v>
                </c:pt>
                <c:pt idx="103">
                  <c:v>28471.552584890866</c:v>
                </c:pt>
                <c:pt idx="104">
                  <c:v>28359.336345257245</c:v>
                </c:pt>
                <c:pt idx="105">
                  <c:v>28134.903865990007</c:v>
                </c:pt>
                <c:pt idx="106">
                  <c:v>28084.225564219985</c:v>
                </c:pt>
                <c:pt idx="107">
                  <c:v>27330.084168832767</c:v>
                </c:pt>
                <c:pt idx="108">
                  <c:v>28565.669431035181</c:v>
                </c:pt>
                <c:pt idx="109">
                  <c:v>29362.042744564085</c:v>
                </c:pt>
                <c:pt idx="110">
                  <c:v>29213.627717951884</c:v>
                </c:pt>
                <c:pt idx="111">
                  <c:v>29090.55184222469</c:v>
                </c:pt>
                <c:pt idx="112">
                  <c:v>29279.992160745958</c:v>
                </c:pt>
                <c:pt idx="113">
                  <c:v>28984.368733754171</c:v>
                </c:pt>
                <c:pt idx="114">
                  <c:v>29118.304245574938</c:v>
                </c:pt>
                <c:pt idx="115">
                  <c:v>28810.614556256955</c:v>
                </c:pt>
                <c:pt idx="116">
                  <c:v>28448.626686471089</c:v>
                </c:pt>
                <c:pt idx="117">
                  <c:v>28453.453191401568</c:v>
                </c:pt>
                <c:pt idx="118">
                  <c:v>27847.726822626559</c:v>
                </c:pt>
                <c:pt idx="119">
                  <c:v>27642.600363081237</c:v>
                </c:pt>
                <c:pt idx="120">
                  <c:v>28389.502001072742</c:v>
                </c:pt>
                <c:pt idx="121">
                  <c:v>28463.10620126253</c:v>
                </c:pt>
                <c:pt idx="122">
                  <c:v>28844.400090770312</c:v>
                </c:pt>
                <c:pt idx="123">
                  <c:v>29417.547551264601</c:v>
                </c:pt>
                <c:pt idx="124">
                  <c:v>29643.18665676445</c:v>
                </c:pt>
                <c:pt idx="125" formatCode="#,##0">
                  <c:v>29245</c:v>
                </c:pt>
              </c:numCache>
            </c:numRef>
          </c:val>
          <c:smooth val="0"/>
        </c:ser>
        <c:ser>
          <c:idx val="4"/>
          <c:order val="3"/>
          <c:tx>
            <c:strRef>
              <c:f>Sheet1!$M$40</c:f>
              <c:strCache>
                <c:ptCount val="1"/>
                <c:pt idx="0">
                  <c:v>Midt Norge</c:v>
                </c:pt>
              </c:strCache>
            </c:strRef>
          </c:tx>
          <c:spPr>
            <a:ln w="28575">
              <a:solidFill>
                <a:schemeClr val="accent4"/>
              </a:solidFill>
            </a:ln>
          </c:spPr>
          <c:marker>
            <c:symbol val="none"/>
          </c:marker>
          <c:dLbls>
            <c:dLbl>
              <c:idx val="121"/>
              <c:layout>
                <c:manualLayout>
                  <c:x val="1.2595046106321801E-2"/>
                  <c:y val="7.0141057048646009E-17"/>
                </c:manualLayout>
              </c:layout>
              <c:tx>
                <c:rich>
                  <a:bodyPr/>
                  <a:lstStyle/>
                  <a:p>
                    <a:pPr>
                      <a:defRPr/>
                    </a:pPr>
                    <a:r>
                      <a:rPr lang="en-US" dirty="0" smtClean="0"/>
                      <a:t>Mid-Norway</a:t>
                    </a:r>
                    <a:endParaRPr lang="en-US" dirty="0"/>
                  </a:p>
                </c:rich>
              </c:tx>
              <c:numFmt formatCode="#,##0" sourceLinked="0"/>
              <c:spPr/>
              <c:showLegendKey val="0"/>
              <c:showVal val="0"/>
              <c:showCatName val="0"/>
              <c:showSerName val="1"/>
              <c:showPercent val="0"/>
              <c:showBubbleSize val="0"/>
            </c:dLbl>
            <c:showLegendKey val="0"/>
            <c:showVal val="0"/>
            <c:showCatName val="0"/>
            <c:showSerName val="0"/>
            <c:showPercent val="0"/>
            <c:showBubbleSize val="0"/>
          </c:dLbls>
          <c:cat>
            <c:numRef>
              <c:f>Sheet1!$I$41:$I$166</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43220</c:v>
                </c:pt>
                <c:pt idx="124" formatCode="d\-mmm">
                  <c:v>43251</c:v>
                </c:pt>
                <c:pt idx="125" formatCode="d\-mmm">
                  <c:v>43281</c:v>
                </c:pt>
              </c:numCache>
            </c:numRef>
          </c:cat>
          <c:val>
            <c:numRef>
              <c:f>Sheet1!$M$41:$M$166</c:f>
              <c:numCache>
                <c:formatCode>General</c:formatCode>
                <c:ptCount val="126"/>
                <c:pt idx="0">
                  <c:v>20282.287254524454</c:v>
                </c:pt>
                <c:pt idx="1">
                  <c:v>20674.177897574122</c:v>
                </c:pt>
                <c:pt idx="2">
                  <c:v>20620.974201001154</c:v>
                </c:pt>
                <c:pt idx="3">
                  <c:v>20636.546014632269</c:v>
                </c:pt>
                <c:pt idx="4">
                  <c:v>20534.03157489411</c:v>
                </c:pt>
                <c:pt idx="5">
                  <c:v>20392.587601078165</c:v>
                </c:pt>
                <c:pt idx="6">
                  <c:v>20295.263765883708</c:v>
                </c:pt>
                <c:pt idx="7">
                  <c:v>20135.652676164798</c:v>
                </c:pt>
                <c:pt idx="8">
                  <c:v>19913.754331921446</c:v>
                </c:pt>
                <c:pt idx="9">
                  <c:v>19306.453600308043</c:v>
                </c:pt>
                <c:pt idx="10">
                  <c:v>18860.061609549473</c:v>
                </c:pt>
                <c:pt idx="11">
                  <c:v>18991.124374278006</c:v>
                </c:pt>
                <c:pt idx="12">
                  <c:v>19360.954948016933</c:v>
                </c:pt>
                <c:pt idx="13">
                  <c:v>19995.506353484787</c:v>
                </c:pt>
                <c:pt idx="14">
                  <c:v>20308.24027724297</c:v>
                </c:pt>
                <c:pt idx="15">
                  <c:v>20803.943011166728</c:v>
                </c:pt>
                <c:pt idx="16">
                  <c:v>20868.825567963031</c:v>
                </c:pt>
                <c:pt idx="17">
                  <c:v>20920.731613400072</c:v>
                </c:pt>
                <c:pt idx="18">
                  <c:v>21186.750096264921</c:v>
                </c:pt>
                <c:pt idx="19">
                  <c:v>21616.272622256445</c:v>
                </c:pt>
                <c:pt idx="20">
                  <c:v>21563.06892568347</c:v>
                </c:pt>
                <c:pt idx="21">
                  <c:v>21617.570273392364</c:v>
                </c:pt>
                <c:pt idx="22">
                  <c:v>21657.797458606074</c:v>
                </c:pt>
                <c:pt idx="23">
                  <c:v>21494.293415479387</c:v>
                </c:pt>
                <c:pt idx="24">
                  <c:v>22104.18944936464</c:v>
                </c:pt>
                <c:pt idx="25">
                  <c:v>22419.518675394676</c:v>
                </c:pt>
                <c:pt idx="26">
                  <c:v>22468.829418559864</c:v>
                </c:pt>
                <c:pt idx="27">
                  <c:v>22708.894878706185</c:v>
                </c:pt>
                <c:pt idx="28">
                  <c:v>22885.37543319213</c:v>
                </c:pt>
                <c:pt idx="29">
                  <c:v>22846.445899114347</c:v>
                </c:pt>
                <c:pt idx="30">
                  <c:v>22842.552945706571</c:v>
                </c:pt>
                <c:pt idx="31">
                  <c:v>23130.631497882157</c:v>
                </c:pt>
                <c:pt idx="32">
                  <c:v>23195.514054678464</c:v>
                </c:pt>
                <c:pt idx="33">
                  <c:v>23211.085868309576</c:v>
                </c:pt>
                <c:pt idx="34">
                  <c:v>23471.913746630715</c:v>
                </c:pt>
                <c:pt idx="35">
                  <c:v>23065.748941085854</c:v>
                </c:pt>
                <c:pt idx="36">
                  <c:v>23854.720831728901</c:v>
                </c:pt>
                <c:pt idx="37">
                  <c:v>24144.097035040413</c:v>
                </c:pt>
                <c:pt idx="38">
                  <c:v>24554.15479399305</c:v>
                </c:pt>
                <c:pt idx="39">
                  <c:v>24857.805159799751</c:v>
                </c:pt>
                <c:pt idx="40">
                  <c:v>25117.335386984967</c:v>
                </c:pt>
                <c:pt idx="41">
                  <c:v>25153.669618790896</c:v>
                </c:pt>
                <c:pt idx="42">
                  <c:v>24874.674624566793</c:v>
                </c:pt>
                <c:pt idx="43">
                  <c:v>25387.246823257588</c:v>
                </c:pt>
                <c:pt idx="44">
                  <c:v>25709.064304967254</c:v>
                </c:pt>
                <c:pt idx="45">
                  <c:v>25428.771659607224</c:v>
                </c:pt>
                <c:pt idx="46">
                  <c:v>25635.098190219469</c:v>
                </c:pt>
                <c:pt idx="47">
                  <c:v>25459.915286869451</c:v>
                </c:pt>
                <c:pt idx="48">
                  <c:v>25999.738159414697</c:v>
                </c:pt>
                <c:pt idx="49">
                  <c:v>26238.505968425092</c:v>
                </c:pt>
                <c:pt idx="50">
                  <c:v>26809.472468232565</c:v>
                </c:pt>
                <c:pt idx="51">
                  <c:v>27010.608394301107</c:v>
                </c:pt>
                <c:pt idx="52">
                  <c:v>27118.313438582965</c:v>
                </c:pt>
                <c:pt idx="53">
                  <c:v>27142.968810165559</c:v>
                </c:pt>
                <c:pt idx="54">
                  <c:v>27036.56141701962</c:v>
                </c:pt>
                <c:pt idx="55">
                  <c:v>27628.290335001904</c:v>
                </c:pt>
                <c:pt idx="56">
                  <c:v>27536.15710435115</c:v>
                </c:pt>
                <c:pt idx="57">
                  <c:v>27399.903735078919</c:v>
                </c:pt>
                <c:pt idx="58">
                  <c:v>27445.321524836334</c:v>
                </c:pt>
                <c:pt idx="59">
                  <c:v>27406.391990758551</c:v>
                </c:pt>
                <c:pt idx="60">
                  <c:v>28367.95148247977</c:v>
                </c:pt>
                <c:pt idx="61">
                  <c:v>28964.871005005763</c:v>
                </c:pt>
                <c:pt idx="62">
                  <c:v>28745.56796303426</c:v>
                </c:pt>
                <c:pt idx="63">
                  <c:v>29324.320369657285</c:v>
                </c:pt>
                <c:pt idx="64">
                  <c:v>29325.618020793216</c:v>
                </c:pt>
                <c:pt idx="65">
                  <c:v>28959.680400462061</c:v>
                </c:pt>
                <c:pt idx="66">
                  <c:v>28650.839430111653</c:v>
                </c:pt>
                <c:pt idx="67">
                  <c:v>29260.735463996902</c:v>
                </c:pt>
                <c:pt idx="68">
                  <c:v>28722.210242587582</c:v>
                </c:pt>
                <c:pt idx="69">
                  <c:v>28583.361571043493</c:v>
                </c:pt>
                <c:pt idx="70">
                  <c:v>27996.823257604916</c:v>
                </c:pt>
                <c:pt idx="71">
                  <c:v>27737.293030419703</c:v>
                </c:pt>
                <c:pt idx="72">
                  <c:v>28457.48941085867</c:v>
                </c:pt>
                <c:pt idx="73">
                  <c:v>28871.440123219087</c:v>
                </c:pt>
                <c:pt idx="74">
                  <c:v>28993.419329996141</c:v>
                </c:pt>
                <c:pt idx="75">
                  <c:v>29294.474393530993</c:v>
                </c:pt>
                <c:pt idx="76">
                  <c:v>29482.633808240276</c:v>
                </c:pt>
                <c:pt idx="77">
                  <c:v>29476.145552560647</c:v>
                </c:pt>
                <c:pt idx="78">
                  <c:v>29337.296881016562</c:v>
                </c:pt>
                <c:pt idx="79">
                  <c:v>29779.795918367348</c:v>
                </c:pt>
                <c:pt idx="80">
                  <c:v>29546.21871390066</c:v>
                </c:pt>
                <c:pt idx="81">
                  <c:v>29311.343858298038</c:v>
                </c:pt>
                <c:pt idx="82">
                  <c:v>29573.4693877551</c:v>
                </c:pt>
                <c:pt idx="83">
                  <c:v>29708.425105891409</c:v>
                </c:pt>
                <c:pt idx="84">
                  <c:v>30109.39930689257</c:v>
                </c:pt>
                <c:pt idx="85">
                  <c:v>30864.632268001544</c:v>
                </c:pt>
                <c:pt idx="86">
                  <c:v>30651.817481709666</c:v>
                </c:pt>
                <c:pt idx="87">
                  <c:v>31144.92491336157</c:v>
                </c:pt>
                <c:pt idx="88">
                  <c:v>30990.50442818637</c:v>
                </c:pt>
                <c:pt idx="89">
                  <c:v>30943.788987293035</c:v>
                </c:pt>
                <c:pt idx="90">
                  <c:v>30411.752021563349</c:v>
                </c:pt>
                <c:pt idx="91">
                  <c:v>31311.024258760117</c:v>
                </c:pt>
                <c:pt idx="92">
                  <c:v>31086.530612244911</c:v>
                </c:pt>
                <c:pt idx="93">
                  <c:v>30512.968810165588</c:v>
                </c:pt>
                <c:pt idx="94">
                  <c:v>30545.410088563745</c:v>
                </c:pt>
                <c:pt idx="95">
                  <c:v>30152.221794378151</c:v>
                </c:pt>
                <c:pt idx="96">
                  <c:v>30864.632268001562</c:v>
                </c:pt>
                <c:pt idx="97">
                  <c:v>30950.277242972679</c:v>
                </c:pt>
                <c:pt idx="98">
                  <c:v>32136.330381209104</c:v>
                </c:pt>
                <c:pt idx="99">
                  <c:v>32190.831728918001</c:v>
                </c:pt>
                <c:pt idx="100">
                  <c:v>32198.617635733557</c:v>
                </c:pt>
                <c:pt idx="101">
                  <c:v>32284.262610704674</c:v>
                </c:pt>
                <c:pt idx="102">
                  <c:v>31680.854832499052</c:v>
                </c:pt>
                <c:pt idx="103">
                  <c:v>32493.184443588776</c:v>
                </c:pt>
                <c:pt idx="104">
                  <c:v>32419.218328840991</c:v>
                </c:pt>
                <c:pt idx="105">
                  <c:v>32224.570658452081</c:v>
                </c:pt>
                <c:pt idx="106">
                  <c:v>32133.73507893725</c:v>
                </c:pt>
                <c:pt idx="107">
                  <c:v>31272.094724682338</c:v>
                </c:pt>
                <c:pt idx="108">
                  <c:v>32716.380438968052</c:v>
                </c:pt>
                <c:pt idx="109">
                  <c:v>33651.98690797075</c:v>
                </c:pt>
                <c:pt idx="110">
                  <c:v>33537.793608009255</c:v>
                </c:pt>
                <c:pt idx="111">
                  <c:v>33523.519445514059</c:v>
                </c:pt>
                <c:pt idx="112">
                  <c:v>33838.848671544089</c:v>
                </c:pt>
                <c:pt idx="113">
                  <c:v>33562.448979591842</c:v>
                </c:pt>
                <c:pt idx="114">
                  <c:v>33792.133230650761</c:v>
                </c:pt>
                <c:pt idx="115">
                  <c:v>33441.767423950718</c:v>
                </c:pt>
                <c:pt idx="116">
                  <c:v>32777.370042356568</c:v>
                </c:pt>
                <c:pt idx="117">
                  <c:v>32782.560646900274</c:v>
                </c:pt>
                <c:pt idx="118">
                  <c:v>32158.39045051983</c:v>
                </c:pt>
                <c:pt idx="119">
                  <c:v>31922.217943781288</c:v>
                </c:pt>
                <c:pt idx="120">
                  <c:v>32818.894878706204</c:v>
                </c:pt>
                <c:pt idx="121">
                  <c:v>32891.563342318062</c:v>
                </c:pt>
                <c:pt idx="122">
                  <c:v>33222.464381979211</c:v>
                </c:pt>
                <c:pt idx="123">
                  <c:v>33823.276857912977</c:v>
                </c:pt>
                <c:pt idx="124">
                  <c:v>34046.472853292267</c:v>
                </c:pt>
                <c:pt idx="125" formatCode="#,##0">
                  <c:v>33700</c:v>
                </c:pt>
              </c:numCache>
            </c:numRef>
          </c:val>
          <c:smooth val="0"/>
        </c:ser>
        <c:ser>
          <c:idx val="1"/>
          <c:order val="4"/>
          <c:tx>
            <c:strRef>
              <c:f>Sheet1!$N$40</c:f>
              <c:strCache>
                <c:ptCount val="1"/>
                <c:pt idx="0">
                  <c:v>Norge</c:v>
                </c:pt>
              </c:strCache>
            </c:strRef>
          </c:tx>
          <c:spPr>
            <a:ln w="28575"/>
          </c:spPr>
          <c:marker>
            <c:symbol val="none"/>
          </c:marker>
          <c:dLbls>
            <c:dLbl>
              <c:idx val="122"/>
              <c:layout>
                <c:manualLayout>
                  <c:x val="1.7176599790634829E-2"/>
                  <c:y val="-2.2955520215167332E-2"/>
                </c:manualLayout>
              </c:layout>
              <c:tx>
                <c:rich>
                  <a:bodyPr/>
                  <a:lstStyle/>
                  <a:p>
                    <a:pPr>
                      <a:defRPr/>
                    </a:pPr>
                    <a:r>
                      <a:rPr lang="en-US" dirty="0" smtClean="0"/>
                      <a:t>Norway</a:t>
                    </a:r>
                    <a:endParaRPr lang="en-US" dirty="0"/>
                  </a:p>
                </c:rich>
              </c:tx>
              <c:numFmt formatCode="#,##0" sourceLinked="0"/>
              <c:spPr/>
              <c:showLegendKey val="0"/>
              <c:showVal val="0"/>
              <c:showCatName val="0"/>
              <c:showSerName val="1"/>
              <c:showPercent val="0"/>
              <c:showBubbleSize val="0"/>
            </c:dLbl>
            <c:showLegendKey val="0"/>
            <c:showVal val="0"/>
            <c:showCatName val="0"/>
            <c:showSerName val="0"/>
            <c:showPercent val="0"/>
            <c:showBubbleSize val="0"/>
          </c:dLbls>
          <c:cat>
            <c:numRef>
              <c:f>Sheet1!$I$41:$I$166</c:f>
              <c:numCache>
                <c:formatCode>mmm\-yy</c:formatCode>
                <c:ptCount val="126"/>
                <c:pt idx="0">
                  <c:v>39448</c:v>
                </c:pt>
                <c:pt idx="1">
                  <c:v>39479</c:v>
                </c:pt>
                <c:pt idx="2">
                  <c:v>39508</c:v>
                </c:pt>
                <c:pt idx="3">
                  <c:v>39539</c:v>
                </c:pt>
                <c:pt idx="4">
                  <c:v>39569</c:v>
                </c:pt>
                <c:pt idx="5">
                  <c:v>39600</c:v>
                </c:pt>
                <c:pt idx="6">
                  <c:v>39630</c:v>
                </c:pt>
                <c:pt idx="7">
                  <c:v>39661</c:v>
                </c:pt>
                <c:pt idx="8">
                  <c:v>39692</c:v>
                </c:pt>
                <c:pt idx="9">
                  <c:v>39722</c:v>
                </c:pt>
                <c:pt idx="10">
                  <c:v>39753</c:v>
                </c:pt>
                <c:pt idx="11">
                  <c:v>39783</c:v>
                </c:pt>
                <c:pt idx="12">
                  <c:v>39814</c:v>
                </c:pt>
                <c:pt idx="13">
                  <c:v>39845</c:v>
                </c:pt>
                <c:pt idx="14">
                  <c:v>39873</c:v>
                </c:pt>
                <c:pt idx="15">
                  <c:v>39904</c:v>
                </c:pt>
                <c:pt idx="16">
                  <c:v>39934</c:v>
                </c:pt>
                <c:pt idx="17">
                  <c:v>39965</c:v>
                </c:pt>
                <c:pt idx="18">
                  <c:v>39995</c:v>
                </c:pt>
                <c:pt idx="19">
                  <c:v>40026</c:v>
                </c:pt>
                <c:pt idx="20">
                  <c:v>40057</c:v>
                </c:pt>
                <c:pt idx="21">
                  <c:v>40087</c:v>
                </c:pt>
                <c:pt idx="22">
                  <c:v>40118</c:v>
                </c:pt>
                <c:pt idx="23">
                  <c:v>40148</c:v>
                </c:pt>
                <c:pt idx="24">
                  <c:v>40179</c:v>
                </c:pt>
                <c:pt idx="25">
                  <c:v>40210</c:v>
                </c:pt>
                <c:pt idx="26">
                  <c:v>40238</c:v>
                </c:pt>
                <c:pt idx="27">
                  <c:v>40269</c:v>
                </c:pt>
                <c:pt idx="28">
                  <c:v>40299</c:v>
                </c:pt>
                <c:pt idx="29">
                  <c:v>40330</c:v>
                </c:pt>
                <c:pt idx="30">
                  <c:v>40360</c:v>
                </c:pt>
                <c:pt idx="31">
                  <c:v>40391</c:v>
                </c:pt>
                <c:pt idx="32">
                  <c:v>40422</c:v>
                </c:pt>
                <c:pt idx="33">
                  <c:v>40452</c:v>
                </c:pt>
                <c:pt idx="34">
                  <c:v>40483</c:v>
                </c:pt>
                <c:pt idx="35">
                  <c:v>40513</c:v>
                </c:pt>
                <c:pt idx="36">
                  <c:v>40544</c:v>
                </c:pt>
                <c:pt idx="37">
                  <c:v>40575</c:v>
                </c:pt>
                <c:pt idx="38">
                  <c:v>40603</c:v>
                </c:pt>
                <c:pt idx="39">
                  <c:v>40634</c:v>
                </c:pt>
                <c:pt idx="40">
                  <c:v>40664</c:v>
                </c:pt>
                <c:pt idx="41">
                  <c:v>40695</c:v>
                </c:pt>
                <c:pt idx="42">
                  <c:v>40725</c:v>
                </c:pt>
                <c:pt idx="43">
                  <c:v>40756</c:v>
                </c:pt>
                <c:pt idx="44">
                  <c:v>40787</c:v>
                </c:pt>
                <c:pt idx="45">
                  <c:v>40817</c:v>
                </c:pt>
                <c:pt idx="46">
                  <c:v>40848</c:v>
                </c:pt>
                <c:pt idx="47">
                  <c:v>40878</c:v>
                </c:pt>
                <c:pt idx="48">
                  <c:v>40909</c:v>
                </c:pt>
                <c:pt idx="49">
                  <c:v>40940</c:v>
                </c:pt>
                <c:pt idx="50">
                  <c:v>40969</c:v>
                </c:pt>
                <c:pt idx="51">
                  <c:v>41000</c:v>
                </c:pt>
                <c:pt idx="52">
                  <c:v>41030</c:v>
                </c:pt>
                <c:pt idx="53">
                  <c:v>41061</c:v>
                </c:pt>
                <c:pt idx="54">
                  <c:v>41091</c:v>
                </c:pt>
                <c:pt idx="55">
                  <c:v>41122</c:v>
                </c:pt>
                <c:pt idx="56">
                  <c:v>41153</c:v>
                </c:pt>
                <c:pt idx="57">
                  <c:v>41183</c:v>
                </c:pt>
                <c:pt idx="58">
                  <c:v>41214</c:v>
                </c:pt>
                <c:pt idx="59">
                  <c:v>41244</c:v>
                </c:pt>
                <c:pt idx="60">
                  <c:v>41275</c:v>
                </c:pt>
                <c:pt idx="61">
                  <c:v>41306</c:v>
                </c:pt>
                <c:pt idx="62">
                  <c:v>41334</c:v>
                </c:pt>
                <c:pt idx="63">
                  <c:v>41365</c:v>
                </c:pt>
                <c:pt idx="64">
                  <c:v>41395</c:v>
                </c:pt>
                <c:pt idx="65">
                  <c:v>41426</c:v>
                </c:pt>
                <c:pt idx="66">
                  <c:v>41456</c:v>
                </c:pt>
                <c:pt idx="67">
                  <c:v>41487</c:v>
                </c:pt>
                <c:pt idx="68">
                  <c:v>41518</c:v>
                </c:pt>
                <c:pt idx="69">
                  <c:v>41548</c:v>
                </c:pt>
                <c:pt idx="70">
                  <c:v>41579</c:v>
                </c:pt>
                <c:pt idx="71">
                  <c:v>41609</c:v>
                </c:pt>
                <c:pt idx="72">
                  <c:v>41640</c:v>
                </c:pt>
                <c:pt idx="73">
                  <c:v>41671</c:v>
                </c:pt>
                <c:pt idx="74">
                  <c:v>41699</c:v>
                </c:pt>
                <c:pt idx="75">
                  <c:v>41730</c:v>
                </c:pt>
                <c:pt idx="76">
                  <c:v>41760</c:v>
                </c:pt>
                <c:pt idx="77">
                  <c:v>41791</c:v>
                </c:pt>
                <c:pt idx="78">
                  <c:v>41821</c:v>
                </c:pt>
                <c:pt idx="79">
                  <c:v>41852</c:v>
                </c:pt>
                <c:pt idx="80">
                  <c:v>41883</c:v>
                </c:pt>
                <c:pt idx="81">
                  <c:v>41913</c:v>
                </c:pt>
                <c:pt idx="82">
                  <c:v>41944</c:v>
                </c:pt>
                <c:pt idx="83">
                  <c:v>41974</c:v>
                </c:pt>
                <c:pt idx="84">
                  <c:v>42005</c:v>
                </c:pt>
                <c:pt idx="85">
                  <c:v>42036</c:v>
                </c:pt>
                <c:pt idx="86">
                  <c:v>42064</c:v>
                </c:pt>
                <c:pt idx="87">
                  <c:v>42095</c:v>
                </c:pt>
                <c:pt idx="88">
                  <c:v>42125</c:v>
                </c:pt>
                <c:pt idx="89">
                  <c:v>42156</c:v>
                </c:pt>
                <c:pt idx="90">
                  <c:v>42186</c:v>
                </c:pt>
                <c:pt idx="91">
                  <c:v>42217</c:v>
                </c:pt>
                <c:pt idx="92">
                  <c:v>42248</c:v>
                </c:pt>
                <c:pt idx="93">
                  <c:v>42278</c:v>
                </c:pt>
                <c:pt idx="94">
                  <c:v>42309</c:v>
                </c:pt>
                <c:pt idx="95">
                  <c:v>42339</c:v>
                </c:pt>
                <c:pt idx="96">
                  <c:v>42370</c:v>
                </c:pt>
                <c:pt idx="97">
                  <c:v>42401</c:v>
                </c:pt>
                <c:pt idx="98">
                  <c:v>42430</c:v>
                </c:pt>
                <c:pt idx="99">
                  <c:v>42461</c:v>
                </c:pt>
                <c:pt idx="100">
                  <c:v>42491</c:v>
                </c:pt>
                <c:pt idx="101">
                  <c:v>42522</c:v>
                </c:pt>
                <c:pt idx="102">
                  <c:v>42552</c:v>
                </c:pt>
                <c:pt idx="103">
                  <c:v>42583</c:v>
                </c:pt>
                <c:pt idx="104">
                  <c:v>42614</c:v>
                </c:pt>
                <c:pt idx="105">
                  <c:v>42644</c:v>
                </c:pt>
                <c:pt idx="106">
                  <c:v>42675</c:v>
                </c:pt>
                <c:pt idx="107">
                  <c:v>42705</c:v>
                </c:pt>
                <c:pt idx="108">
                  <c:v>42736</c:v>
                </c:pt>
                <c:pt idx="109">
                  <c:v>42767</c:v>
                </c:pt>
                <c:pt idx="110">
                  <c:v>42795</c:v>
                </c:pt>
                <c:pt idx="111">
                  <c:v>42826</c:v>
                </c:pt>
                <c:pt idx="112">
                  <c:v>42856</c:v>
                </c:pt>
                <c:pt idx="113">
                  <c:v>42887</c:v>
                </c:pt>
                <c:pt idx="114">
                  <c:v>42917</c:v>
                </c:pt>
                <c:pt idx="115">
                  <c:v>42948</c:v>
                </c:pt>
                <c:pt idx="116">
                  <c:v>42979</c:v>
                </c:pt>
                <c:pt idx="117">
                  <c:v>43009</c:v>
                </c:pt>
                <c:pt idx="118">
                  <c:v>43040</c:v>
                </c:pt>
                <c:pt idx="119">
                  <c:v>43070</c:v>
                </c:pt>
                <c:pt idx="120">
                  <c:v>43101</c:v>
                </c:pt>
                <c:pt idx="121">
                  <c:v>43132</c:v>
                </c:pt>
                <c:pt idx="122">
                  <c:v>43160</c:v>
                </c:pt>
                <c:pt idx="123">
                  <c:v>43220</c:v>
                </c:pt>
                <c:pt idx="124" formatCode="d\-mmm">
                  <c:v>43251</c:v>
                </c:pt>
                <c:pt idx="125" formatCode="d\-mmm">
                  <c:v>43281</c:v>
                </c:pt>
              </c:numCache>
            </c:numRef>
          </c:cat>
          <c:val>
            <c:numRef>
              <c:f>Sheet1!$N$41:$N$166</c:f>
              <c:numCache>
                <c:formatCode>General</c:formatCode>
                <c:ptCount val="126"/>
                <c:pt idx="0">
                  <c:v>24304.491567365876</c:v>
                </c:pt>
                <c:pt idx="1">
                  <c:v>24444.889785662599</c:v>
                </c:pt>
                <c:pt idx="2">
                  <c:v>24586.847984162625</c:v>
                </c:pt>
                <c:pt idx="3">
                  <c:v>24664.846994327476</c:v>
                </c:pt>
                <c:pt idx="4">
                  <c:v>24572.808162332956</c:v>
                </c:pt>
                <c:pt idx="5">
                  <c:v>24309.171507975778</c:v>
                </c:pt>
                <c:pt idx="6">
                  <c:v>23873.937031255933</c:v>
                </c:pt>
                <c:pt idx="7">
                  <c:v>24193.732972931801</c:v>
                </c:pt>
                <c:pt idx="8">
                  <c:v>23770.978337838336</c:v>
                </c:pt>
                <c:pt idx="9">
                  <c:v>22858.389918909645</c:v>
                </c:pt>
                <c:pt idx="10">
                  <c:v>22165.758708645815</c:v>
                </c:pt>
                <c:pt idx="11">
                  <c:v>21927.08173754139</c:v>
                </c:pt>
                <c:pt idx="12">
                  <c:v>22722.671641222816</c:v>
                </c:pt>
                <c:pt idx="13">
                  <c:v>23263.984771766845</c:v>
                </c:pt>
                <c:pt idx="14">
                  <c:v>23524.501465717432</c:v>
                </c:pt>
                <c:pt idx="15">
                  <c:v>23900.456694711989</c:v>
                </c:pt>
                <c:pt idx="16">
                  <c:v>24106.374081547179</c:v>
                </c:pt>
                <c:pt idx="17">
                  <c:v>24341.931092245013</c:v>
                </c:pt>
                <c:pt idx="18">
                  <c:v>24426.170023223051</c:v>
                </c:pt>
                <c:pt idx="19">
                  <c:v>25009.602619256093</c:v>
                </c:pt>
                <c:pt idx="20">
                  <c:v>24869.20440095937</c:v>
                </c:pt>
                <c:pt idx="21">
                  <c:v>24951.883351734112</c:v>
                </c:pt>
                <c:pt idx="22">
                  <c:v>24861.404499942895</c:v>
                </c:pt>
                <c:pt idx="23">
                  <c:v>24784.965469981344</c:v>
                </c:pt>
                <c:pt idx="24">
                  <c:v>25438.597175162755</c:v>
                </c:pt>
                <c:pt idx="25">
                  <c:v>25703.793809723236</c:v>
                </c:pt>
                <c:pt idx="26">
                  <c:v>25842.632047816656</c:v>
                </c:pt>
                <c:pt idx="27">
                  <c:v>26153.068108272742</c:v>
                </c:pt>
                <c:pt idx="28">
                  <c:v>26265.386682910117</c:v>
                </c:pt>
                <c:pt idx="29">
                  <c:v>26243.546960063963</c:v>
                </c:pt>
                <c:pt idx="30">
                  <c:v>26070.389157498008</c:v>
                </c:pt>
                <c:pt idx="31">
                  <c:v>26608.582327635439</c:v>
                </c:pt>
                <c:pt idx="32">
                  <c:v>26569.582822553013</c:v>
                </c:pt>
                <c:pt idx="33">
                  <c:v>26683.461377393691</c:v>
                </c:pt>
                <c:pt idx="34">
                  <c:v>26755.220466745344</c:v>
                </c:pt>
                <c:pt idx="35">
                  <c:v>26543.063159096968</c:v>
                </c:pt>
                <c:pt idx="36">
                  <c:v>27496.211063311377</c:v>
                </c:pt>
                <c:pt idx="37">
                  <c:v>27881.526173525715</c:v>
                </c:pt>
                <c:pt idx="38">
                  <c:v>28232.521719267526</c:v>
                </c:pt>
                <c:pt idx="39">
                  <c:v>28382.279818784031</c:v>
                </c:pt>
                <c:pt idx="40">
                  <c:v>28723.915483306053</c:v>
                </c:pt>
                <c:pt idx="41">
                  <c:v>28503.958274641187</c:v>
                </c:pt>
                <c:pt idx="42">
                  <c:v>28446.239007119202</c:v>
                </c:pt>
                <c:pt idx="43">
                  <c:v>28951.672592987405</c:v>
                </c:pt>
                <c:pt idx="44">
                  <c:v>28968.832375223668</c:v>
                </c:pt>
                <c:pt idx="45">
                  <c:v>29023.431682339069</c:v>
                </c:pt>
                <c:pt idx="46">
                  <c:v>28965.712414817084</c:v>
                </c:pt>
                <c:pt idx="47">
                  <c:v>28737.955305135732</c:v>
                </c:pt>
                <c:pt idx="48">
                  <c:v>29549.145010850127</c:v>
                </c:pt>
                <c:pt idx="49">
                  <c:v>29748.82247687213</c:v>
                </c:pt>
                <c:pt idx="50">
                  <c:v>30185.616933795267</c:v>
                </c:pt>
                <c:pt idx="51">
                  <c:v>30467.973350592005</c:v>
                </c:pt>
                <c:pt idx="52">
                  <c:v>30620.851410515097</c:v>
                </c:pt>
                <c:pt idx="53">
                  <c:v>30441.453687135952</c:v>
                </c:pt>
                <c:pt idx="54">
                  <c:v>30561.57216278982</c:v>
                </c:pt>
                <c:pt idx="55">
                  <c:v>31194.924125328369</c:v>
                </c:pt>
                <c:pt idx="56">
                  <c:v>31013.966421745929</c:v>
                </c:pt>
                <c:pt idx="57">
                  <c:v>30984.326797883288</c:v>
                </c:pt>
                <c:pt idx="58">
                  <c:v>30982.766817679989</c:v>
                </c:pt>
                <c:pt idx="59">
                  <c:v>30932.847451174483</c:v>
                </c:pt>
                <c:pt idx="60">
                  <c:v>31931.234781284507</c:v>
                </c:pt>
                <c:pt idx="61">
                  <c:v>32202.671336658168</c:v>
                </c:pt>
                <c:pt idx="62">
                  <c:v>32151.19198994937</c:v>
                </c:pt>
                <c:pt idx="63">
                  <c:v>32539.627060570307</c:v>
                </c:pt>
                <c:pt idx="64">
                  <c:v>32620.746031141753</c:v>
                </c:pt>
                <c:pt idx="65">
                  <c:v>32274.430426009832</c:v>
                </c:pt>
                <c:pt idx="66">
                  <c:v>31937.474702097705</c:v>
                </c:pt>
                <c:pt idx="67">
                  <c:v>32508.427456504374</c:v>
                </c:pt>
                <c:pt idx="68">
                  <c:v>32045.113336125192</c:v>
                </c:pt>
                <c:pt idx="69">
                  <c:v>31522.519968020722</c:v>
                </c:pt>
                <c:pt idx="70">
                  <c:v>31091.965431910776</c:v>
                </c:pt>
                <c:pt idx="71">
                  <c:v>30716.010202916219</c:v>
                </c:pt>
                <c:pt idx="72">
                  <c:v>31611.438839608647</c:v>
                </c:pt>
                <c:pt idx="73">
                  <c:v>31850.115810713076</c:v>
                </c:pt>
                <c:pt idx="74">
                  <c:v>32251.03072296039</c:v>
                </c:pt>
                <c:pt idx="75">
                  <c:v>32626.985951954946</c:v>
                </c:pt>
                <c:pt idx="76">
                  <c:v>32797.023794114313</c:v>
                </c:pt>
                <c:pt idx="77">
                  <c:v>32645.705714394517</c:v>
                </c:pt>
                <c:pt idx="78">
                  <c:v>32797.023794114313</c:v>
                </c:pt>
                <c:pt idx="79">
                  <c:v>33196.378726158327</c:v>
                </c:pt>
                <c:pt idx="80">
                  <c:v>33171.419042905567</c:v>
                </c:pt>
                <c:pt idx="81">
                  <c:v>33151.139300262708</c:v>
                </c:pt>
                <c:pt idx="82">
                  <c:v>33261.897894696791</c:v>
                </c:pt>
                <c:pt idx="83">
                  <c:v>33388.256291163838</c:v>
                </c:pt>
                <c:pt idx="84">
                  <c:v>34232.205581147471</c:v>
                </c:pt>
                <c:pt idx="85">
                  <c:v>34670.5600182739</c:v>
                </c:pt>
                <c:pt idx="86">
                  <c:v>34893.637187345354</c:v>
                </c:pt>
                <c:pt idx="87">
                  <c:v>35341.351505691564</c:v>
                </c:pt>
                <c:pt idx="88">
                  <c:v>35310.151901625628</c:v>
                </c:pt>
                <c:pt idx="89">
                  <c:v>35388.150911790472</c:v>
                </c:pt>
                <c:pt idx="90">
                  <c:v>35171.313663532201</c:v>
                </c:pt>
                <c:pt idx="91">
                  <c:v>35842.105150949865</c:v>
                </c:pt>
                <c:pt idx="92">
                  <c:v>35517.62926866411</c:v>
                </c:pt>
                <c:pt idx="93">
                  <c:v>35116.7143564168</c:v>
                </c:pt>
                <c:pt idx="94">
                  <c:v>35241.512772680559</c:v>
                </c:pt>
                <c:pt idx="95">
                  <c:v>34926.396771614578</c:v>
                </c:pt>
                <c:pt idx="96">
                  <c:v>36066.742300224621</c:v>
                </c:pt>
                <c:pt idx="97">
                  <c:v>36253.939924620245</c:v>
                </c:pt>
                <c:pt idx="98">
                  <c:v>36792.133094757679</c:v>
                </c:pt>
                <c:pt idx="99">
                  <c:v>37356.845928351162</c:v>
                </c:pt>
                <c:pt idx="100">
                  <c:v>37862.279514219365</c:v>
                </c:pt>
                <c:pt idx="101">
                  <c:v>37893.479118285293</c:v>
                </c:pt>
                <c:pt idx="102">
                  <c:v>38231.994822400724</c:v>
                </c:pt>
                <c:pt idx="103">
                  <c:v>39058.784330148083</c:v>
                </c:pt>
                <c:pt idx="104">
                  <c:v>39049.424448928301</c:v>
                </c:pt>
                <c:pt idx="105">
                  <c:v>39275.621578406353</c:v>
                </c:pt>
                <c:pt idx="106">
                  <c:v>39334.900826131641</c:v>
                </c:pt>
                <c:pt idx="107">
                  <c:v>39284.981459626135</c:v>
                </c:pt>
                <c:pt idx="108">
                  <c:v>40493.966117181248</c:v>
                </c:pt>
                <c:pt idx="109">
                  <c:v>40997.839722846154</c:v>
                </c:pt>
                <c:pt idx="110">
                  <c:v>41163.197624395623</c:v>
                </c:pt>
                <c:pt idx="111">
                  <c:v>41359.755130011035</c:v>
                </c:pt>
                <c:pt idx="112">
                  <c:v>40961.960178170324</c:v>
                </c:pt>
                <c:pt idx="113">
                  <c:v>40389.447443560362</c:v>
                </c:pt>
                <c:pt idx="114">
                  <c:v>40103.971066357022</c:v>
                </c:pt>
                <c:pt idx="115">
                  <c:v>40434.686869455967</c:v>
                </c:pt>
                <c:pt idx="116">
                  <c:v>39774.81524346138</c:v>
                </c:pt>
                <c:pt idx="117">
                  <c:v>39653.13678760422</c:v>
                </c:pt>
                <c:pt idx="118">
                  <c:v>39219.462291087686</c:v>
                </c:pt>
                <c:pt idx="119">
                  <c:v>38843.507062093129</c:v>
                </c:pt>
                <c:pt idx="120">
                  <c:v>39609.457341911919</c:v>
                </c:pt>
                <c:pt idx="121">
                  <c:v>40049.371759241651</c:v>
                </c:pt>
                <c:pt idx="122">
                  <c:v>40250.609205466943</c:v>
                </c:pt>
                <c:pt idx="123">
                  <c:v>40957.280237560444</c:v>
                </c:pt>
                <c:pt idx="124">
                  <c:v>41376.91491224731</c:v>
                </c:pt>
                <c:pt idx="125" formatCode="#,##0">
                  <c:v>40976</c:v>
                </c:pt>
              </c:numCache>
            </c:numRef>
          </c:val>
          <c:smooth val="0"/>
        </c:ser>
        <c:dLbls>
          <c:showLegendKey val="0"/>
          <c:showVal val="0"/>
          <c:showCatName val="0"/>
          <c:showSerName val="0"/>
          <c:showPercent val="0"/>
          <c:showBubbleSize val="0"/>
        </c:dLbls>
        <c:marker val="1"/>
        <c:smooth val="0"/>
        <c:axId val="134108672"/>
        <c:axId val="134110208"/>
      </c:lineChart>
      <c:dateAx>
        <c:axId val="134108672"/>
        <c:scaling>
          <c:orientation val="minMax"/>
        </c:scaling>
        <c:delete val="0"/>
        <c:axPos val="b"/>
        <c:numFmt formatCode="yyyy" sourceLinked="0"/>
        <c:majorTickMark val="out"/>
        <c:minorTickMark val="none"/>
        <c:tickLblPos val="nextTo"/>
        <c:crossAx val="134110208"/>
        <c:crosses val="autoZero"/>
        <c:auto val="1"/>
        <c:lblOffset val="100"/>
        <c:baseTimeUnit val="months"/>
        <c:majorUnit val="1"/>
        <c:majorTimeUnit val="years"/>
      </c:dateAx>
      <c:valAx>
        <c:axId val="134110208"/>
        <c:scaling>
          <c:orientation val="minMax"/>
          <c:max val="80000"/>
          <c:min val="0"/>
        </c:scaling>
        <c:delete val="0"/>
        <c:axPos val="l"/>
        <c:majorGridlines>
          <c:spPr>
            <a:ln>
              <a:noFill/>
            </a:ln>
          </c:spPr>
        </c:majorGridlines>
        <c:numFmt formatCode="General" sourceLinked="1"/>
        <c:majorTickMark val="out"/>
        <c:minorTickMark val="none"/>
        <c:tickLblPos val="nextTo"/>
        <c:crossAx val="134108672"/>
        <c:crossesAt val="39448"/>
        <c:crossBetween val="between"/>
        <c:majorUnit val="20000"/>
      </c:valAx>
    </c:plotArea>
    <c:plotVisOnly val="1"/>
    <c:dispBlanksAs val="gap"/>
    <c:showDLblsOverMax val="0"/>
  </c:chart>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6793594385300327E-2"/>
          <c:y val="4.8192771084337352E-2"/>
          <c:w val="0.93450454705815478"/>
          <c:h val="0.73349032851770635"/>
        </c:manualLayout>
      </c:layout>
      <c:barChart>
        <c:barDir val="col"/>
        <c:grouping val="clustered"/>
        <c:varyColors val="0"/>
        <c:ser>
          <c:idx val="0"/>
          <c:order val="0"/>
          <c:tx>
            <c:strRef>
              <c:f>'Ark1'!$B$1</c:f>
              <c:strCache>
                <c:ptCount val="1"/>
                <c:pt idx="0">
                  <c:v>Innskuddsutvikling personkunder</c:v>
                </c:pt>
              </c:strCache>
            </c:strRef>
          </c:tx>
          <c:spPr>
            <a:solidFill>
              <a:srgbClr val="2C6C88"/>
            </a:solidFill>
            <a:ln>
              <a:noFill/>
            </a:ln>
            <a:effectLst/>
          </c:spPr>
          <c:invertIfNegative val="0"/>
          <c:dPt>
            <c:idx val="4"/>
            <c:invertIfNegative val="0"/>
            <c:bubble3D val="0"/>
            <c:spPr>
              <a:solidFill>
                <a:srgbClr val="5DC8F6"/>
              </a:solidFill>
              <a:ln>
                <a:noFill/>
              </a:ln>
              <a:effectLst/>
            </c:spPr>
          </c:dPt>
          <c:dLbls>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nb-NO"/>
                </a:p>
              </c:txPr>
              <c:dLblPos val="inEnd"/>
              <c:showLegendKey val="0"/>
              <c:showVal val="1"/>
              <c:showCatName val="0"/>
              <c:showSerName val="0"/>
              <c:showPercent val="0"/>
              <c:showBubbleSize val="0"/>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b-NO"/>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General</c:formatCode>
                <c:ptCount val="5"/>
                <c:pt idx="0">
                  <c:v>17.024000000000001</c:v>
                </c:pt>
                <c:pt idx="1">
                  <c:v>17.829000000000001</c:v>
                </c:pt>
                <c:pt idx="2">
                  <c:v>18.675000000000001</c:v>
                </c:pt>
                <c:pt idx="3">
                  <c:v>19.7</c:v>
                </c:pt>
                <c:pt idx="4">
                  <c:v>20.9</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6825472"/>
        <c:axId val="6827008"/>
      </c:barChart>
      <c:lineChart>
        <c:grouping val="standard"/>
        <c:varyColors val="0"/>
        <c:ser>
          <c:idx val="1"/>
          <c:order val="1"/>
          <c:tx>
            <c:strRef>
              <c:f>'Ark1'!$C$1</c:f>
              <c:strCache>
                <c:ptCount val="1"/>
                <c:pt idx="0">
                  <c:v>% vekst</c:v>
                </c:pt>
              </c:strCache>
            </c:strRef>
          </c:tx>
          <c:spPr>
            <a:ln>
              <a:noFill/>
            </a:ln>
          </c:spPr>
          <c:marker>
            <c:symbol val="none"/>
          </c:marker>
          <c:dLbls>
            <c:dLbl>
              <c:idx val="4"/>
              <c:numFmt formatCode="0.0\ %" sourceLinked="0"/>
              <c:spPr>
                <a:solidFill>
                  <a:srgbClr val="EF7918"/>
                </a:solidFill>
              </c:spPr>
              <c:txPr>
                <a:bodyPr/>
                <a:lstStyle/>
                <a:p>
                  <a:pPr>
                    <a:defRPr b="1">
                      <a:solidFill>
                        <a:schemeClr val="bg1"/>
                      </a:solidFill>
                    </a:defRPr>
                  </a:pPr>
                  <a:endParaRPr lang="nb-NO"/>
                </a:p>
              </c:txPr>
              <c:dLblPos val="ctr"/>
              <c:showLegendKey val="0"/>
              <c:showVal val="1"/>
              <c:showCatName val="0"/>
              <c:showSerName val="0"/>
              <c:showPercent val="0"/>
              <c:showBubbleSize val="0"/>
            </c:dLbl>
            <c:numFmt formatCode="0.0\ %" sourceLinked="0"/>
            <c:spPr>
              <a:solidFill>
                <a:srgbClr val="EF7918"/>
              </a:solidFill>
            </c:spPr>
            <c:txPr>
              <a:bodyPr/>
              <a:lstStyle/>
              <a:p>
                <a:pPr>
                  <a:defRPr>
                    <a:solidFill>
                      <a:schemeClr val="bg1"/>
                    </a:solidFill>
                  </a:defRPr>
                </a:pPr>
                <a:endParaRPr lang="nb-NO"/>
              </a:p>
            </c:txPr>
            <c:dLblPos val="ct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0.0\ %</c:formatCode>
                <c:ptCount val="5"/>
                <c:pt idx="0">
                  <c:v>6.4000000000000001E-2</c:v>
                </c:pt>
                <c:pt idx="1">
                  <c:v>4.7E-2</c:v>
                </c:pt>
                <c:pt idx="2">
                  <c:v>4.7E-2</c:v>
                </c:pt>
                <c:pt idx="3">
                  <c:v>5.3999999999999999E-2</c:v>
                </c:pt>
                <c:pt idx="4">
                  <c:v>3.9E-2</c:v>
                </c:pt>
              </c:numCache>
            </c:numRef>
          </c:val>
          <c:smooth val="0"/>
        </c:ser>
        <c:dLbls>
          <c:showLegendKey val="0"/>
          <c:showVal val="0"/>
          <c:showCatName val="0"/>
          <c:showSerName val="0"/>
          <c:showPercent val="0"/>
          <c:showBubbleSize val="0"/>
        </c:dLbls>
        <c:marker val="1"/>
        <c:smooth val="0"/>
        <c:axId val="6846720"/>
        <c:axId val="6845184"/>
      </c:lineChart>
      <c:catAx>
        <c:axId val="6825472"/>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6827008"/>
        <c:crosses val="autoZero"/>
        <c:auto val="1"/>
        <c:lblAlgn val="ctr"/>
        <c:lblOffset val="100"/>
        <c:noMultiLvlLbl val="0"/>
      </c:catAx>
      <c:valAx>
        <c:axId val="6827008"/>
        <c:scaling>
          <c:orientation val="minMax"/>
          <c:max val="25"/>
          <c:min val="0"/>
        </c:scaling>
        <c:delete val="0"/>
        <c:axPos val="l"/>
        <c:numFmt formatCode="General" sourceLinked="1"/>
        <c:majorTickMark val="out"/>
        <c:minorTickMark val="none"/>
        <c:tickLblPos val="none"/>
        <c:spPr>
          <a:ln>
            <a:noFill/>
          </a:ln>
        </c:spPr>
        <c:crossAx val="6825472"/>
        <c:crosses val="autoZero"/>
        <c:crossBetween val="between"/>
        <c:majorUnit val="5"/>
      </c:valAx>
      <c:valAx>
        <c:axId val="6845184"/>
        <c:scaling>
          <c:orientation val="minMax"/>
          <c:max val="0.2"/>
          <c:min val="0"/>
        </c:scaling>
        <c:delete val="0"/>
        <c:axPos val="r"/>
        <c:numFmt formatCode="0.0\ %" sourceLinked="0"/>
        <c:majorTickMark val="out"/>
        <c:minorTickMark val="none"/>
        <c:tickLblPos val="none"/>
        <c:spPr>
          <a:ln>
            <a:noFill/>
          </a:ln>
        </c:spPr>
        <c:crossAx val="6846720"/>
        <c:crosses val="max"/>
        <c:crossBetween val="between"/>
      </c:valAx>
      <c:catAx>
        <c:axId val="6846720"/>
        <c:scaling>
          <c:orientation val="minMax"/>
        </c:scaling>
        <c:delete val="1"/>
        <c:axPos val="b"/>
        <c:numFmt formatCode="General" sourceLinked="1"/>
        <c:majorTickMark val="out"/>
        <c:minorTickMark val="none"/>
        <c:tickLblPos val="nextTo"/>
        <c:crossAx val="6845184"/>
        <c:crosses val="autoZero"/>
        <c:auto val="1"/>
        <c:lblAlgn val="ctr"/>
        <c:lblOffset val="100"/>
        <c:noMultiLvlLbl val="0"/>
      </c:catAx>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04507028645959E-2"/>
          <c:y val="2.7221481281672097E-3"/>
          <c:w val="0.88124728273996433"/>
          <c:h val="0.72238181353172526"/>
        </c:manualLayout>
      </c:layout>
      <c:barChart>
        <c:barDir val="col"/>
        <c:grouping val="stacked"/>
        <c:varyColors val="0"/>
        <c:ser>
          <c:idx val="0"/>
          <c:order val="0"/>
          <c:tx>
            <c:strRef>
              <c:f>'Ark1'!$B$1</c:f>
              <c:strCache>
                <c:ptCount val="1"/>
                <c:pt idx="0">
                  <c:v>næringsliv og offentlig</c:v>
                </c:pt>
              </c:strCache>
            </c:strRef>
          </c:tx>
          <c:spPr>
            <a:solidFill>
              <a:schemeClr val="accent1"/>
            </a:solidFill>
            <a:ln>
              <a:noFill/>
            </a:ln>
            <a:effectLst/>
          </c:spPr>
          <c:invertIfNegative val="0"/>
          <c:dPt>
            <c:idx val="4"/>
            <c:invertIfNegative val="0"/>
            <c:bubble3D val="0"/>
            <c:spPr>
              <a:solidFill>
                <a:srgbClr val="5DC8F6"/>
              </a:solidFill>
              <a:ln>
                <a:noFill/>
              </a:ln>
              <a:effectLst/>
            </c:spPr>
          </c:dPt>
          <c:dLbls>
            <c:dLbl>
              <c:idx val="4"/>
              <c:numFmt formatCode="0.0" sourceLinked="0"/>
              <c:spPr/>
              <c:txPr>
                <a:bodyPr/>
                <a:lstStyle/>
                <a:p>
                  <a:pPr>
                    <a:defRPr b="1"/>
                  </a:pPr>
                  <a:endParaRPr lang="nb-NO"/>
                </a:p>
              </c:txPr>
              <c:dLblPos val="inEnd"/>
              <c:showLegendKey val="0"/>
              <c:showVal val="1"/>
              <c:showCatName val="0"/>
              <c:showSerName val="0"/>
              <c:showPercent val="0"/>
              <c:showBubbleSize val="0"/>
            </c:dLbl>
            <c:numFmt formatCode="0.0" sourceLinked="0"/>
            <c:dLblPos val="inEnd"/>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'Ark1'!$B$2:$B$6</c:f>
              <c:numCache>
                <c:formatCode>#,##0.0</c:formatCode>
                <c:ptCount val="5"/>
                <c:pt idx="0">
                  <c:v>11.356999999999999</c:v>
                </c:pt>
                <c:pt idx="1">
                  <c:v>11.552</c:v>
                </c:pt>
                <c:pt idx="2">
                  <c:v>13.877000000000001</c:v>
                </c:pt>
                <c:pt idx="3">
                  <c:v>13.1</c:v>
                </c:pt>
                <c:pt idx="4">
                  <c:v>13.4</c:v>
                </c:pt>
              </c:numCache>
            </c:numRef>
          </c:val>
          <c:extLst xmlns:c16r2="http://schemas.microsoft.com/office/drawing/2015/06/chart">
            <c:ext xmlns:c16="http://schemas.microsoft.com/office/drawing/2014/chart" uri="{C3380CC4-5D6E-409C-BE32-E72D297353CC}">
              <c16:uniqueId val="{00000000-5375-48D2-A3ED-869F1729E9F4}"/>
            </c:ext>
          </c:extLst>
        </c:ser>
        <c:dLbls>
          <c:showLegendKey val="0"/>
          <c:showVal val="0"/>
          <c:showCatName val="0"/>
          <c:showSerName val="0"/>
          <c:showPercent val="0"/>
          <c:showBubbleSize val="0"/>
        </c:dLbls>
        <c:gapWidth val="60"/>
        <c:overlap val="100"/>
        <c:axId val="123553664"/>
        <c:axId val="123555200"/>
      </c:barChart>
      <c:lineChart>
        <c:grouping val="standard"/>
        <c:varyColors val="0"/>
        <c:ser>
          <c:idx val="1"/>
          <c:order val="1"/>
          <c:tx>
            <c:strRef>
              <c:f>'Ark1'!$C$1</c:f>
              <c:strCache>
                <c:ptCount val="1"/>
                <c:pt idx="0">
                  <c:v>% vekst</c:v>
                </c:pt>
              </c:strCache>
            </c:strRef>
          </c:tx>
          <c:spPr>
            <a:ln>
              <a:noFill/>
            </a:ln>
            <a:effectLst/>
          </c:spPr>
          <c:marker>
            <c:symbol val="none"/>
          </c:marker>
          <c:dPt>
            <c:idx val="4"/>
            <c:bubble3D val="0"/>
          </c:dPt>
          <c:dLbls>
            <c:numFmt formatCode="0.0\ %" sourceLinked="0"/>
            <c:spPr>
              <a:solidFill>
                <a:srgbClr val="EF7918"/>
              </a:solidFill>
            </c:spPr>
            <c:txPr>
              <a:bodyPr/>
              <a:lstStyle/>
              <a:p>
                <a:pPr>
                  <a:defRPr sz="1100">
                    <a:solidFill>
                      <a:schemeClr val="bg1"/>
                    </a:solidFill>
                  </a:defRPr>
                </a:pPr>
                <a:endParaRPr lang="nb-NO"/>
              </a:p>
            </c:txPr>
            <c:dLblPos val="ctr"/>
            <c:showLegendKey val="0"/>
            <c:showVal val="1"/>
            <c:showCatName val="0"/>
            <c:showSerName val="0"/>
            <c:showPercent val="0"/>
            <c:showBubbleSize val="0"/>
            <c:showLeaderLines val="0"/>
          </c:dLbls>
          <c:cat>
            <c:numRef>
              <c:f>'Ark1'!$A$2:$A$6</c:f>
              <c:numCache>
                <c:formatCode>General</c:formatCode>
                <c:ptCount val="5"/>
                <c:pt idx="0">
                  <c:v>2014</c:v>
                </c:pt>
                <c:pt idx="1">
                  <c:v>2015</c:v>
                </c:pt>
                <c:pt idx="2">
                  <c:v>2016</c:v>
                </c:pt>
                <c:pt idx="3">
                  <c:v>2017</c:v>
                </c:pt>
                <c:pt idx="4" formatCode="dd/mm/yy;@">
                  <c:v>43281</c:v>
                </c:pt>
              </c:numCache>
            </c:numRef>
          </c:cat>
          <c:val>
            <c:numRef>
              <c:f>'Ark1'!$C$2:$C$6</c:f>
              <c:numCache>
                <c:formatCode>0.0\ %</c:formatCode>
                <c:ptCount val="5"/>
                <c:pt idx="0">
                  <c:v>-5.8000000000000003E-2</c:v>
                </c:pt>
                <c:pt idx="1">
                  <c:v>1.7170027295940856E-2</c:v>
                </c:pt>
                <c:pt idx="2">
                  <c:v>0.20126385041551256</c:v>
                </c:pt>
                <c:pt idx="3">
                  <c:v>-5.6000000000000001E-2</c:v>
                </c:pt>
                <c:pt idx="4">
                  <c:v>4.0000000000000001E-3</c:v>
                </c:pt>
              </c:numCache>
            </c:numRef>
          </c:val>
          <c:smooth val="0"/>
          <c:extLst xmlns:c16r2="http://schemas.microsoft.com/office/drawing/2015/06/chart">
            <c:ext xmlns:c16="http://schemas.microsoft.com/office/drawing/2014/chart" uri="{C3380CC4-5D6E-409C-BE32-E72D297353CC}">
              <c16:uniqueId val="{00000001-5375-48D2-A3ED-869F1729E9F4}"/>
            </c:ext>
          </c:extLst>
        </c:ser>
        <c:dLbls>
          <c:showLegendKey val="0"/>
          <c:showVal val="0"/>
          <c:showCatName val="0"/>
          <c:showSerName val="0"/>
          <c:showPercent val="0"/>
          <c:showBubbleSize val="0"/>
        </c:dLbls>
        <c:marker val="1"/>
        <c:smooth val="0"/>
        <c:axId val="123562624"/>
        <c:axId val="123561088"/>
      </c:lineChart>
      <c:catAx>
        <c:axId val="123553664"/>
        <c:scaling>
          <c:orientation val="minMax"/>
        </c:scaling>
        <c:delete val="0"/>
        <c:axPos val="b"/>
        <c:numFmt formatCode="General" sourceLinked="1"/>
        <c:majorTickMark val="out"/>
        <c:minorTickMark val="none"/>
        <c:tickLblPos val="low"/>
        <c:spPr>
          <a:noFill/>
          <a:ln w="19050" cap="flat" cmpd="sng" algn="ctr">
            <a:solidFill>
              <a:srgbClr val="0B3D4A"/>
            </a:solidFill>
            <a:round/>
          </a:ln>
          <a:effectLst/>
        </c:spPr>
        <c:txPr>
          <a:bodyPr rot="-60000000" vert="horz"/>
          <a:lstStyle/>
          <a:p>
            <a:pPr>
              <a:defRPr/>
            </a:pPr>
            <a:endParaRPr lang="nb-NO"/>
          </a:p>
        </c:txPr>
        <c:crossAx val="123555200"/>
        <c:crosses val="autoZero"/>
        <c:auto val="1"/>
        <c:lblAlgn val="ctr"/>
        <c:lblOffset val="100"/>
        <c:noMultiLvlLbl val="0"/>
      </c:catAx>
      <c:valAx>
        <c:axId val="123555200"/>
        <c:scaling>
          <c:orientation val="minMax"/>
          <c:max val="20"/>
          <c:min val="-5"/>
        </c:scaling>
        <c:delete val="0"/>
        <c:axPos val="l"/>
        <c:numFmt formatCode="#,##0.0" sourceLinked="1"/>
        <c:majorTickMark val="out"/>
        <c:minorTickMark val="none"/>
        <c:tickLblPos val="none"/>
        <c:spPr>
          <a:ln>
            <a:noFill/>
          </a:ln>
        </c:spPr>
        <c:crossAx val="123553664"/>
        <c:crosses val="autoZero"/>
        <c:crossBetween val="between"/>
        <c:majorUnit val="5"/>
      </c:valAx>
      <c:valAx>
        <c:axId val="123561088"/>
        <c:scaling>
          <c:orientation val="minMax"/>
          <c:max val="0.5"/>
          <c:min val="-0.15000000000000002"/>
        </c:scaling>
        <c:delete val="0"/>
        <c:axPos val="r"/>
        <c:numFmt formatCode="0.0\ %" sourceLinked="1"/>
        <c:majorTickMark val="out"/>
        <c:minorTickMark val="none"/>
        <c:tickLblPos val="none"/>
        <c:spPr>
          <a:ln>
            <a:noFill/>
          </a:ln>
        </c:spPr>
        <c:crossAx val="123562624"/>
        <c:crosses val="max"/>
        <c:crossBetween val="between"/>
      </c:valAx>
      <c:catAx>
        <c:axId val="123562624"/>
        <c:scaling>
          <c:orientation val="minMax"/>
        </c:scaling>
        <c:delete val="1"/>
        <c:axPos val="b"/>
        <c:numFmt formatCode="General" sourceLinked="1"/>
        <c:majorTickMark val="out"/>
        <c:minorTickMark val="none"/>
        <c:tickLblPos val="nextTo"/>
        <c:crossAx val="123561088"/>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000" b="0" i="0">
          <a:solidFill>
            <a:srgbClr val="0B3D4A"/>
          </a:solidFill>
          <a:latin typeface="+mn-lt"/>
        </a:defRPr>
      </a:pPr>
      <a:endParaRPr lang="nb-NO"/>
    </a:p>
  </c:tx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6963269370219398E-2"/>
          <c:y val="1.6833426409465601E-3"/>
          <c:w val="0.94692686580944541"/>
          <c:h val="0.85058211447447463"/>
        </c:manualLayout>
      </c:layout>
      <c:barChart>
        <c:barDir val="col"/>
        <c:grouping val="stacked"/>
        <c:varyColors val="0"/>
        <c:ser>
          <c:idx val="0"/>
          <c:order val="0"/>
          <c:tx>
            <c:strRef>
              <c:f>'Ark1'!$B$1</c:f>
              <c:strCache>
                <c:ptCount val="1"/>
                <c:pt idx="0">
                  <c:v>Volum Aktiv Forvaltning</c:v>
                </c:pt>
              </c:strCache>
            </c:strRef>
          </c:tx>
          <c:spPr>
            <a:solidFill>
              <a:schemeClr val="accent1"/>
            </a:solidFill>
            <a:ln>
              <a:noFill/>
            </a:ln>
            <a:effectLst/>
          </c:spPr>
          <c:invertIfNegative val="0"/>
          <c:dPt>
            <c:idx val="11"/>
            <c:invertIfNegative val="0"/>
            <c:bubble3D val="0"/>
            <c:spPr>
              <a:solidFill>
                <a:srgbClr val="2C6C88"/>
              </a:solidFill>
              <a:ln>
                <a:noFill/>
              </a:ln>
              <a:effectLst/>
            </c:spPr>
          </c:dPt>
          <c:dPt>
            <c:idx val="12"/>
            <c:invertIfNegative val="0"/>
            <c:bubble3D val="0"/>
            <c:spPr>
              <a:solidFill>
                <a:srgbClr val="009EE9">
                  <a:lumMod val="60000"/>
                  <a:lumOff val="40000"/>
                </a:srgbClr>
              </a:solidFill>
              <a:ln>
                <a:noFill/>
              </a:ln>
              <a:effectLst/>
            </c:spPr>
          </c:dPt>
          <c:dLbls>
            <c:dLbl>
              <c:idx val="12"/>
              <c:layout>
                <c:manualLayout>
                  <c:x val="0"/>
                  <c:y val="-0.3984375528633074"/>
                </c:manualLayout>
              </c:layout>
              <c:numFmt formatCode="#,##0" sourceLinked="0"/>
              <c:spPr/>
              <c:txPr>
                <a:bodyPr/>
                <a:lstStyle/>
                <a:p>
                  <a:pPr>
                    <a:defRPr b="1"/>
                  </a:pPr>
                  <a:endParaRPr lang="nb-NO"/>
                </a:p>
              </c:txPr>
              <c:dLblPos val="ctr"/>
              <c:showLegendKey val="0"/>
              <c:showVal val="1"/>
              <c:showCatName val="0"/>
              <c:showSerName val="0"/>
              <c:showPercent val="0"/>
              <c:showBubbleSize val="0"/>
            </c:dLbl>
            <c:txPr>
              <a:bodyPr/>
              <a:lstStyle/>
              <a:p>
                <a:pPr>
                  <a:defRPr b="1"/>
                </a:pPr>
                <a:endParaRPr lang="nb-NO"/>
              </a:p>
            </c:txPr>
            <c:dLblPos val="inEnd"/>
            <c:showLegendKey val="0"/>
            <c:showVal val="0"/>
            <c:showCatName val="0"/>
            <c:showSerName val="0"/>
            <c:showPercent val="0"/>
            <c:showBubbleSize val="0"/>
          </c:dLbls>
          <c:cat>
            <c:numRef>
              <c:f>'Ark1'!$A$2:$A$14</c:f>
              <c:numCache>
                <c:formatCode>General</c:formatCod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formatCode="dd/mm/yy;@">
                  <c:v>43281</c:v>
                </c:pt>
              </c:numCache>
            </c:numRef>
          </c:cat>
          <c:val>
            <c:numRef>
              <c:f>'Ark1'!$B$2:$B$14</c:f>
              <c:numCache>
                <c:formatCode>0.000</c:formatCode>
                <c:ptCount val="13"/>
                <c:pt idx="0">
                  <c:v>770</c:v>
                </c:pt>
                <c:pt idx="1">
                  <c:v>1170</c:v>
                </c:pt>
                <c:pt idx="2">
                  <c:v>950</c:v>
                </c:pt>
                <c:pt idx="3">
                  <c:v>1270</c:v>
                </c:pt>
                <c:pt idx="4">
                  <c:v>1435</c:v>
                </c:pt>
                <c:pt idx="5">
                  <c:v>1542</c:v>
                </c:pt>
                <c:pt idx="6">
                  <c:v>1814</c:v>
                </c:pt>
                <c:pt idx="7">
                  <c:v>2190</c:v>
                </c:pt>
                <c:pt idx="8">
                  <c:v>2498</c:v>
                </c:pt>
                <c:pt idx="9">
                  <c:v>2528</c:v>
                </c:pt>
                <c:pt idx="10">
                  <c:v>3051</c:v>
                </c:pt>
                <c:pt idx="11">
                  <c:v>3865</c:v>
                </c:pt>
                <c:pt idx="12">
                  <c:v>4360</c:v>
                </c:pt>
              </c:numCache>
            </c:numRef>
          </c:val>
          <c:extLst xmlns:c16r2="http://schemas.microsoft.com/office/drawing/2015/06/chart">
            <c:ext xmlns:c16="http://schemas.microsoft.com/office/drawing/2014/chart" uri="{C3380CC4-5D6E-409C-BE32-E72D297353CC}">
              <c16:uniqueId val="{00000000-5375-48D2-A3ED-869F1729E9F4}"/>
            </c:ext>
          </c:extLst>
        </c:ser>
        <c:dLbls>
          <c:showLegendKey val="0"/>
          <c:showVal val="0"/>
          <c:showCatName val="0"/>
          <c:showSerName val="0"/>
          <c:showPercent val="0"/>
          <c:showBubbleSize val="0"/>
        </c:dLbls>
        <c:gapWidth val="24"/>
        <c:overlap val="100"/>
        <c:axId val="123240832"/>
        <c:axId val="123242368"/>
      </c:barChart>
      <c:catAx>
        <c:axId val="123240832"/>
        <c:scaling>
          <c:orientation val="minMax"/>
        </c:scaling>
        <c:delete val="0"/>
        <c:axPos val="b"/>
        <c:numFmt formatCode="General" sourceLinked="1"/>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nb-NO"/>
          </a:p>
        </c:txPr>
        <c:crossAx val="123242368"/>
        <c:crosses val="autoZero"/>
        <c:auto val="1"/>
        <c:lblAlgn val="ctr"/>
        <c:lblOffset val="100"/>
        <c:noMultiLvlLbl val="0"/>
      </c:catAx>
      <c:valAx>
        <c:axId val="123242368"/>
        <c:scaling>
          <c:orientation val="minMax"/>
        </c:scaling>
        <c:delete val="1"/>
        <c:axPos val="l"/>
        <c:numFmt formatCode="0.000" sourceLinked="1"/>
        <c:majorTickMark val="out"/>
        <c:minorTickMark val="none"/>
        <c:tickLblPos val="none"/>
        <c:crossAx val="123240832"/>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9662301949345292E-2"/>
          <c:y val="2.5395240238550689E-2"/>
          <c:w val="0.93251533742331283"/>
          <c:h val="0.86095956523573758"/>
        </c:manualLayout>
      </c:layout>
      <c:barChart>
        <c:barDir val="col"/>
        <c:grouping val="clustered"/>
        <c:varyColors val="0"/>
        <c:ser>
          <c:idx val="0"/>
          <c:order val="0"/>
          <c:tx>
            <c:strRef>
              <c:f>'Ark1'!$B$1</c:f>
              <c:strCache>
                <c:ptCount val="1"/>
                <c:pt idx="0">
                  <c:v>Tap i %</c:v>
                </c:pt>
              </c:strCache>
            </c:strRef>
          </c:tx>
          <c:spPr>
            <a:solidFill>
              <a:srgbClr val="2C6C88"/>
            </a:solidFill>
            <a:ln>
              <a:noFill/>
            </a:ln>
            <a:effectLst/>
          </c:spPr>
          <c:invertIfNegative val="0"/>
          <c:dPt>
            <c:idx val="0"/>
            <c:invertIfNegative val="0"/>
            <c:bubble3D val="0"/>
          </c:dPt>
          <c:dPt>
            <c:idx val="4"/>
            <c:invertIfNegative val="0"/>
            <c:bubble3D val="0"/>
            <c:spPr>
              <a:solidFill>
                <a:srgbClr val="009EE9">
                  <a:lumMod val="60000"/>
                  <a:lumOff val="40000"/>
                </a:srgbClr>
              </a:solidFill>
              <a:ln>
                <a:noFill/>
              </a:ln>
              <a:effectLst/>
            </c:spPr>
          </c:dPt>
          <c:dPt>
            <c:idx val="5"/>
            <c:invertIfNegative val="0"/>
            <c:bubble3D val="0"/>
            <c:spPr>
              <a:solidFill>
                <a:srgbClr val="5DC8F6"/>
              </a:solidFill>
              <a:ln>
                <a:noFill/>
              </a:ln>
              <a:effectLst/>
            </c:spPr>
          </c:dPt>
          <c:dLbls>
            <c:dLbl>
              <c:idx val="5"/>
              <c:numFmt formatCode="#,##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numFmt formatCode="#,##0.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'Ark1'!$A$2:$A$7</c:f>
              <c:strCache>
                <c:ptCount val="6"/>
                <c:pt idx="0">
                  <c:v>2014</c:v>
                </c:pt>
                <c:pt idx="1">
                  <c:v>2015</c:v>
                </c:pt>
                <c:pt idx="2">
                  <c:v>2016</c:v>
                </c:pt>
                <c:pt idx="3">
                  <c:v>2017</c:v>
                </c:pt>
                <c:pt idx="4">
                  <c:v>H1-17</c:v>
                </c:pt>
                <c:pt idx="5">
                  <c:v>H1-18</c:v>
                </c:pt>
              </c:strCache>
            </c:strRef>
          </c:cat>
          <c:val>
            <c:numRef>
              <c:f>'Ark1'!$B$2:$B$7</c:f>
              <c:numCache>
                <c:formatCode>General</c:formatCode>
                <c:ptCount val="6"/>
                <c:pt idx="0">
                  <c:v>0.04</c:v>
                </c:pt>
                <c:pt idx="1">
                  <c:v>0.09</c:v>
                </c:pt>
                <c:pt idx="2">
                  <c:v>0.04</c:v>
                </c:pt>
                <c:pt idx="3">
                  <c:v>0.02</c:v>
                </c:pt>
                <c:pt idx="4">
                  <c:v>0.03</c:v>
                </c:pt>
                <c:pt idx="5">
                  <c:v>-0.01</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37614720"/>
        <c:axId val="37616256"/>
      </c:barChart>
      <c:catAx>
        <c:axId val="37614720"/>
        <c:scaling>
          <c:orientation val="minMax"/>
        </c:scaling>
        <c:delete val="0"/>
        <c:axPos val="b"/>
        <c:numFmt formatCode="General" sourceLinked="1"/>
        <c:majorTickMark val="none"/>
        <c:minorTickMark val="none"/>
        <c:tickLblPos val="low"/>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37616256"/>
        <c:crosses val="autoZero"/>
        <c:auto val="1"/>
        <c:lblAlgn val="ctr"/>
        <c:lblOffset val="100"/>
        <c:noMultiLvlLbl val="0"/>
      </c:catAx>
      <c:valAx>
        <c:axId val="37616256"/>
        <c:scaling>
          <c:orientation val="minMax"/>
          <c:max val="0.2"/>
        </c:scaling>
        <c:delete val="1"/>
        <c:axPos val="l"/>
        <c:numFmt formatCode="General" sourceLinked="1"/>
        <c:majorTickMark val="none"/>
        <c:minorTickMark val="none"/>
        <c:tickLblPos val="none"/>
        <c:crossAx val="37614720"/>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0"/>
          <c:showBubbleSize val="0"/>
          <c:showLeaderLines val="1"/>
        </c:dLbls>
        <c:firstSliceAng val="160"/>
      </c:pieChart>
      <c:spPr>
        <a:noFill/>
        <a:ln>
          <a:noFill/>
        </a:ln>
        <a:effectLst/>
      </c:spPr>
    </c:plotArea>
    <c:plotVisOnly val="1"/>
    <c:dispBlanksAs val="zero"/>
    <c:showDLblsOverMax val="0"/>
  </c:chart>
  <c:spPr>
    <a:noFill/>
    <a:ln>
      <a:noFill/>
    </a:ln>
    <a:effectLst/>
  </c:spPr>
  <c:txPr>
    <a:bodyPr/>
    <a:lstStyle/>
    <a:p>
      <a:pPr>
        <a:defRPr sz="1100" b="1"/>
      </a:pPr>
      <a:endParaRPr lang="nb-NO"/>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'Ark1'!$B$1</c:f>
              <c:strCache>
                <c:ptCount val="1"/>
                <c:pt idx="0">
                  <c:v>Serie 1</c:v>
                </c:pt>
              </c:strCache>
            </c:strRef>
          </c:tx>
          <c:spPr>
            <a:ln>
              <a:noFill/>
            </a:ln>
          </c:spPr>
          <c:dPt>
            <c:idx val="0"/>
            <c:bubble3D val="0"/>
            <c:explosion val="6"/>
            <c:spPr>
              <a:solidFill>
                <a:srgbClr val="2C6C88"/>
              </a:solidFill>
              <a:ln w="19050">
                <a:noFill/>
              </a:ln>
              <a:effectLst/>
            </c:spPr>
            <c:extLst xmlns:c16r2="http://schemas.microsoft.com/office/drawing/2015/06/chart">
              <c:ext xmlns:c16="http://schemas.microsoft.com/office/drawing/2014/chart" uri="{C3380CC4-5D6E-409C-BE32-E72D297353CC}">
                <c16:uniqueId val="{00000001-6746-4D61-9AE2-A3E561D76A0F}"/>
              </c:ext>
            </c:extLst>
          </c:dPt>
          <c:dPt>
            <c:idx val="1"/>
            <c:bubble3D val="0"/>
            <c:spPr>
              <a:solidFill>
                <a:srgbClr val="BCE194"/>
              </a:solidFill>
              <a:ln w="19050">
                <a:solidFill>
                  <a:sysClr val="window" lastClr="FFFFFF"/>
                </a:solidFill>
              </a:ln>
              <a:effectLst/>
            </c:spPr>
            <c:extLst xmlns:c16r2="http://schemas.microsoft.com/office/drawing/2015/06/chart">
              <c:ext xmlns:c16="http://schemas.microsoft.com/office/drawing/2014/chart" uri="{C3380CC4-5D6E-409C-BE32-E72D297353CC}">
                <c16:uniqueId val="{00000003-6746-4D61-9AE2-A3E561D76A0F}"/>
              </c:ext>
            </c:extLst>
          </c:dPt>
          <c:dPt>
            <c:idx val="2"/>
            <c:bubble3D val="0"/>
            <c:spPr>
              <a:solidFill>
                <a:srgbClr val="E1EBF1"/>
              </a:solidFill>
              <a:ln w="19050">
                <a:noFill/>
              </a:ln>
              <a:effectLst/>
            </c:spPr>
            <c:extLst xmlns:c16r2="http://schemas.microsoft.com/office/drawing/2015/06/chart">
              <c:ext xmlns:c16="http://schemas.microsoft.com/office/drawing/2014/chart" uri="{C3380CC4-5D6E-409C-BE32-E72D297353CC}">
                <c16:uniqueId val="{00000005-6746-4D61-9AE2-A3E561D76A0F}"/>
              </c:ext>
            </c:extLst>
          </c:dPt>
          <c:dPt>
            <c:idx val="3"/>
            <c:bubble3D val="0"/>
            <c:spPr>
              <a:solidFill>
                <a:srgbClr val="0B3D4A"/>
              </a:solidFill>
              <a:ln w="19050">
                <a:noFill/>
              </a:ln>
              <a:effectLst/>
            </c:spPr>
            <c:extLst xmlns:c16r2="http://schemas.microsoft.com/office/drawing/2015/06/chart">
              <c:ext xmlns:c16="http://schemas.microsoft.com/office/drawing/2014/chart" uri="{C3380CC4-5D6E-409C-BE32-E72D297353CC}">
                <c16:uniqueId val="{00000007-6746-4D61-9AE2-A3E561D76A0F}"/>
              </c:ext>
            </c:extLst>
          </c:dPt>
          <c:dPt>
            <c:idx val="4"/>
            <c:bubble3D val="0"/>
            <c:spPr>
              <a:solidFill>
                <a:srgbClr val="009EE9"/>
              </a:solidFill>
              <a:ln w="19050">
                <a:noFill/>
              </a:ln>
              <a:effectLst/>
            </c:spPr>
            <c:extLst xmlns:c16r2="http://schemas.microsoft.com/office/drawing/2015/06/chart">
              <c:ext xmlns:c16="http://schemas.microsoft.com/office/drawing/2014/chart" uri="{C3380CC4-5D6E-409C-BE32-E72D297353CC}">
                <c16:uniqueId val="{00000009-6746-4D61-9AE2-A3E561D76A0F}"/>
              </c:ext>
            </c:extLst>
          </c:dPt>
          <c:dPt>
            <c:idx val="5"/>
            <c:bubble3D val="0"/>
            <c:spPr>
              <a:solidFill>
                <a:srgbClr val="5DC8F6"/>
              </a:solidFill>
              <a:ln w="19050">
                <a:noFill/>
              </a:ln>
              <a:effectLst/>
            </c:spPr>
            <c:extLst xmlns:c16r2="http://schemas.microsoft.com/office/drawing/2015/06/chart">
              <c:ext xmlns:c16="http://schemas.microsoft.com/office/drawing/2014/chart" uri="{C3380CC4-5D6E-409C-BE32-E72D297353CC}">
                <c16:uniqueId val="{0000000B-6746-4D61-9AE2-A3E561D76A0F}"/>
              </c:ext>
            </c:extLst>
          </c:dPt>
          <c:dLbls>
            <c:dLbl>
              <c:idx val="0"/>
              <c:layout>
                <c:manualLayout>
                  <c:x val="0.16553471335570777"/>
                  <c:y val="-4.2609388444793443E-2"/>
                </c:manualLayout>
              </c:layout>
              <c:numFmt formatCode="#,##0" sourceLinked="0"/>
              <c:spPr>
                <a:noFill/>
                <a:ln>
                  <a:noFill/>
                </a:ln>
                <a:effectLst/>
              </c:spPr>
              <c:txPr>
                <a:bodyPr rot="0" spcFirstLastPara="1" vertOverflow="ellipsis" vert="horz" wrap="square" anchor="ctr" anchorCtr="0"/>
                <a:lstStyle/>
                <a:p>
                  <a:pPr algn="ctr">
                    <a:defRPr sz="1000" b="0" i="0" u="none" strike="noStrike" kern="1200" baseline="0">
                      <a:solidFill>
                        <a:schemeClr val="bg1"/>
                      </a:solidFill>
                      <a:latin typeface="+mn-lt"/>
                      <a:ea typeface="+mn-ea"/>
                      <a:cs typeface="+mn-cs"/>
                    </a:defRPr>
                  </a:pPr>
                  <a:endParaRPr lang="nb-NO"/>
                </a:p>
              </c:txPr>
              <c:dLblPos val="bestFit"/>
              <c:showLegendKey val="0"/>
              <c:showVal val="1"/>
              <c:showCatName val="1"/>
              <c:showSerName val="0"/>
              <c:showPercent val="0"/>
              <c:showBubbleSize val="0"/>
              <c:separator>
</c:separator>
            </c:dLbl>
            <c:dLbl>
              <c:idx val="1"/>
              <c:layout>
                <c:manualLayout>
                  <c:x val="-0.22802559953374277"/>
                  <c:y val="0.11377745333920712"/>
                </c:manualLayout>
              </c:layout>
              <c:dLblPos val="bestFit"/>
              <c:showLegendKey val="0"/>
              <c:showVal val="1"/>
              <c:showCatName val="1"/>
              <c:showSerName val="0"/>
              <c:showPercent val="0"/>
              <c:showBubbleSize val="0"/>
              <c:separator>
</c:separator>
            </c:dLbl>
            <c:dLbl>
              <c:idx val="2"/>
              <c:layout>
                <c:manualLayout>
                  <c:x val="-0.15013191923454208"/>
                  <c:y val="-0.1502376833078618"/>
                </c:manualLayout>
              </c:layout>
              <c:dLblPos val="bestFit"/>
              <c:showLegendKey val="0"/>
              <c:showVal val="1"/>
              <c:showCatName val="1"/>
              <c:showSerName val="0"/>
              <c:showPercent val="0"/>
              <c:showBubbleSize val="0"/>
              <c:separator>
</c:separator>
            </c:dLbl>
            <c:dLbl>
              <c:idx val="3"/>
              <c:layout>
                <c:manualLayout>
                  <c:x val="7.9046918875652253E-2"/>
                  <c:y val="-3.5599290344241752E-2"/>
                </c:manualLayout>
              </c:layout>
              <c:dLblPos val="bestFit"/>
              <c:showLegendKey val="0"/>
              <c:showVal val="1"/>
              <c:showCatName val="1"/>
              <c:showSerName val="0"/>
              <c:showPercent val="0"/>
              <c:showBubbleSize val="0"/>
              <c:separator>
</c:separator>
            </c:dLbl>
            <c:dLbl>
              <c:idx val="4"/>
              <c:layout>
                <c:manualLayout>
                  <c:x val="-9.0320412571152642E-2"/>
                  <c:y val="0"/>
                </c:manualLayout>
              </c:layout>
              <c:dLblPos val="bestFit"/>
              <c:showLegendKey val="0"/>
              <c:showVal val="1"/>
              <c:showCatName val="1"/>
              <c:showSerName val="0"/>
              <c:showPercent val="0"/>
              <c:showBubbleSize val="0"/>
              <c:separator>
</c:separator>
            </c:dLbl>
            <c:numFmt formatCode="#,##0" sourceLinked="0"/>
            <c:spPr>
              <a:noFill/>
              <a:ln>
                <a:noFill/>
              </a:ln>
              <a:effectLst/>
            </c:spPr>
            <c:txPr>
              <a:bodyPr rot="0" spcFirstLastPara="1" vertOverflow="ellipsis" vert="horz" wrap="square" anchor="ctr" anchorCtr="0"/>
              <a:lstStyle/>
              <a:p>
                <a:pPr algn="ctr">
                  <a:defRPr sz="1000" b="0" i="0" u="none" strike="noStrike" kern="1200" baseline="0">
                    <a:solidFill>
                      <a:srgbClr val="0B3D4A"/>
                    </a:solidFill>
                    <a:latin typeface="+mn-lt"/>
                    <a:ea typeface="+mn-ea"/>
                    <a:cs typeface="+mn-cs"/>
                  </a:defRPr>
                </a:pPr>
                <a:endParaRPr lang="nb-NO"/>
              </a:p>
            </c:txPr>
            <c:dLblPos val="outEnd"/>
            <c:showLegendKey val="0"/>
            <c:showVal val="1"/>
            <c:showCatName val="1"/>
            <c:showSerName val="0"/>
            <c:showPercent val="0"/>
            <c:showBubbleSize val="0"/>
            <c:separator>
</c:separator>
            <c:showLeaderLines val="1"/>
            <c:extLst xmlns:c16r2="http://schemas.microsoft.com/office/drawing/2015/06/chart">
              <c:ext xmlns:c15="http://schemas.microsoft.com/office/drawing/2012/chart" uri="{CE6537A1-D6FC-4f65-9D91-7224C49458BB}"/>
            </c:extLst>
          </c:dLbls>
          <c:cat>
            <c:strRef>
              <c:f>'Ark1'!$A$2:$A$5</c:f>
              <c:strCache>
                <c:ptCount val="4"/>
                <c:pt idx="0">
                  <c:v>Deposits</c:v>
                </c:pt>
                <c:pt idx="1">
                  <c:v>Covered Bonds</c:v>
                </c:pt>
                <c:pt idx="2">
                  <c:v>Senior Bonds</c:v>
                </c:pt>
                <c:pt idx="3">
                  <c:v>T2</c:v>
                </c:pt>
              </c:strCache>
            </c:strRef>
          </c:cat>
          <c:val>
            <c:numRef>
              <c:f>'Ark1'!$B$2:$B$5</c:f>
              <c:numCache>
                <c:formatCode>_ * #.##0_ ;_ * \-#.##0_ ;_ * "-"??_ ;_ @_ </c:formatCode>
                <c:ptCount val="4"/>
                <c:pt idx="0">
                  <c:v>34239</c:v>
                </c:pt>
                <c:pt idx="1">
                  <c:v>21318</c:v>
                </c:pt>
                <c:pt idx="2">
                  <c:v>6468</c:v>
                </c:pt>
                <c:pt idx="3">
                  <c:v>700</c:v>
                </c:pt>
              </c:numCache>
            </c:numRef>
          </c:val>
          <c:extLst xmlns:c16r2="http://schemas.microsoft.com/office/drawing/2015/06/chart">
            <c:ext xmlns:c16="http://schemas.microsoft.com/office/drawing/2014/chart" uri="{C3380CC4-5D6E-409C-BE32-E72D297353CC}">
              <c16:uniqueId val="{0000000C-6746-4D61-9AE2-A3E561D76A0F}"/>
            </c:ext>
          </c:extLst>
        </c:ser>
        <c:dLbls>
          <c:showLegendKey val="0"/>
          <c:showVal val="0"/>
          <c:showCatName val="0"/>
          <c:showSerName val="0"/>
          <c:showPercent val="0"/>
          <c:showBubbleSize val="0"/>
          <c:showLeaderLines val="1"/>
        </c:dLbls>
        <c:firstSliceAng val="160"/>
      </c:pieChart>
      <c:spPr>
        <a:noFill/>
        <a:ln>
          <a:noFill/>
        </a:ln>
        <a:effectLst/>
      </c:spPr>
    </c:plotArea>
    <c:plotVisOnly val="1"/>
    <c:dispBlanksAs val="zero"/>
    <c:showDLblsOverMax val="0"/>
  </c:chart>
  <c:spPr>
    <a:noFill/>
    <a:ln>
      <a:noFill/>
    </a:ln>
    <a:effectLst/>
  </c:spPr>
  <c:txPr>
    <a:bodyPr/>
    <a:lstStyle/>
    <a:p>
      <a:pPr>
        <a:defRPr sz="1100" b="1"/>
      </a:pPr>
      <a:endParaRPr lang="nb-NO"/>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'Ark1'!$B$1</c:f>
              <c:strCache>
                <c:ptCount val="1"/>
                <c:pt idx="0">
                  <c:v>CET1</c:v>
                </c:pt>
              </c:strCache>
            </c:strRef>
          </c:tx>
          <c:spPr>
            <a:solidFill>
              <a:schemeClr val="accent1"/>
            </a:solidFill>
            <a:ln>
              <a:noFill/>
            </a:ln>
            <a:effectLst/>
          </c:spPr>
          <c:invertIfNegative val="0"/>
          <c:dLbls>
            <c:numFmt formatCode="0.0\ %" sourceLinked="0"/>
            <c:spPr>
              <a:noFill/>
            </c:spPr>
            <c:txPr>
              <a:bodyPr/>
              <a:lstStyle/>
              <a:p>
                <a:pPr>
                  <a:defRPr>
                    <a:solidFill>
                      <a:schemeClr val="bg1"/>
                    </a:solidFill>
                  </a:defRPr>
                </a:pPr>
                <a:endParaRPr lang="nb-NO"/>
              </a:p>
            </c:txPr>
            <c:dLblPos val="inEnd"/>
            <c:showLegendKey val="0"/>
            <c:showVal val="1"/>
            <c:showCatName val="0"/>
            <c:showSerName val="0"/>
            <c:showPercent val="0"/>
            <c:showBubbleSize val="0"/>
            <c:showLeaderLines val="0"/>
          </c:dLbls>
          <c:cat>
            <c:strRef>
              <c:f>'Ark1'!$A$2:$A$6</c:f>
              <c:strCache>
                <c:ptCount val="5"/>
                <c:pt idx="0">
                  <c:v>2014</c:v>
                </c:pt>
                <c:pt idx="1">
                  <c:v>2015</c:v>
                </c:pt>
                <c:pt idx="2">
                  <c:v>2016</c:v>
                </c:pt>
                <c:pt idx="3">
                  <c:v>2017</c:v>
                </c:pt>
                <c:pt idx="4">
                  <c:v>Q2-18</c:v>
                </c:pt>
              </c:strCache>
            </c:strRef>
          </c:cat>
          <c:val>
            <c:numRef>
              <c:f>'Ark1'!$B$2:$B$6</c:f>
              <c:numCache>
                <c:formatCode>#,#00\ %</c:formatCode>
                <c:ptCount val="5"/>
                <c:pt idx="0">
                  <c:v>0.12</c:v>
                </c:pt>
                <c:pt idx="1">
                  <c:v>0.14099999999999999</c:v>
                </c:pt>
                <c:pt idx="2">
                  <c:v>0.14599999999999999</c:v>
                </c:pt>
                <c:pt idx="3">
                  <c:v>0.15</c:v>
                </c:pt>
                <c:pt idx="4">
                  <c:v>0.155</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AT1</c:v>
                </c:pt>
              </c:strCache>
            </c:strRef>
          </c:tx>
          <c:spPr>
            <a:solidFill>
              <a:schemeClr val="accent2"/>
            </a:solidFill>
            <a:ln>
              <a:noFill/>
            </a:ln>
            <a:effectLst/>
          </c:spPr>
          <c:invertIfNegative val="0"/>
          <c:dLbls>
            <c:numFmt formatCode="0.0\ %" sourceLinked="0"/>
            <c:txPr>
              <a:bodyPr/>
              <a:lstStyle/>
              <a:p>
                <a:pPr>
                  <a:defRPr>
                    <a:solidFill>
                      <a:schemeClr val="bg1"/>
                    </a:solidFill>
                  </a:defRPr>
                </a:pPr>
                <a:endParaRPr lang="nb-NO"/>
              </a:p>
            </c:txPr>
            <c:showLegendKey val="0"/>
            <c:showVal val="1"/>
            <c:showCatName val="0"/>
            <c:showSerName val="0"/>
            <c:showPercent val="0"/>
            <c:showBubbleSize val="0"/>
            <c:showLeaderLines val="0"/>
          </c:dLbls>
          <c:cat>
            <c:strRef>
              <c:f>'Ark1'!$A$2:$A$6</c:f>
              <c:strCache>
                <c:ptCount val="5"/>
                <c:pt idx="0">
                  <c:v>2014</c:v>
                </c:pt>
                <c:pt idx="1">
                  <c:v>2015</c:v>
                </c:pt>
                <c:pt idx="2">
                  <c:v>2016</c:v>
                </c:pt>
                <c:pt idx="3">
                  <c:v>2017</c:v>
                </c:pt>
                <c:pt idx="4">
                  <c:v>Q2-18</c:v>
                </c:pt>
              </c:strCache>
            </c:strRef>
          </c:cat>
          <c:val>
            <c:numRef>
              <c:f>'Ark1'!$C$2:$C$6</c:f>
              <c:numCache>
                <c:formatCode>#,#00\ %</c:formatCode>
                <c:ptCount val="5"/>
                <c:pt idx="0">
                  <c:v>2.4E-2</c:v>
                </c:pt>
                <c:pt idx="1">
                  <c:v>2.5000000000000001E-2</c:v>
                </c:pt>
                <c:pt idx="2">
                  <c:v>2.4E-2</c:v>
                </c:pt>
                <c:pt idx="3">
                  <c:v>1.7999999999999999E-2</c:v>
                </c:pt>
                <c:pt idx="4">
                  <c:v>1.6E-2</c:v>
                </c:pt>
              </c:numCache>
            </c:numRef>
          </c:val>
          <c:extLst xmlns:c16r2="http://schemas.microsoft.com/office/drawing/2015/06/chart">
            <c:ext xmlns:c16="http://schemas.microsoft.com/office/drawing/2014/chart" uri="{C3380CC4-5D6E-409C-BE32-E72D297353CC}">
              <c16:uniqueId val="{00000001-5375-48D2-A3ED-869F1729E9F4}"/>
            </c:ext>
          </c:extLst>
        </c:ser>
        <c:dLbls>
          <c:showLegendKey val="0"/>
          <c:showVal val="0"/>
          <c:showCatName val="0"/>
          <c:showSerName val="0"/>
          <c:showPercent val="0"/>
          <c:showBubbleSize val="0"/>
        </c:dLbls>
        <c:gapWidth val="50"/>
        <c:overlap val="100"/>
        <c:axId val="40693120"/>
        <c:axId val="123409536"/>
      </c:barChart>
      <c:lineChart>
        <c:grouping val="standard"/>
        <c:varyColors val="0"/>
        <c:ser>
          <c:idx val="2"/>
          <c:order val="2"/>
          <c:tx>
            <c:strRef>
              <c:f>'Ark1'!$D$1</c:f>
              <c:strCache>
                <c:ptCount val="1"/>
                <c:pt idx="0">
                  <c:v>Serie 3</c:v>
                </c:pt>
              </c:strCache>
            </c:strRef>
          </c:tx>
          <c:spPr>
            <a:ln>
              <a:noFill/>
            </a:ln>
            <a:effectLst/>
          </c:spPr>
          <c:marker>
            <c:symbol val="none"/>
          </c:marker>
          <c:dLbls>
            <c:dLbl>
              <c:idx val="4"/>
              <c:numFmt formatCode="0.0\ %" sourceLinked="0"/>
              <c:spPr/>
              <c:txPr>
                <a:bodyPr/>
                <a:lstStyle/>
                <a:p>
                  <a:pPr>
                    <a:defRPr b="1"/>
                  </a:pPr>
                  <a:endParaRPr lang="nb-NO"/>
                </a:p>
              </c:txPr>
              <c:dLblPos val="t"/>
              <c:showLegendKey val="0"/>
              <c:showVal val="1"/>
              <c:showCatName val="0"/>
              <c:showSerName val="0"/>
              <c:showPercent val="0"/>
              <c:showBubbleSize val="0"/>
            </c:dLbl>
            <c:numFmt formatCode="0.0\ %" sourceLinked="0"/>
            <c:dLblPos val="t"/>
            <c:showLegendKey val="0"/>
            <c:showVal val="1"/>
            <c:showCatName val="0"/>
            <c:showSerName val="0"/>
            <c:showPercent val="0"/>
            <c:showBubbleSize val="0"/>
            <c:showLeaderLines val="0"/>
          </c:dLbls>
          <c:cat>
            <c:strRef>
              <c:f>'Ark1'!$A$2:$A$6</c:f>
              <c:strCache>
                <c:ptCount val="5"/>
                <c:pt idx="0">
                  <c:v>2014</c:v>
                </c:pt>
                <c:pt idx="1">
                  <c:v>2015</c:v>
                </c:pt>
                <c:pt idx="2">
                  <c:v>2016</c:v>
                </c:pt>
                <c:pt idx="3">
                  <c:v>2017</c:v>
                </c:pt>
                <c:pt idx="4">
                  <c:v>Q2-18</c:v>
                </c:pt>
              </c:strCache>
            </c:strRef>
          </c:cat>
          <c:val>
            <c:numRef>
              <c:f>'Ark1'!$D$2:$D$6</c:f>
              <c:numCache>
                <c:formatCode>#,#00\ %</c:formatCode>
                <c:ptCount val="5"/>
                <c:pt idx="0">
                  <c:v>0.14399999999999999</c:v>
                </c:pt>
                <c:pt idx="1">
                  <c:v>0.16599999999999998</c:v>
                </c:pt>
                <c:pt idx="2">
                  <c:v>0.16999999999999998</c:v>
                </c:pt>
                <c:pt idx="3">
                  <c:v>0.16799999999999998</c:v>
                </c:pt>
                <c:pt idx="4">
                  <c:v>0.17099999999999999</c:v>
                </c:pt>
              </c:numCache>
            </c:numRef>
          </c:val>
          <c:smooth val="0"/>
          <c:extLst xmlns:c16r2="http://schemas.microsoft.com/office/drawing/2015/06/chart">
            <c:ext xmlns:c16="http://schemas.microsoft.com/office/drawing/2014/chart" uri="{C3380CC4-5D6E-409C-BE32-E72D297353CC}">
              <c16:uniqueId val="{00000002-5375-48D2-A3ED-869F1729E9F4}"/>
            </c:ext>
          </c:extLst>
        </c:ser>
        <c:ser>
          <c:idx val="3"/>
          <c:order val="3"/>
          <c:tx>
            <c:strRef>
              <c:f>'Ark1'!$E$1</c:f>
              <c:strCache>
                <c:ptCount val="1"/>
                <c:pt idx="0">
                  <c:v>LR</c:v>
                </c:pt>
              </c:strCache>
            </c:strRef>
          </c:tx>
          <c:spPr>
            <a:ln w="28575">
              <a:solidFill>
                <a:srgbClr val="EF7918"/>
              </a:solidFill>
            </a:ln>
            <a:effectLst/>
          </c:spPr>
          <c:marker>
            <c:symbol val="none"/>
          </c:marker>
          <c:dLbls>
            <c:dLbl>
              <c:idx val="4"/>
              <c:layout>
                <c:manualLayout>
                  <c:x val="0"/>
                  <c:y val="8.1875740991573243E-3"/>
                </c:manualLayout>
              </c:layout>
              <c:tx>
                <c:rich>
                  <a:bodyPr/>
                  <a:lstStyle/>
                  <a:p>
                    <a:pPr>
                      <a:defRPr b="0"/>
                    </a:pPr>
                    <a:r>
                      <a:rPr lang="en-US" b="0" dirty="0">
                        <a:solidFill>
                          <a:schemeClr val="bg1"/>
                        </a:solidFill>
                      </a:rPr>
                      <a:t>LR; 8.2 %</a:t>
                    </a:r>
                  </a:p>
                </c:rich>
              </c:tx>
              <c:numFmt formatCode="0.0\ %" sourceLinked="0"/>
              <c:spPr>
                <a:solidFill>
                  <a:srgbClr val="EF7918"/>
                </a:solidFill>
              </c:spPr>
              <c:showLegendKey val="0"/>
              <c:showVal val="1"/>
              <c:showCatName val="0"/>
              <c:showSerName val="1"/>
              <c:showPercent val="0"/>
              <c:showBubbleSize val="0"/>
            </c:dLbl>
            <c:numFmt formatCode="0.0\ %" sourceLinked="0"/>
            <c:txPr>
              <a:bodyPr/>
              <a:lstStyle/>
              <a:p>
                <a:pPr>
                  <a:defRPr b="0"/>
                </a:pPr>
                <a:endParaRPr lang="nb-NO"/>
              </a:p>
            </c:txPr>
            <c:showLegendKey val="0"/>
            <c:showVal val="0"/>
            <c:showCatName val="0"/>
            <c:showSerName val="0"/>
            <c:showPercent val="0"/>
            <c:showBubbleSize val="0"/>
          </c:dLbls>
          <c:cat>
            <c:strRef>
              <c:f>'Ark1'!$A$2:$A$6</c:f>
              <c:strCache>
                <c:ptCount val="5"/>
                <c:pt idx="0">
                  <c:v>2014</c:v>
                </c:pt>
                <c:pt idx="1">
                  <c:v>2015</c:v>
                </c:pt>
                <c:pt idx="2">
                  <c:v>2016</c:v>
                </c:pt>
                <c:pt idx="3">
                  <c:v>2017</c:v>
                </c:pt>
                <c:pt idx="4">
                  <c:v>Q2-18</c:v>
                </c:pt>
              </c:strCache>
            </c:strRef>
          </c:cat>
          <c:val>
            <c:numRef>
              <c:f>'Ark1'!$E$2:$E$6</c:f>
              <c:numCache>
                <c:formatCode>#,#00\ %</c:formatCode>
                <c:ptCount val="5"/>
                <c:pt idx="1">
                  <c:v>0.08</c:v>
                </c:pt>
                <c:pt idx="2">
                  <c:v>8.5000000000000006E-2</c:v>
                </c:pt>
                <c:pt idx="3">
                  <c:v>8.2000000000000003E-2</c:v>
                </c:pt>
                <c:pt idx="4">
                  <c:v>0.08</c:v>
                </c:pt>
              </c:numCache>
            </c:numRef>
          </c:val>
          <c:smooth val="0"/>
        </c:ser>
        <c:dLbls>
          <c:showLegendKey val="0"/>
          <c:showVal val="0"/>
          <c:showCatName val="0"/>
          <c:showSerName val="0"/>
          <c:showPercent val="0"/>
          <c:showBubbleSize val="0"/>
        </c:dLbls>
        <c:marker val="1"/>
        <c:smooth val="0"/>
        <c:axId val="40693120"/>
        <c:axId val="123409536"/>
      </c:lineChart>
      <c:catAx>
        <c:axId val="40693120"/>
        <c:scaling>
          <c:orientation val="minMax"/>
        </c:scaling>
        <c:delete val="0"/>
        <c:axPos val="b"/>
        <c:numFmt formatCode="General" sourceLinked="1"/>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23409536"/>
        <c:crosses val="autoZero"/>
        <c:auto val="1"/>
        <c:lblAlgn val="ctr"/>
        <c:lblOffset val="100"/>
        <c:noMultiLvlLbl val="0"/>
      </c:catAx>
      <c:valAx>
        <c:axId val="123409536"/>
        <c:scaling>
          <c:orientation val="minMax"/>
        </c:scaling>
        <c:delete val="1"/>
        <c:axPos val="l"/>
        <c:numFmt formatCode="#,#00\ %" sourceLinked="1"/>
        <c:majorTickMark val="out"/>
        <c:minorTickMark val="none"/>
        <c:tickLblPos val="nextTo"/>
        <c:crossAx val="40693120"/>
        <c:crosses val="autoZero"/>
        <c:crossBetween val="between"/>
      </c:valAx>
      <c:spPr>
        <a:noFill/>
        <a:ln>
          <a:noFill/>
        </a:ln>
        <a:effectLst/>
      </c:spPr>
    </c:plotArea>
    <c:legend>
      <c:legendPos val="t"/>
      <c:legendEntry>
        <c:idx val="2"/>
        <c:delete val="1"/>
      </c:legendEntry>
      <c:layout/>
      <c:overlay val="0"/>
    </c:legend>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751292256031857"/>
          <c:y val="0.17535645757987936"/>
          <c:w val="0.70594973129731342"/>
          <c:h val="0.72994502877516487"/>
        </c:manualLayout>
      </c:layout>
      <c:barChart>
        <c:barDir val="col"/>
        <c:grouping val="stacked"/>
        <c:varyColors val="0"/>
        <c:ser>
          <c:idx val="0"/>
          <c:order val="0"/>
          <c:tx>
            <c:strRef>
              <c:f>'Ark1'!$B$1</c:f>
              <c:strCache>
                <c:ptCount val="1"/>
                <c:pt idx="0">
                  <c:v>Pillar 1 requirement</c:v>
                </c:pt>
              </c:strCache>
            </c:strRef>
          </c:tx>
          <c:spPr>
            <a:solidFill>
              <a:schemeClr val="accent1"/>
            </a:solidFill>
            <a:ln>
              <a:noFill/>
            </a:ln>
            <a:effectLst/>
          </c:spPr>
          <c:invertIfNegative val="0"/>
          <c:dLbls>
            <c:numFmt formatCode="0.0\ %" sourceLinked="0"/>
            <c:txPr>
              <a:bodyPr/>
              <a:lstStyle/>
              <a:p>
                <a:pPr>
                  <a:defRPr>
                    <a:solidFill>
                      <a:schemeClr val="bg1"/>
                    </a:solidFill>
                  </a:defRPr>
                </a:pPr>
                <a:endParaRPr lang="nb-NO"/>
              </a:p>
            </c:txPr>
            <c:dLblPos val="inEnd"/>
            <c:showLegendKey val="0"/>
            <c:showVal val="1"/>
            <c:showCatName val="0"/>
            <c:showSerName val="0"/>
            <c:showPercent val="0"/>
            <c:showBubbleSize val="0"/>
            <c:showLeaderLines val="0"/>
          </c:dLbls>
          <c:cat>
            <c:numRef>
              <c:f>'Ark1'!$A$2:$A$5</c:f>
              <c:numCache>
                <c:formatCode>m/d/yyyy</c:formatCode>
                <c:ptCount val="1"/>
                <c:pt idx="0">
                  <c:v>43281</c:v>
                </c:pt>
              </c:numCache>
            </c:numRef>
          </c:cat>
          <c:val>
            <c:numRef>
              <c:f>'Ark1'!$B$2:$B$5</c:f>
              <c:numCache>
                <c:formatCode>0.0\ %</c:formatCode>
                <c:ptCount val="1"/>
                <c:pt idx="0">
                  <c:v>0.1</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Countercyclical buffer</c:v>
                </c:pt>
              </c:strCache>
            </c:strRef>
          </c:tx>
          <c:spPr>
            <a:solidFill>
              <a:schemeClr val="accent2"/>
            </a:solidFill>
            <a:ln>
              <a:noFill/>
            </a:ln>
            <a:effectLst/>
          </c:spPr>
          <c:invertIfNegative val="0"/>
          <c:dLbls>
            <c:numFmt formatCode="0.0\ %" sourceLinked="0"/>
            <c:txPr>
              <a:bodyPr/>
              <a:lstStyle/>
              <a:p>
                <a:pPr>
                  <a:defRPr>
                    <a:solidFill>
                      <a:schemeClr val="bg1"/>
                    </a:solidFill>
                  </a:defRPr>
                </a:pPr>
                <a:endParaRPr lang="nb-NO"/>
              </a:p>
            </c:txPr>
            <c:showLegendKey val="0"/>
            <c:showVal val="1"/>
            <c:showCatName val="0"/>
            <c:showSerName val="0"/>
            <c:showPercent val="0"/>
            <c:showBubbleSize val="0"/>
            <c:showLeaderLines val="0"/>
          </c:dLbls>
          <c:cat>
            <c:numRef>
              <c:f>'Ark1'!$A$2:$A$5</c:f>
              <c:numCache>
                <c:formatCode>m/d/yyyy</c:formatCode>
                <c:ptCount val="1"/>
                <c:pt idx="0">
                  <c:v>43281</c:v>
                </c:pt>
              </c:numCache>
            </c:numRef>
          </c:cat>
          <c:val>
            <c:numRef>
              <c:f>'Ark1'!$C$2:$C$5</c:f>
              <c:numCache>
                <c:formatCode>0.0\ %</c:formatCode>
                <c:ptCount val="1"/>
                <c:pt idx="0">
                  <c:v>0.02</c:v>
                </c:pt>
              </c:numCache>
            </c:numRef>
          </c:val>
          <c:extLst xmlns:c16r2="http://schemas.microsoft.com/office/drawing/2015/06/chart">
            <c:ext xmlns:c16="http://schemas.microsoft.com/office/drawing/2014/chart" uri="{C3380CC4-5D6E-409C-BE32-E72D297353CC}">
              <c16:uniqueId val="{00000001-5375-48D2-A3ED-869F1729E9F4}"/>
            </c:ext>
          </c:extLst>
        </c:ser>
        <c:ser>
          <c:idx val="2"/>
          <c:order val="2"/>
          <c:tx>
            <c:strRef>
              <c:f>'Ark1'!$D$1</c:f>
              <c:strCache>
                <c:ptCount val="1"/>
                <c:pt idx="0">
                  <c:v>Pillar 2 requirement</c:v>
                </c:pt>
              </c:strCache>
            </c:strRef>
          </c:tx>
          <c:spPr>
            <a:solidFill>
              <a:schemeClr val="accent3"/>
            </a:solidFill>
            <a:ln>
              <a:noFill/>
            </a:ln>
            <a:effectLst/>
          </c:spPr>
          <c:invertIfNegative val="0"/>
          <c:dLbls>
            <c:dLbl>
              <c:idx val="0"/>
              <c:layout/>
              <c:tx>
                <c:rich>
                  <a:bodyPr/>
                  <a:lstStyle/>
                  <a:p>
                    <a:r>
                      <a:rPr lang="en-US" smtClean="0"/>
                      <a:t>1.8 </a:t>
                    </a:r>
                    <a:r>
                      <a:rPr lang="en-US"/>
                      <a:t>%</a:t>
                    </a:r>
                  </a:p>
                </c:rich>
              </c:tx>
              <c:showLegendKey val="0"/>
              <c:showVal val="1"/>
              <c:showCatName val="0"/>
              <c:showSerName val="0"/>
              <c:showPercent val="0"/>
              <c:showBubbleSize val="0"/>
            </c:dLbl>
            <c:numFmt formatCode="0.00%" sourceLinked="0"/>
            <c:showLegendKey val="0"/>
            <c:showVal val="1"/>
            <c:showCatName val="0"/>
            <c:showSerName val="0"/>
            <c:showPercent val="0"/>
            <c:showBubbleSize val="0"/>
            <c:showLeaderLines val="0"/>
          </c:dLbls>
          <c:cat>
            <c:numRef>
              <c:f>'Ark1'!$A$2:$A$5</c:f>
              <c:numCache>
                <c:formatCode>m/d/yyyy</c:formatCode>
                <c:ptCount val="1"/>
                <c:pt idx="0">
                  <c:v>43281</c:v>
                </c:pt>
              </c:numCache>
            </c:numRef>
          </c:cat>
          <c:val>
            <c:numRef>
              <c:f>'Ark1'!$D$2:$D$5</c:f>
              <c:numCache>
                <c:formatCode>0.0\ %</c:formatCode>
                <c:ptCount val="1"/>
                <c:pt idx="0">
                  <c:v>1.7999999999999999E-2</c:v>
                </c:pt>
              </c:numCache>
            </c:numRef>
          </c:val>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gapWidth val="410"/>
        <c:overlap val="100"/>
        <c:axId val="134167936"/>
        <c:axId val="134190208"/>
      </c:barChart>
      <c:lineChart>
        <c:grouping val="stacked"/>
        <c:varyColors val="0"/>
        <c:ser>
          <c:idx val="5"/>
          <c:order val="4"/>
          <c:tx>
            <c:strRef>
              <c:f>'Ark1'!#REF!</c:f>
              <c:strCache>
                <c:ptCount val="1"/>
                <c:pt idx="0">
                  <c:v>#REF!</c:v>
                </c:pt>
              </c:strCache>
            </c:strRef>
          </c:tx>
          <c:spPr>
            <a:ln>
              <a:noFill/>
            </a:ln>
            <a:effectLst/>
          </c:spPr>
          <c:marker>
            <c:spPr>
              <a:noFill/>
              <a:ln>
                <a:noFill/>
              </a:ln>
            </c:spPr>
          </c:marker>
          <c:dLbls>
            <c:dLbl>
              <c:idx val="0"/>
              <c:spPr/>
              <c:txPr>
                <a:bodyPr/>
                <a:lstStyle/>
                <a:p>
                  <a:pPr>
                    <a:defRPr b="1"/>
                  </a:pPr>
                  <a:endParaRPr lang="nb-NO"/>
                </a:p>
              </c:txPr>
              <c:dLblPos val="t"/>
              <c:showLegendKey val="0"/>
              <c:showVal val="1"/>
              <c:showCatName val="0"/>
              <c:showSerName val="0"/>
              <c:showPercent val="0"/>
              <c:showBubbleSize val="0"/>
            </c:dLbl>
            <c:dLblPos val="t"/>
            <c:showLegendKey val="0"/>
            <c:showVal val="1"/>
            <c:showCatName val="0"/>
            <c:showSerName val="0"/>
            <c:showPercent val="0"/>
            <c:showBubbleSize val="0"/>
            <c:showLeaderLines val="0"/>
          </c:dLbls>
          <c:cat>
            <c:numRef>
              <c:f>'Ark1'!$A$2:$A$5</c:f>
              <c:numCache>
                <c:formatCode>m/d/yyyy</c:formatCode>
                <c:ptCount val="1"/>
                <c:pt idx="0">
                  <c:v>43281</c:v>
                </c:pt>
              </c:numCache>
            </c:numRef>
          </c:cat>
          <c:val>
            <c:numRef>
              <c:f>'Ark1'!#REF!</c:f>
              <c:numCache>
                <c:formatCode>General</c:formatCode>
                <c:ptCount val="1"/>
                <c:pt idx="0">
                  <c:v>1</c:v>
                </c:pt>
              </c:numCache>
            </c:numRef>
          </c:val>
          <c:smooth val="0"/>
        </c:ser>
        <c:dLbls>
          <c:showLegendKey val="0"/>
          <c:showVal val="0"/>
          <c:showCatName val="0"/>
          <c:showSerName val="0"/>
          <c:showPercent val="0"/>
          <c:showBubbleSize val="0"/>
        </c:dLbls>
        <c:marker val="1"/>
        <c:smooth val="0"/>
        <c:axId val="134167936"/>
        <c:axId val="134190208"/>
      </c:lineChart>
      <c:lineChart>
        <c:grouping val="standard"/>
        <c:varyColors val="0"/>
        <c:ser>
          <c:idx val="4"/>
          <c:order val="3"/>
          <c:tx>
            <c:strRef>
              <c:f>'Ark1'!$E$1</c:f>
              <c:strCache>
                <c:ptCount val="1"/>
                <c:pt idx="0">
                  <c:v>LR</c:v>
                </c:pt>
              </c:strCache>
            </c:strRef>
          </c:tx>
          <c:spPr>
            <a:ln>
              <a:solidFill>
                <a:srgbClr val="EF7918"/>
              </a:solidFill>
            </a:ln>
            <a:effectLst/>
          </c:spPr>
          <c:marker>
            <c:spPr>
              <a:solidFill>
                <a:srgbClr val="EF7918"/>
              </a:solidFill>
              <a:ln>
                <a:solidFill>
                  <a:srgbClr val="EF7918"/>
                </a:solidFill>
              </a:ln>
            </c:spPr>
          </c:marker>
          <c:dLbls>
            <c:dLbl>
              <c:idx val="0"/>
              <c:layout/>
              <c:numFmt formatCode="0.0\ %" sourceLinked="0"/>
              <c:spPr>
                <a:solidFill>
                  <a:srgbClr val="EF7918"/>
                </a:solidFill>
              </c:spPr>
              <c:txPr>
                <a:bodyPr/>
                <a:lstStyle/>
                <a:p>
                  <a:pPr>
                    <a:defRPr>
                      <a:solidFill>
                        <a:schemeClr val="bg1"/>
                      </a:solidFill>
                    </a:defRPr>
                  </a:pPr>
                  <a:endParaRPr lang="nb-NO"/>
                </a:p>
              </c:txPr>
              <c:showLegendKey val="0"/>
              <c:showVal val="1"/>
              <c:showCatName val="0"/>
              <c:showSerName val="1"/>
              <c:showPercent val="0"/>
              <c:showBubbleSize val="0"/>
            </c:dLbl>
            <c:numFmt formatCode="0.0\ %" sourceLinked="0"/>
            <c:txPr>
              <a:bodyPr/>
              <a:lstStyle/>
              <a:p>
                <a:pPr>
                  <a:defRPr>
                    <a:solidFill>
                      <a:schemeClr val="bg1"/>
                    </a:solidFill>
                  </a:defRPr>
                </a:pPr>
                <a:endParaRPr lang="nb-NO"/>
              </a:p>
            </c:txPr>
            <c:showLegendKey val="0"/>
            <c:showVal val="1"/>
            <c:showCatName val="0"/>
            <c:showSerName val="0"/>
            <c:showPercent val="0"/>
            <c:showBubbleSize val="0"/>
            <c:showLeaderLines val="0"/>
          </c:dLbls>
          <c:cat>
            <c:numRef>
              <c:f>'Ark1'!$A$3</c:f>
              <c:numCache>
                <c:formatCode>m/d/yyyy</c:formatCode>
                <c:ptCount val="1"/>
                <c:pt idx="0">
                  <c:v>43281</c:v>
                </c:pt>
              </c:numCache>
            </c:numRef>
          </c:cat>
          <c:val>
            <c:numRef>
              <c:f>'Ark1'!$E$2:$E$5</c:f>
              <c:numCache>
                <c:formatCode>0.0\ %</c:formatCode>
                <c:ptCount val="1"/>
                <c:pt idx="0">
                  <c:v>0.05</c:v>
                </c:pt>
              </c:numCache>
            </c:numRef>
          </c:val>
          <c:smooth val="0"/>
        </c:ser>
        <c:ser>
          <c:idx val="3"/>
          <c:order val="5"/>
          <c:tx>
            <c:strRef>
              <c:f>'Ark1'!$F$1</c:f>
              <c:strCache>
                <c:ptCount val="1"/>
                <c:pt idx="0">
                  <c:v>Kolonne1</c:v>
                </c:pt>
              </c:strCache>
            </c:strRef>
          </c:tx>
          <c:spPr>
            <a:ln>
              <a:noFill/>
            </a:ln>
          </c:spPr>
          <c:marker>
            <c:spPr>
              <a:ln>
                <a:noFill/>
              </a:ln>
            </c:spPr>
          </c:marker>
          <c:dLbls>
            <c:dLbl>
              <c:idx val="0"/>
              <c:spPr/>
              <c:txPr>
                <a:bodyPr/>
                <a:lstStyle/>
                <a:p>
                  <a:pPr>
                    <a:defRPr b="1"/>
                  </a:pPr>
                  <a:endParaRPr lang="nb-NO"/>
                </a:p>
              </c:txPr>
              <c:dLblPos val="t"/>
              <c:showLegendKey val="0"/>
              <c:showVal val="1"/>
              <c:showCatName val="0"/>
              <c:showSerName val="0"/>
              <c:showPercent val="0"/>
              <c:showBubbleSize val="0"/>
            </c:dLbl>
            <c:dLblPos val="t"/>
            <c:showLegendKey val="0"/>
            <c:showVal val="1"/>
            <c:showCatName val="0"/>
            <c:showSerName val="0"/>
            <c:showPercent val="0"/>
            <c:showBubbleSize val="0"/>
            <c:showLeaderLines val="0"/>
          </c:dLbls>
          <c:cat>
            <c:numRef>
              <c:f>'Ark1'!$A$3</c:f>
              <c:numCache>
                <c:formatCode>m/d/yyyy</c:formatCode>
                <c:ptCount val="1"/>
                <c:pt idx="0">
                  <c:v>43281</c:v>
                </c:pt>
              </c:numCache>
            </c:numRef>
          </c:cat>
          <c:val>
            <c:numRef>
              <c:f>'Ark1'!$F$3</c:f>
              <c:numCache>
                <c:formatCode>0.0\ %</c:formatCode>
                <c:ptCount val="1"/>
                <c:pt idx="0">
                  <c:v>0.13800000000000001</c:v>
                </c:pt>
              </c:numCache>
            </c:numRef>
          </c:val>
          <c:smooth val="0"/>
        </c:ser>
        <c:dLbls>
          <c:showLegendKey val="0"/>
          <c:showVal val="0"/>
          <c:showCatName val="0"/>
          <c:showSerName val="0"/>
          <c:showPercent val="0"/>
          <c:showBubbleSize val="0"/>
        </c:dLbls>
        <c:marker val="1"/>
        <c:smooth val="0"/>
        <c:axId val="134201728"/>
        <c:axId val="134191744"/>
      </c:lineChart>
      <c:dateAx>
        <c:axId val="134167936"/>
        <c:scaling>
          <c:orientation val="minMax"/>
        </c:scaling>
        <c:delete val="0"/>
        <c:axPos val="b"/>
        <c:numFmt formatCode="dd/mm/yy;@" sourceLinked="0"/>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134190208"/>
        <c:crosses val="autoZero"/>
        <c:auto val="1"/>
        <c:lblOffset val="100"/>
        <c:baseTimeUnit val="days"/>
      </c:dateAx>
      <c:valAx>
        <c:axId val="134190208"/>
        <c:scaling>
          <c:orientation val="minMax"/>
          <c:max val="0.18000000000000002"/>
        </c:scaling>
        <c:delete val="1"/>
        <c:axPos val="l"/>
        <c:numFmt formatCode="0.0\ %" sourceLinked="1"/>
        <c:majorTickMark val="out"/>
        <c:minorTickMark val="none"/>
        <c:tickLblPos val="nextTo"/>
        <c:crossAx val="134167936"/>
        <c:crosses val="autoZero"/>
        <c:crossBetween val="between"/>
      </c:valAx>
      <c:valAx>
        <c:axId val="134191744"/>
        <c:scaling>
          <c:orientation val="minMax"/>
          <c:max val="0.18000000000000002"/>
        </c:scaling>
        <c:delete val="0"/>
        <c:axPos val="r"/>
        <c:numFmt formatCode="0.0\ %" sourceLinked="1"/>
        <c:majorTickMark val="none"/>
        <c:minorTickMark val="none"/>
        <c:tickLblPos val="none"/>
        <c:spPr>
          <a:ln>
            <a:noFill/>
          </a:ln>
        </c:spPr>
        <c:crossAx val="134201728"/>
        <c:crosses val="max"/>
        <c:crossBetween val="between"/>
      </c:valAx>
      <c:dateAx>
        <c:axId val="134201728"/>
        <c:scaling>
          <c:orientation val="minMax"/>
        </c:scaling>
        <c:delete val="1"/>
        <c:axPos val="b"/>
        <c:numFmt formatCode="m/d/yyyy" sourceLinked="1"/>
        <c:majorTickMark val="out"/>
        <c:minorTickMark val="none"/>
        <c:tickLblPos val="nextTo"/>
        <c:crossAx val="134191744"/>
        <c:crosses val="autoZero"/>
        <c:auto val="1"/>
        <c:lblOffset val="100"/>
        <c:baseTimeUnit val="days"/>
      </c:dateAx>
      <c:spPr>
        <a:noFill/>
        <a:ln>
          <a:noFill/>
        </a:ln>
        <a:effectLst/>
      </c:spPr>
    </c:plotArea>
    <c:legend>
      <c:legendPos val="l"/>
      <c:legendEntry>
        <c:idx val="3"/>
        <c:delete val="1"/>
      </c:legendEntry>
      <c:legendEntry>
        <c:idx val="4"/>
        <c:delete val="1"/>
      </c:legendEntry>
      <c:legendEntry>
        <c:idx val="5"/>
        <c:delete val="1"/>
      </c:legendEntry>
      <c:layout>
        <c:manualLayout>
          <c:xMode val="edge"/>
          <c:yMode val="edge"/>
          <c:x val="5.7863910461293825E-3"/>
          <c:y val="0.35358779470098295"/>
          <c:w val="0.32962586653484022"/>
          <c:h val="0.26833634099691733"/>
        </c:manualLayout>
      </c:layout>
      <c:overlay val="0"/>
      <c:txPr>
        <a:bodyPr/>
        <a:lstStyle/>
        <a:p>
          <a:pPr>
            <a:defRPr sz="900"/>
          </a:pPr>
          <a:endParaRPr lang="nb-NO"/>
        </a:p>
      </c:txPr>
    </c:legend>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742331288343558E-2"/>
          <c:y val="0.10987650712933467"/>
          <c:w val="0.93251533742331283"/>
          <c:h val="0.74590733001464504"/>
        </c:manualLayout>
      </c:layout>
      <c:barChart>
        <c:barDir val="col"/>
        <c:grouping val="clustered"/>
        <c:varyColors val="0"/>
        <c:ser>
          <c:idx val="0"/>
          <c:order val="0"/>
          <c:tx>
            <c:strRef>
              <c:f>'Ark1'!$B$1</c:f>
              <c:strCache>
                <c:ptCount val="1"/>
                <c:pt idx="0">
                  <c:v>Equity per MORG</c:v>
                </c:pt>
              </c:strCache>
            </c:strRef>
          </c:tx>
          <c:spPr>
            <a:solidFill>
              <a:srgbClr val="2C6C88"/>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'Ark1'!$A$2:$A$9</c:f>
              <c:strCache>
                <c:ptCount val="7"/>
                <c:pt idx="0">
                  <c:v>2014</c:v>
                </c:pt>
                <c:pt idx="1">
                  <c:v>2015</c:v>
                </c:pt>
                <c:pt idx="2">
                  <c:v>2016</c:v>
                </c:pt>
                <c:pt idx="3">
                  <c:v>2017</c:v>
                </c:pt>
                <c:pt idx="5">
                  <c:v>Q2-17</c:v>
                </c:pt>
                <c:pt idx="6">
                  <c:v>Q2-18</c:v>
                </c:pt>
              </c:strCache>
            </c:strRef>
          </c:cat>
          <c:val>
            <c:numRef>
              <c:f>'Ark1'!$B$2:$B$9</c:f>
              <c:numCache>
                <c:formatCode>General</c:formatCode>
                <c:ptCount val="7"/>
                <c:pt idx="0">
                  <c:v>244</c:v>
                </c:pt>
                <c:pt idx="1">
                  <c:v>257</c:v>
                </c:pt>
                <c:pt idx="2">
                  <c:v>275</c:v>
                </c:pt>
                <c:pt idx="3">
                  <c:v>289</c:v>
                </c:pt>
                <c:pt idx="5">
                  <c:v>270</c:v>
                </c:pt>
                <c:pt idx="6">
                  <c:v>288</c:v>
                </c:pt>
              </c:numCache>
            </c:numRef>
          </c:val>
          <c:extLst xmlns:c16r2="http://schemas.microsoft.com/office/drawing/2015/06/chart">
            <c:ext xmlns:c16="http://schemas.microsoft.com/office/drawing/2014/chart" uri="{C3380CC4-5D6E-409C-BE32-E72D297353CC}">
              <c16:uniqueId val="{00000000-6B42-4BF3-822A-7271D69D1D35}"/>
            </c:ext>
          </c:extLst>
        </c:ser>
        <c:ser>
          <c:idx val="2"/>
          <c:order val="2"/>
          <c:tx>
            <c:strRef>
              <c:f>'Ark1'!$D$1</c:f>
              <c:strCache>
                <c:ptCount val="1"/>
                <c:pt idx="0">
                  <c:v>Price  MORG</c:v>
                </c:pt>
              </c:strCache>
            </c:strRef>
          </c:tx>
          <c:spPr>
            <a:solidFill>
              <a:srgbClr val="5DC8F6"/>
            </a:solidFill>
            <a:ln>
              <a:noFill/>
            </a:ln>
            <a:effectLst/>
          </c:spPr>
          <c:invertIfNegative val="0"/>
          <c:dLbls>
            <c:dLbl>
              <c:idx val="4"/>
              <c:spPr/>
              <c:txPr>
                <a:bodyPr/>
                <a:lstStyle/>
                <a:p>
                  <a:pPr>
                    <a:defRPr b="0"/>
                  </a:pPr>
                  <a:endParaRPr lang="nb-NO"/>
                </a:p>
              </c:txPr>
              <c:dLblPos val="ctr"/>
              <c:showLegendKey val="0"/>
              <c:showVal val="1"/>
              <c:showCatName val="0"/>
              <c:showSerName val="0"/>
              <c:showPercent val="0"/>
              <c:showBubbleSize val="0"/>
            </c:dLbl>
            <c:dLbl>
              <c:idx val="6"/>
              <c:spPr/>
              <c:txPr>
                <a:bodyPr/>
                <a:lstStyle/>
                <a:p>
                  <a:pPr>
                    <a:defRPr b="1"/>
                  </a:pPr>
                  <a:endParaRPr lang="nb-NO"/>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'Ark1'!$A$2:$A$9</c:f>
              <c:strCache>
                <c:ptCount val="7"/>
                <c:pt idx="0">
                  <c:v>2014</c:v>
                </c:pt>
                <c:pt idx="1">
                  <c:v>2015</c:v>
                </c:pt>
                <c:pt idx="2">
                  <c:v>2016</c:v>
                </c:pt>
                <c:pt idx="3">
                  <c:v>2017</c:v>
                </c:pt>
                <c:pt idx="5">
                  <c:v>Q2-17</c:v>
                </c:pt>
                <c:pt idx="6">
                  <c:v>Q2-18</c:v>
                </c:pt>
              </c:strCache>
            </c:strRef>
          </c:cat>
          <c:val>
            <c:numRef>
              <c:f>'Ark1'!$D$2:$D$9</c:f>
              <c:numCache>
                <c:formatCode>General</c:formatCode>
                <c:ptCount val="7"/>
                <c:pt idx="0">
                  <c:v>216</c:v>
                </c:pt>
                <c:pt idx="1">
                  <c:v>188</c:v>
                </c:pt>
                <c:pt idx="2">
                  <c:v>254</c:v>
                </c:pt>
                <c:pt idx="3">
                  <c:v>262</c:v>
                </c:pt>
                <c:pt idx="5">
                  <c:v>244</c:v>
                </c:pt>
                <c:pt idx="6">
                  <c:v>273</c:v>
                </c:pt>
              </c:numCache>
            </c:numRef>
          </c:val>
          <c:extLst xmlns:c16r2="http://schemas.microsoft.com/office/drawing/2015/06/chart">
            <c:ext xmlns:c16="http://schemas.microsoft.com/office/drawing/2014/chart" uri="{C3380CC4-5D6E-409C-BE32-E72D297353CC}">
              <c16:uniqueId val="{00000005-E7A6-4E8E-B093-0870F4C415C0}"/>
            </c:ext>
          </c:extLst>
        </c:ser>
        <c:dLbls>
          <c:showLegendKey val="0"/>
          <c:showVal val="0"/>
          <c:showCatName val="0"/>
          <c:showSerName val="0"/>
          <c:showPercent val="0"/>
          <c:showBubbleSize val="0"/>
        </c:dLbls>
        <c:gapWidth val="25"/>
        <c:axId val="134582272"/>
        <c:axId val="134583808"/>
      </c:barChart>
      <c:lineChart>
        <c:grouping val="standard"/>
        <c:varyColors val="0"/>
        <c:ser>
          <c:idx val="1"/>
          <c:order val="1"/>
          <c:tx>
            <c:strRef>
              <c:f>'Ark1'!$C$1</c:f>
              <c:strCache>
                <c:ptCount val="1"/>
                <c:pt idx="0">
                  <c:v>Price/Book</c:v>
                </c:pt>
              </c:strCache>
            </c:strRef>
          </c:tx>
          <c:spPr>
            <a:ln w="38100" cap="rnd">
              <a:solidFill>
                <a:srgbClr val="EF7918"/>
              </a:solidFill>
              <a:round/>
            </a:ln>
            <a:effectLst/>
          </c:spPr>
          <c:marker>
            <c:symbol val="none"/>
          </c:marker>
          <c:dLbls>
            <c:dLbl>
              <c:idx val="0"/>
              <c:layout/>
              <c:dLblPos val="ctr"/>
              <c:showLegendKey val="0"/>
              <c:showVal val="1"/>
              <c:showCatName val="0"/>
              <c:showSerName val="0"/>
              <c:showPercent val="0"/>
              <c:showBubbleSize val="0"/>
            </c:dLbl>
            <c:dLbl>
              <c:idx val="1"/>
              <c:layout/>
              <c:dLblPos val="ctr"/>
              <c:showLegendKey val="0"/>
              <c:showVal val="1"/>
              <c:showCatName val="0"/>
              <c:showSerName val="0"/>
              <c:showPercent val="0"/>
              <c:showBubbleSize val="0"/>
            </c:dLbl>
            <c:dLbl>
              <c:idx val="2"/>
              <c:layout/>
              <c:dLblPos val="ctr"/>
              <c:showLegendKey val="0"/>
              <c:showVal val="1"/>
              <c:showCatName val="0"/>
              <c:showSerName val="0"/>
              <c:showPercent val="0"/>
              <c:showBubbleSize val="0"/>
            </c:dLbl>
            <c:dLbl>
              <c:idx val="3"/>
              <c:layout/>
              <c:dLblPos val="ctr"/>
              <c:showLegendKey val="0"/>
              <c:showVal val="1"/>
              <c:showCatName val="0"/>
              <c:showSerName val="0"/>
              <c:showPercent val="0"/>
              <c:showBubbleSize val="0"/>
            </c:dLbl>
            <c:dLbl>
              <c:idx val="4"/>
              <c:dLblPos val="ctr"/>
              <c:showLegendKey val="0"/>
              <c:showVal val="1"/>
              <c:showCatName val="0"/>
              <c:showSerName val="0"/>
              <c:showPercent val="0"/>
              <c:showBubbleSize val="0"/>
            </c:dLbl>
            <c:dLbl>
              <c:idx val="5"/>
              <c:layout/>
              <c:dLblPos val="ctr"/>
              <c:showLegendKey val="0"/>
              <c:showVal val="1"/>
              <c:showCatName val="0"/>
              <c:showSerName val="0"/>
              <c:showPercent val="0"/>
              <c:showBubbleSize val="0"/>
            </c:dLbl>
            <c:dLbl>
              <c:idx val="6"/>
              <c:layout/>
              <c:numFmt formatCode="#,##0.00" sourceLinked="0"/>
              <c:spPr>
                <a:solidFill>
                  <a:srgbClr val="EF7918"/>
                </a:solidFill>
                <a:ln>
                  <a:solidFill>
                    <a:srgbClr val="EF7918"/>
                  </a:solidFill>
                </a:ln>
              </c:spPr>
              <c:txPr>
                <a:bodyPr/>
                <a:lstStyle/>
                <a:p>
                  <a:pPr>
                    <a:defRPr b="1">
                      <a:solidFill>
                        <a:schemeClr val="bg1"/>
                      </a:solidFill>
                    </a:defRPr>
                  </a:pPr>
                  <a:endParaRPr lang="nb-NO"/>
                </a:p>
              </c:txPr>
              <c:dLblPos val="ctr"/>
              <c:showLegendKey val="0"/>
              <c:showVal val="1"/>
              <c:showCatName val="0"/>
              <c:showSerName val="0"/>
              <c:showPercent val="0"/>
              <c:showBubbleSize val="0"/>
            </c:dLbl>
            <c:numFmt formatCode="#,##0.00" sourceLinked="0"/>
            <c:spPr>
              <a:solidFill>
                <a:srgbClr val="EF7918"/>
              </a:solidFill>
              <a:ln>
                <a:solidFill>
                  <a:srgbClr val="EF7918"/>
                </a:solidFill>
              </a:ln>
            </c:spPr>
            <c:txPr>
              <a:bodyPr/>
              <a:lstStyle/>
              <a:p>
                <a:pPr>
                  <a:defRPr b="0">
                    <a:solidFill>
                      <a:schemeClr val="bg1"/>
                    </a:solidFill>
                  </a:defRPr>
                </a:pPr>
                <a:endParaRPr lang="nb-NO"/>
              </a:p>
            </c:txPr>
            <c:dLblPos val="ctr"/>
            <c:showLegendKey val="0"/>
            <c:showVal val="0"/>
            <c:showCatName val="0"/>
            <c:showSerName val="0"/>
            <c:showPercent val="0"/>
            <c:showBubbleSize val="0"/>
          </c:dLbls>
          <c:cat>
            <c:strRef>
              <c:f>'Ark1'!$A$2:$A$9</c:f>
              <c:strCache>
                <c:ptCount val="7"/>
                <c:pt idx="0">
                  <c:v>2014</c:v>
                </c:pt>
                <c:pt idx="1">
                  <c:v>2015</c:v>
                </c:pt>
                <c:pt idx="2">
                  <c:v>2016</c:v>
                </c:pt>
                <c:pt idx="3">
                  <c:v>2017</c:v>
                </c:pt>
                <c:pt idx="5">
                  <c:v>Q2-17</c:v>
                </c:pt>
                <c:pt idx="6">
                  <c:v>Q2-18</c:v>
                </c:pt>
              </c:strCache>
            </c:strRef>
          </c:cat>
          <c:val>
            <c:numRef>
              <c:f>'Ark1'!$C$2:$C$9</c:f>
              <c:numCache>
                <c:formatCode>General</c:formatCode>
                <c:ptCount val="7"/>
                <c:pt idx="0">
                  <c:v>0.89</c:v>
                </c:pt>
                <c:pt idx="1">
                  <c:v>0.73</c:v>
                </c:pt>
                <c:pt idx="2">
                  <c:v>0.93</c:v>
                </c:pt>
                <c:pt idx="3" formatCode="0.00">
                  <c:v>0.91</c:v>
                </c:pt>
                <c:pt idx="5" formatCode="0.00">
                  <c:v>0.9</c:v>
                </c:pt>
                <c:pt idx="6">
                  <c:v>0.95</c:v>
                </c:pt>
              </c:numCache>
            </c:numRef>
          </c:val>
          <c:smooth val="0"/>
          <c:extLst xmlns:c16r2="http://schemas.microsoft.com/office/drawing/2015/06/chart">
            <c:ext xmlns:c16="http://schemas.microsoft.com/office/drawing/2014/chart" uri="{C3380CC4-5D6E-409C-BE32-E72D297353CC}">
              <c16:uniqueId val="{00000001-6B42-4BF3-822A-7271D69D1D35}"/>
            </c:ext>
          </c:extLst>
        </c:ser>
        <c:dLbls>
          <c:showLegendKey val="0"/>
          <c:showVal val="0"/>
          <c:showCatName val="0"/>
          <c:showSerName val="0"/>
          <c:showPercent val="0"/>
          <c:showBubbleSize val="0"/>
        </c:dLbls>
        <c:marker val="1"/>
        <c:smooth val="0"/>
        <c:axId val="134595328"/>
        <c:axId val="134585344"/>
      </c:lineChart>
      <c:catAx>
        <c:axId val="134582272"/>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000" b="0" i="0" u="none" strike="noStrike" kern="1200" baseline="0">
                <a:solidFill>
                  <a:srgbClr val="0B3D4A"/>
                </a:solidFill>
                <a:latin typeface="+mn-lt"/>
                <a:ea typeface="+mn-ea"/>
                <a:cs typeface="+mn-cs"/>
              </a:defRPr>
            </a:pPr>
            <a:endParaRPr lang="nb-NO"/>
          </a:p>
        </c:txPr>
        <c:crossAx val="134583808"/>
        <c:crosses val="autoZero"/>
        <c:auto val="1"/>
        <c:lblAlgn val="ctr"/>
        <c:lblOffset val="100"/>
        <c:noMultiLvlLbl val="0"/>
      </c:catAx>
      <c:valAx>
        <c:axId val="134583808"/>
        <c:scaling>
          <c:orientation val="minMax"/>
        </c:scaling>
        <c:delete val="0"/>
        <c:axPos val="l"/>
        <c:numFmt formatCode="General" sourceLinked="1"/>
        <c:majorTickMark val="none"/>
        <c:minorTickMark val="none"/>
        <c:tickLblPos val="none"/>
        <c:spPr>
          <a:ln>
            <a:noFill/>
          </a:ln>
        </c:spPr>
        <c:crossAx val="134582272"/>
        <c:crossesAt val="1"/>
        <c:crossBetween val="between"/>
      </c:valAx>
      <c:valAx>
        <c:axId val="134585344"/>
        <c:scaling>
          <c:orientation val="minMax"/>
          <c:max val="1.5"/>
          <c:min val="0"/>
        </c:scaling>
        <c:delete val="0"/>
        <c:axPos val="r"/>
        <c:numFmt formatCode="General" sourceLinked="1"/>
        <c:majorTickMark val="out"/>
        <c:minorTickMark val="none"/>
        <c:tickLblPos val="none"/>
        <c:spPr>
          <a:ln>
            <a:noFill/>
          </a:ln>
        </c:spPr>
        <c:crossAx val="134595328"/>
        <c:crosses val="max"/>
        <c:crossBetween val="between"/>
      </c:valAx>
      <c:catAx>
        <c:axId val="134595328"/>
        <c:scaling>
          <c:orientation val="minMax"/>
        </c:scaling>
        <c:delete val="1"/>
        <c:axPos val="b"/>
        <c:numFmt formatCode="General" sourceLinked="1"/>
        <c:majorTickMark val="out"/>
        <c:minorTickMark val="none"/>
        <c:tickLblPos val="nextTo"/>
        <c:crossAx val="134585344"/>
        <c:crosses val="autoZero"/>
        <c:auto val="1"/>
        <c:lblAlgn val="ctr"/>
        <c:lblOffset val="100"/>
        <c:noMultiLvlLbl val="0"/>
      </c:catAx>
      <c:spPr>
        <a:noFill/>
        <a:ln>
          <a:noFill/>
        </a:ln>
        <a:effectLst/>
      </c:spPr>
    </c:plotArea>
    <c:legend>
      <c:legendPos val="t"/>
      <c:layout/>
      <c:overlay val="0"/>
    </c:legend>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'Ark1'!$B$1</c:f>
              <c:strCache>
                <c:ptCount val="1"/>
                <c:pt idx="0">
                  <c:v>Kolonne1</c:v>
                </c:pt>
              </c:strCache>
            </c:strRef>
          </c:tx>
          <c:spPr>
            <a:solidFill>
              <a:schemeClr val="accent1"/>
            </a:solidFill>
            <a:ln>
              <a:noFill/>
            </a:ln>
            <a:effectLst/>
          </c:spPr>
          <c:invertIfNegative val="0"/>
          <c:dPt>
            <c:idx val="3"/>
            <c:invertIfNegative val="0"/>
            <c:bubble3D val="0"/>
            <c:spPr>
              <a:solidFill>
                <a:srgbClr val="2C6C88"/>
              </a:solidFill>
              <a:ln>
                <a:noFill/>
              </a:ln>
              <a:effectLst/>
            </c:spPr>
          </c:dPt>
          <c:dPt>
            <c:idx val="4"/>
            <c:invertIfNegative val="0"/>
            <c:bubble3D val="0"/>
            <c:spPr>
              <a:solidFill>
                <a:srgbClr val="5DC8F6"/>
              </a:solidFill>
              <a:ln>
                <a:noFill/>
              </a:ln>
              <a:effectLst/>
            </c:spPr>
          </c:dPt>
          <c:dPt>
            <c:idx val="5"/>
            <c:invertIfNegative val="0"/>
            <c:bubble3D val="0"/>
            <c:spPr>
              <a:solidFill>
                <a:srgbClr val="5DC8F6"/>
              </a:solidFill>
              <a:ln>
                <a:noFill/>
              </a:ln>
              <a:effectLst/>
            </c:spPr>
          </c:dPt>
          <c:cat>
            <c:strRef>
              <c:f>'Ark1'!$A$2:$A$7</c:f>
              <c:strCache>
                <c:ptCount val="6"/>
                <c:pt idx="0">
                  <c:v>2014</c:v>
                </c:pt>
                <c:pt idx="1">
                  <c:v>2015</c:v>
                </c:pt>
                <c:pt idx="2">
                  <c:v>2016</c:v>
                </c:pt>
                <c:pt idx="3">
                  <c:v>2017</c:v>
                </c:pt>
                <c:pt idx="4">
                  <c:v>H1 17</c:v>
                </c:pt>
                <c:pt idx="5">
                  <c:v>H1 18</c:v>
                </c:pt>
              </c:strCache>
            </c:strRef>
          </c:cat>
          <c:val>
            <c:numRef>
              <c:f>'Ark1'!$B$2:$B$7</c:f>
              <c:numCache>
                <c:formatCode>General</c:formatCode>
                <c:ptCount val="6"/>
                <c:pt idx="0">
                  <c:v>623</c:v>
                </c:pt>
                <c:pt idx="1">
                  <c:v>503</c:v>
                </c:pt>
                <c:pt idx="2">
                  <c:v>574</c:v>
                </c:pt>
                <c:pt idx="3">
                  <c:v>556</c:v>
                </c:pt>
                <c:pt idx="4">
                  <c:v>261</c:v>
                </c:pt>
                <c:pt idx="5">
                  <c:v>315</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Kolonne2</c:v>
                </c:pt>
              </c:strCache>
            </c:strRef>
          </c:tx>
          <c:spPr>
            <a:solidFill>
              <a:srgbClr val="BCE194"/>
            </a:solidFill>
          </c:spPr>
          <c:invertIfNegative val="0"/>
          <c:dPt>
            <c:idx val="3"/>
            <c:invertIfNegative val="0"/>
            <c:bubble3D val="0"/>
            <c:spPr>
              <a:solidFill>
                <a:srgbClr val="2C6C88"/>
              </a:solidFill>
            </c:spPr>
          </c:dPt>
          <c:cat>
            <c:strRef>
              <c:f>'Ark1'!$A$2:$A$7</c:f>
              <c:strCache>
                <c:ptCount val="6"/>
                <c:pt idx="0">
                  <c:v>2014</c:v>
                </c:pt>
                <c:pt idx="1">
                  <c:v>2015</c:v>
                </c:pt>
                <c:pt idx="2">
                  <c:v>2016</c:v>
                </c:pt>
                <c:pt idx="3">
                  <c:v>2017</c:v>
                </c:pt>
                <c:pt idx="4">
                  <c:v>H1 17</c:v>
                </c:pt>
                <c:pt idx="5">
                  <c:v>H1 18</c:v>
                </c:pt>
              </c:strCache>
            </c:strRef>
          </c:cat>
          <c:val>
            <c:numRef>
              <c:f>'Ark1'!$C$2:$C$7</c:f>
              <c:numCache>
                <c:formatCode>General</c:formatCode>
                <c:ptCount val="6"/>
                <c:pt idx="0">
                  <c:v>0</c:v>
                </c:pt>
                <c:pt idx="1">
                  <c:v>0</c:v>
                </c:pt>
                <c:pt idx="2">
                  <c:v>0</c:v>
                </c:pt>
              </c:numCache>
            </c:numRef>
          </c:val>
        </c:ser>
        <c:dLbls>
          <c:showLegendKey val="0"/>
          <c:showVal val="0"/>
          <c:showCatName val="0"/>
          <c:showSerName val="0"/>
          <c:showPercent val="0"/>
          <c:showBubbleSize val="0"/>
        </c:dLbls>
        <c:gapWidth val="60"/>
        <c:overlap val="100"/>
        <c:axId val="39434880"/>
        <c:axId val="39461248"/>
      </c:barChart>
      <c:lineChart>
        <c:grouping val="standard"/>
        <c:varyColors val="0"/>
        <c:ser>
          <c:idx val="2"/>
          <c:order val="2"/>
          <c:tx>
            <c:strRef>
              <c:f>'Ark1'!$D$1</c:f>
              <c:strCache>
                <c:ptCount val="1"/>
                <c:pt idx="0">
                  <c:v>Kolonne3</c:v>
                </c:pt>
              </c:strCache>
            </c:strRef>
          </c:tx>
          <c:spPr>
            <a:ln>
              <a:noFill/>
            </a:ln>
          </c:spPr>
          <c:marker>
            <c:symbol val="none"/>
          </c:marker>
          <c:dLbls>
            <c:dLbl>
              <c:idx val="4"/>
              <c:spPr/>
              <c:txPr>
                <a:bodyPr/>
                <a:lstStyle/>
                <a:p>
                  <a:pPr>
                    <a:defRPr b="0"/>
                  </a:pPr>
                  <a:endParaRPr lang="nb-NO"/>
                </a:p>
              </c:txPr>
              <c:dLblPos val="t"/>
              <c:showLegendKey val="0"/>
              <c:showVal val="1"/>
              <c:showCatName val="0"/>
              <c:showSerName val="0"/>
              <c:showPercent val="0"/>
              <c:showBubbleSize val="0"/>
            </c:dLbl>
            <c:dLbl>
              <c:idx val="5"/>
              <c:spPr/>
              <c:txPr>
                <a:bodyPr/>
                <a:lstStyle/>
                <a:p>
                  <a:pPr>
                    <a:defRPr b="1"/>
                  </a:pPr>
                  <a:endParaRPr lang="nb-NO"/>
                </a:p>
              </c:txPr>
              <c:dLblPos val="t"/>
              <c:showLegendKey val="0"/>
              <c:showVal val="1"/>
              <c:showCatName val="0"/>
              <c:showSerName val="0"/>
              <c:showPercent val="0"/>
              <c:showBubbleSize val="0"/>
            </c:dLbl>
            <c:dLblPos val="t"/>
            <c:showLegendKey val="0"/>
            <c:showVal val="1"/>
            <c:showCatName val="0"/>
            <c:showSerName val="0"/>
            <c:showPercent val="0"/>
            <c:showBubbleSize val="0"/>
            <c:showLeaderLines val="0"/>
          </c:dLbls>
          <c:cat>
            <c:strRef>
              <c:f>'Ark1'!$A$2:$A$7</c:f>
              <c:strCache>
                <c:ptCount val="6"/>
                <c:pt idx="0">
                  <c:v>2014</c:v>
                </c:pt>
                <c:pt idx="1">
                  <c:v>2015</c:v>
                </c:pt>
                <c:pt idx="2">
                  <c:v>2016</c:v>
                </c:pt>
                <c:pt idx="3">
                  <c:v>2017</c:v>
                </c:pt>
                <c:pt idx="4">
                  <c:v>H1 17</c:v>
                </c:pt>
                <c:pt idx="5">
                  <c:v>H1 18</c:v>
                </c:pt>
              </c:strCache>
            </c:strRef>
          </c:cat>
          <c:val>
            <c:numRef>
              <c:f>'Ark1'!$D$2:$D$7</c:f>
              <c:numCache>
                <c:formatCode>General</c:formatCode>
                <c:ptCount val="6"/>
                <c:pt idx="0">
                  <c:v>623</c:v>
                </c:pt>
                <c:pt idx="1">
                  <c:v>503</c:v>
                </c:pt>
                <c:pt idx="2">
                  <c:v>574</c:v>
                </c:pt>
                <c:pt idx="3">
                  <c:v>557</c:v>
                </c:pt>
                <c:pt idx="4">
                  <c:v>261</c:v>
                </c:pt>
                <c:pt idx="5">
                  <c:v>315</c:v>
                </c:pt>
              </c:numCache>
            </c:numRef>
          </c:val>
          <c:smooth val="0"/>
        </c:ser>
        <c:dLbls>
          <c:showLegendKey val="0"/>
          <c:showVal val="0"/>
          <c:showCatName val="0"/>
          <c:showSerName val="0"/>
          <c:showPercent val="0"/>
          <c:showBubbleSize val="0"/>
        </c:dLbls>
        <c:marker val="1"/>
        <c:smooth val="0"/>
        <c:axId val="39434880"/>
        <c:axId val="39461248"/>
      </c:lineChart>
      <c:catAx>
        <c:axId val="39434880"/>
        <c:scaling>
          <c:orientation val="minMax"/>
        </c:scaling>
        <c:delete val="0"/>
        <c:axPos val="b"/>
        <c:numFmt formatCode="General" sourceLinked="1"/>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39461248"/>
        <c:crosses val="autoZero"/>
        <c:auto val="1"/>
        <c:lblAlgn val="ctr"/>
        <c:lblOffset val="100"/>
        <c:noMultiLvlLbl val="0"/>
      </c:catAx>
      <c:valAx>
        <c:axId val="39461248"/>
        <c:scaling>
          <c:orientation val="minMax"/>
        </c:scaling>
        <c:delete val="1"/>
        <c:axPos val="l"/>
        <c:numFmt formatCode="General" sourceLinked="1"/>
        <c:majorTickMark val="out"/>
        <c:minorTickMark val="none"/>
        <c:tickLblPos val="none"/>
        <c:crossAx val="39434880"/>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'Ark1'!$B$1</c:f>
              <c:strCache>
                <c:ptCount val="1"/>
                <c:pt idx="0">
                  <c:v>Serie 1</c:v>
                </c:pt>
              </c:strCache>
            </c:strRef>
          </c:tx>
          <c:spPr>
            <a:solidFill>
              <a:schemeClr val="accent1"/>
            </a:solidFill>
            <a:ln>
              <a:noFill/>
            </a:ln>
            <a:effectLst/>
          </c:spPr>
          <c:invertIfNegative val="0"/>
          <c:dPt>
            <c:idx val="4"/>
            <c:invertIfNegative val="0"/>
            <c:bubble3D val="0"/>
            <c:spPr>
              <a:solidFill>
                <a:srgbClr val="5DC8F6"/>
              </a:solidFill>
              <a:ln>
                <a:noFill/>
              </a:ln>
              <a:effectLst/>
            </c:spPr>
          </c:dPt>
          <c:dPt>
            <c:idx val="5"/>
            <c:invertIfNegative val="0"/>
            <c:bubble3D val="0"/>
            <c:spPr>
              <a:solidFill>
                <a:srgbClr val="5DC8F6"/>
              </a:solidFill>
              <a:ln>
                <a:noFill/>
              </a:ln>
              <a:effectLst/>
            </c:spPr>
          </c:dPt>
          <c:cat>
            <c:strRef>
              <c:f>'Ark1'!$A$2:$A$7</c:f>
              <c:strCache>
                <c:ptCount val="6"/>
                <c:pt idx="0">
                  <c:v>2014</c:v>
                </c:pt>
                <c:pt idx="1">
                  <c:v>2015</c:v>
                </c:pt>
                <c:pt idx="2">
                  <c:v>2016</c:v>
                </c:pt>
                <c:pt idx="3">
                  <c:v>2017</c:v>
                </c:pt>
                <c:pt idx="4">
                  <c:v>H1 17</c:v>
                </c:pt>
                <c:pt idx="5">
                  <c:v>H1 18</c:v>
                </c:pt>
              </c:strCache>
            </c:strRef>
          </c:cat>
          <c:val>
            <c:numRef>
              <c:f>'Ark1'!$B$2:$B$7</c:f>
              <c:numCache>
                <c:formatCode>General</c:formatCode>
                <c:ptCount val="6"/>
                <c:pt idx="0">
                  <c:v>14</c:v>
                </c:pt>
                <c:pt idx="1">
                  <c:v>10.7</c:v>
                </c:pt>
                <c:pt idx="2">
                  <c:v>11.6</c:v>
                </c:pt>
                <c:pt idx="3" formatCode="#,#00">
                  <c:v>10.5</c:v>
                </c:pt>
                <c:pt idx="4">
                  <c:v>10</c:v>
                </c:pt>
                <c:pt idx="5">
                  <c:v>11.2</c:v>
                </c:pt>
              </c:numCache>
            </c:numRef>
          </c:val>
          <c:extLst xmlns:c16r2="http://schemas.microsoft.com/office/drawing/2015/06/chart">
            <c:ext xmlns:c16="http://schemas.microsoft.com/office/drawing/2014/chart" uri="{C3380CC4-5D6E-409C-BE32-E72D297353CC}">
              <c16:uniqueId val="{00000000-5375-48D2-A3ED-869F1729E9F4}"/>
            </c:ext>
          </c:extLst>
        </c:ser>
        <c:ser>
          <c:idx val="1"/>
          <c:order val="1"/>
          <c:tx>
            <c:strRef>
              <c:f>'Ark1'!$C$1</c:f>
              <c:strCache>
                <c:ptCount val="1"/>
                <c:pt idx="0">
                  <c:v>Serie 2</c:v>
                </c:pt>
              </c:strCache>
            </c:strRef>
          </c:tx>
          <c:spPr>
            <a:solidFill>
              <a:srgbClr val="BCE194"/>
            </a:solidFill>
            <a:ln>
              <a:noFill/>
            </a:ln>
            <a:effectLst/>
          </c:spPr>
          <c:invertIfNegative val="0"/>
          <c:cat>
            <c:strRef>
              <c:f>'Ark1'!$A$2:$A$7</c:f>
              <c:strCache>
                <c:ptCount val="6"/>
                <c:pt idx="0">
                  <c:v>2014</c:v>
                </c:pt>
                <c:pt idx="1">
                  <c:v>2015</c:v>
                </c:pt>
                <c:pt idx="2">
                  <c:v>2016</c:v>
                </c:pt>
                <c:pt idx="3">
                  <c:v>2017</c:v>
                </c:pt>
                <c:pt idx="4">
                  <c:v>H1 17</c:v>
                </c:pt>
                <c:pt idx="5">
                  <c:v>H1 18</c:v>
                </c:pt>
              </c:strCache>
            </c:strRef>
          </c:cat>
          <c:val>
            <c:numRef>
              <c:f>'Ark1'!$C$2:$C$7</c:f>
              <c:numCache>
                <c:formatCode>General</c:formatCode>
                <c:ptCount val="6"/>
                <c:pt idx="0">
                  <c:v>0</c:v>
                </c:pt>
                <c:pt idx="1">
                  <c:v>0</c:v>
                </c:pt>
                <c:pt idx="2">
                  <c:v>0</c:v>
                </c:pt>
                <c:pt idx="3">
                  <c:v>0</c:v>
                </c:pt>
              </c:numCache>
            </c:numRef>
          </c:val>
          <c:extLst xmlns:c16r2="http://schemas.microsoft.com/office/drawing/2015/06/chart">
            <c:ext xmlns:c16="http://schemas.microsoft.com/office/drawing/2014/chart" uri="{C3380CC4-5D6E-409C-BE32-E72D297353CC}">
              <c16:uniqueId val="{00000001-5375-48D2-A3ED-869F1729E9F4}"/>
            </c:ext>
          </c:extLst>
        </c:ser>
        <c:dLbls>
          <c:showLegendKey val="0"/>
          <c:showVal val="0"/>
          <c:showCatName val="0"/>
          <c:showSerName val="0"/>
          <c:showPercent val="0"/>
          <c:showBubbleSize val="0"/>
        </c:dLbls>
        <c:gapWidth val="60"/>
        <c:overlap val="100"/>
        <c:axId val="40514304"/>
        <c:axId val="40515840"/>
      </c:barChart>
      <c:lineChart>
        <c:grouping val="standard"/>
        <c:varyColors val="0"/>
        <c:ser>
          <c:idx val="2"/>
          <c:order val="2"/>
          <c:tx>
            <c:strRef>
              <c:f>'Ark1'!$D$1</c:f>
              <c:strCache>
                <c:ptCount val="1"/>
                <c:pt idx="0">
                  <c:v>Serie 3</c:v>
                </c:pt>
              </c:strCache>
            </c:strRef>
          </c:tx>
          <c:spPr>
            <a:ln>
              <a:noFill/>
            </a:ln>
            <a:effectLst/>
          </c:spPr>
          <c:marker>
            <c:symbol val="none"/>
          </c:marker>
          <c:dLbls>
            <c:dLbl>
              <c:idx val="3"/>
              <c:layout>
                <c:manualLayout>
                  <c:x val="-6.4394232162697448E-2"/>
                  <c:y val="-6.3365691005371858E-2"/>
                </c:manualLayout>
              </c:layout>
              <c:dLblPos val="r"/>
              <c:showLegendKey val="0"/>
              <c:showVal val="1"/>
              <c:showCatName val="0"/>
              <c:showSerName val="0"/>
              <c:showPercent val="0"/>
              <c:showBubbleSize val="0"/>
            </c:dLbl>
            <c:dLbl>
              <c:idx val="4"/>
              <c:numFmt formatCode="#,##0.0" sourceLinked="0"/>
              <c:spPr/>
              <c:txPr>
                <a:bodyPr/>
                <a:lstStyle/>
                <a:p>
                  <a:pPr>
                    <a:defRPr b="0">
                      <a:solidFill>
                        <a:schemeClr val="tx1"/>
                      </a:solidFill>
                    </a:defRPr>
                  </a:pPr>
                  <a:endParaRPr lang="nb-NO"/>
                </a:p>
              </c:txPr>
              <c:dLblPos val="t"/>
              <c:showLegendKey val="0"/>
              <c:showVal val="1"/>
              <c:showCatName val="0"/>
              <c:showSerName val="0"/>
              <c:showPercent val="0"/>
              <c:showBubbleSize val="0"/>
            </c:dLbl>
            <c:dLbl>
              <c:idx val="5"/>
              <c:numFmt formatCode="#,##0.0" sourceLinked="0"/>
              <c:spPr/>
              <c:txPr>
                <a:bodyPr/>
                <a:lstStyle/>
                <a:p>
                  <a:pPr>
                    <a:defRPr b="1"/>
                  </a:pPr>
                  <a:endParaRPr lang="nb-NO"/>
                </a:p>
              </c:txPr>
              <c:dLblPos val="t"/>
              <c:showLegendKey val="0"/>
              <c:showVal val="1"/>
              <c:showCatName val="0"/>
              <c:showSerName val="0"/>
              <c:showPercent val="0"/>
              <c:showBubbleSize val="0"/>
            </c:dLbl>
            <c:numFmt formatCode="#,##0.0" sourceLinked="0"/>
            <c:dLblPos val="t"/>
            <c:showLegendKey val="0"/>
            <c:showVal val="1"/>
            <c:showCatName val="0"/>
            <c:showSerName val="0"/>
            <c:showPercent val="0"/>
            <c:showBubbleSize val="0"/>
            <c:showLeaderLines val="0"/>
          </c:dLbls>
          <c:cat>
            <c:strRef>
              <c:f>'Ark1'!$A$2:$A$7</c:f>
              <c:strCache>
                <c:ptCount val="6"/>
                <c:pt idx="0">
                  <c:v>2014</c:v>
                </c:pt>
                <c:pt idx="1">
                  <c:v>2015</c:v>
                </c:pt>
                <c:pt idx="2">
                  <c:v>2016</c:v>
                </c:pt>
                <c:pt idx="3">
                  <c:v>2017</c:v>
                </c:pt>
                <c:pt idx="4">
                  <c:v>H1 17</c:v>
                </c:pt>
                <c:pt idx="5">
                  <c:v>H1 18</c:v>
                </c:pt>
              </c:strCache>
            </c:strRef>
          </c:cat>
          <c:val>
            <c:numRef>
              <c:f>'Ark1'!$D$2:$D$7</c:f>
              <c:numCache>
                <c:formatCode>General</c:formatCode>
                <c:ptCount val="6"/>
                <c:pt idx="0">
                  <c:v>14</c:v>
                </c:pt>
                <c:pt idx="1">
                  <c:v>10.7</c:v>
                </c:pt>
                <c:pt idx="2">
                  <c:v>11.6</c:v>
                </c:pt>
                <c:pt idx="3">
                  <c:v>10.4</c:v>
                </c:pt>
                <c:pt idx="4">
                  <c:v>10</c:v>
                </c:pt>
                <c:pt idx="5">
                  <c:v>11.2</c:v>
                </c:pt>
              </c:numCache>
            </c:numRef>
          </c:val>
          <c:smooth val="0"/>
          <c:extLst xmlns:c16r2="http://schemas.microsoft.com/office/drawing/2015/06/chart">
            <c:ext xmlns:c16="http://schemas.microsoft.com/office/drawing/2014/chart" uri="{C3380CC4-5D6E-409C-BE32-E72D297353CC}">
              <c16:uniqueId val="{00000002-5375-48D2-A3ED-869F1729E9F4}"/>
            </c:ext>
          </c:extLst>
        </c:ser>
        <c:dLbls>
          <c:showLegendKey val="0"/>
          <c:showVal val="0"/>
          <c:showCatName val="0"/>
          <c:showSerName val="0"/>
          <c:showPercent val="0"/>
          <c:showBubbleSize val="0"/>
        </c:dLbls>
        <c:marker val="1"/>
        <c:smooth val="0"/>
        <c:axId val="40514304"/>
        <c:axId val="40515840"/>
      </c:lineChart>
      <c:catAx>
        <c:axId val="40514304"/>
        <c:scaling>
          <c:orientation val="minMax"/>
        </c:scaling>
        <c:delete val="0"/>
        <c:axPos val="b"/>
        <c:numFmt formatCode="General" sourceLinked="1"/>
        <c:majorTickMark val="out"/>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40515840"/>
        <c:crosses val="autoZero"/>
        <c:auto val="1"/>
        <c:lblAlgn val="ctr"/>
        <c:lblOffset val="100"/>
        <c:noMultiLvlLbl val="0"/>
      </c:catAx>
      <c:valAx>
        <c:axId val="40515840"/>
        <c:scaling>
          <c:orientation val="minMax"/>
        </c:scaling>
        <c:delete val="1"/>
        <c:axPos val="l"/>
        <c:numFmt formatCode="General" sourceLinked="1"/>
        <c:majorTickMark val="out"/>
        <c:minorTickMark val="none"/>
        <c:tickLblPos val="none"/>
        <c:crossAx val="40514304"/>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305250954060189E-2"/>
          <c:y val="3.2427972411611883E-2"/>
          <c:w val="0.89336935683667706"/>
          <c:h val="0.78071304761536953"/>
        </c:manualLayout>
      </c:layout>
      <c:barChart>
        <c:barDir val="col"/>
        <c:grouping val="stacked"/>
        <c:varyColors val="0"/>
        <c:ser>
          <c:idx val="0"/>
          <c:order val="0"/>
          <c:tx>
            <c:strRef>
              <c:f>'Resultat etter skatt'!$B$3</c:f>
              <c:strCache>
                <c:ptCount val="1"/>
                <c:pt idx="0">
                  <c:v>Base</c:v>
                </c:pt>
              </c:strCache>
            </c:strRef>
          </c:tx>
          <c:spPr>
            <a:noFill/>
          </c:spPr>
          <c:invertIfNegative val="0"/>
          <c:dPt>
            <c:idx val="5"/>
            <c:invertIfNegative val="0"/>
            <c:bubble3D val="0"/>
          </c:dPt>
          <c:dPt>
            <c:idx val="6"/>
            <c:invertIfNegative val="0"/>
            <c:bubble3D val="0"/>
            <c:spPr>
              <a:solidFill>
                <a:schemeClr val="accent1"/>
              </a:solidFill>
            </c:spPr>
          </c:dPt>
          <c:dLbls>
            <c:dLbl>
              <c:idx val="6"/>
              <c:layout/>
              <c:spPr/>
              <c:txPr>
                <a:bodyPr/>
                <a:lstStyle/>
                <a:p>
                  <a:pPr>
                    <a:defRPr b="0">
                      <a:solidFill>
                        <a:schemeClr val="bg1"/>
                      </a:solidFill>
                    </a:defRPr>
                  </a:pPr>
                  <a:endParaRPr lang="nb-NO"/>
                </a:p>
              </c:txPr>
              <c:dLblPos val="inEnd"/>
              <c:showLegendKey val="0"/>
              <c:showVal val="1"/>
              <c:showCatName val="0"/>
              <c:showSerName val="0"/>
              <c:showPercent val="0"/>
              <c:showBubbleSize val="0"/>
            </c:dLbl>
            <c:txPr>
              <a:bodyPr/>
              <a:lstStyle/>
              <a:p>
                <a:pPr>
                  <a:defRPr b="1">
                    <a:solidFill>
                      <a:schemeClr val="bg1"/>
                    </a:solidFill>
                  </a:defRPr>
                </a:pPr>
                <a:endParaRPr lang="nb-NO"/>
              </a:p>
            </c:txPr>
            <c:showLegendKey val="0"/>
            <c:showVal val="0"/>
            <c:showCatName val="0"/>
            <c:showSerName val="0"/>
            <c:showPercent val="0"/>
            <c:showBubbleSize val="0"/>
          </c:dLbls>
          <c:cat>
            <c:strRef>
              <c:f>'Resultat etter skatt'!$A$4:$A$10</c:f>
              <c:strCache>
                <c:ptCount val="7"/>
                <c:pt idx="0">
                  <c:v>H1 2017</c:v>
                </c:pt>
                <c:pt idx="1">
                  <c:v>Net Interest Income</c:v>
                </c:pt>
                <c:pt idx="2">
                  <c:v>Other Income</c:v>
                </c:pt>
                <c:pt idx="3">
                  <c:v>Operating costs</c:v>
                </c:pt>
                <c:pt idx="4">
                  <c:v>Losses </c:v>
                </c:pt>
                <c:pt idx="5">
                  <c:v>Taxation</c:v>
                </c:pt>
                <c:pt idx="6">
                  <c:v>H1 2018</c:v>
                </c:pt>
              </c:strCache>
            </c:strRef>
          </c:cat>
          <c:val>
            <c:numRef>
              <c:f>'Resultat etter skatt'!$B$4:$B$10</c:f>
              <c:numCache>
                <c:formatCode>General</c:formatCode>
                <c:ptCount val="7"/>
                <c:pt idx="1">
                  <c:v>261</c:v>
                </c:pt>
                <c:pt idx="2">
                  <c:v>312</c:v>
                </c:pt>
                <c:pt idx="3">
                  <c:v>314</c:v>
                </c:pt>
                <c:pt idx="4">
                  <c:v>316</c:v>
                </c:pt>
                <c:pt idx="5">
                  <c:v>315</c:v>
                </c:pt>
                <c:pt idx="6">
                  <c:v>315</c:v>
                </c:pt>
              </c:numCache>
            </c:numRef>
          </c:val>
        </c:ser>
        <c:ser>
          <c:idx val="1"/>
          <c:order val="1"/>
          <c:tx>
            <c:strRef>
              <c:f>'Resultat etter skatt'!$C$3</c:f>
              <c:strCache>
                <c:ptCount val="1"/>
                <c:pt idx="0">
                  <c:v>Negativ</c:v>
                </c:pt>
              </c:strCache>
            </c:strRef>
          </c:tx>
          <c:spPr>
            <a:solidFill>
              <a:schemeClr val="accent6"/>
            </a:solidFill>
          </c:spPr>
          <c:invertIfNegative val="0"/>
          <c:dLbls>
            <c:dLbl>
              <c:idx val="1"/>
              <c:layout>
                <c:manualLayout>
                  <c:x val="2.6316510651909088E-17"/>
                  <c:y val="-0.14425556179022289"/>
                </c:manualLayout>
              </c:layout>
              <c:tx>
                <c:rich>
                  <a:bodyPr/>
                  <a:lstStyle/>
                  <a:p>
                    <a:r>
                      <a:rPr lang="en-US" dirty="0" smtClean="0"/>
                      <a:t>51</a:t>
                    </a:r>
                    <a:endParaRPr lang="en-US" dirty="0"/>
                  </a:p>
                </c:rich>
              </c:tx>
              <c:showLegendKey val="0"/>
              <c:showVal val="1"/>
              <c:showCatName val="0"/>
              <c:showSerName val="0"/>
              <c:showPercent val="0"/>
              <c:showBubbleSize val="0"/>
            </c:dLbl>
            <c:dLbl>
              <c:idx val="3"/>
              <c:layout>
                <c:manualLayout>
                  <c:x val="2.9019814005236746E-3"/>
                  <c:y val="-3.2972699837765219E-2"/>
                </c:manualLayout>
              </c:layout>
              <c:tx>
                <c:rich>
                  <a:bodyPr/>
                  <a:lstStyle/>
                  <a:p>
                    <a:r>
                      <a:rPr lang="en-US" dirty="0" smtClean="0"/>
                      <a:t>2</a:t>
                    </a:r>
                    <a:endParaRPr lang="en-US" dirty="0"/>
                  </a:p>
                </c:rich>
              </c:tx>
              <c:showLegendKey val="0"/>
              <c:showVal val="1"/>
              <c:showCatName val="0"/>
              <c:showSerName val="0"/>
              <c:showPercent val="0"/>
              <c:showBubbleSize val="0"/>
            </c:dLbl>
            <c:dLbl>
              <c:idx val="4"/>
              <c:layout>
                <c:manualLayout>
                  <c:x val="1.0048260777123751E-2"/>
                  <c:y val="-5.3580637236368502E-2"/>
                </c:manualLayout>
              </c:layout>
              <c:tx>
                <c:rich>
                  <a:bodyPr/>
                  <a:lstStyle/>
                  <a:p>
                    <a:r>
                      <a:rPr lang="en-US" dirty="0" smtClean="0"/>
                      <a:t>11</a:t>
                    </a:r>
                    <a:endParaRPr lang="en-US" dirty="0"/>
                  </a:p>
                </c:rich>
              </c:tx>
              <c:showLegendKey val="0"/>
              <c:showVal val="1"/>
              <c:showCatName val="0"/>
              <c:showSerName val="0"/>
              <c:showPercent val="0"/>
              <c:showBubbleSize val="0"/>
            </c:dLbl>
            <c:dLbl>
              <c:idx val="5"/>
              <c:layout>
                <c:manualLayout>
                  <c:x val="3.0824374847698462E-3"/>
                  <c:y val="4.9459049756647847E-2"/>
                </c:manualLayout>
              </c:layout>
              <c:tx>
                <c:rich>
                  <a:bodyPr/>
                  <a:lstStyle/>
                  <a:p>
                    <a:r>
                      <a:rPr lang="en-US" dirty="0" smtClean="0"/>
                      <a:t>-12</a:t>
                    </a:r>
                    <a:endParaRPr lang="en-US" dirty="0"/>
                  </a:p>
                </c:rich>
              </c:tx>
              <c:showLegendKey val="0"/>
              <c:showVal val="1"/>
              <c:showCatName val="0"/>
              <c:showSerName val="0"/>
              <c:showPercent val="0"/>
              <c:showBubbleSize val="0"/>
            </c:dLbl>
            <c:showLegendKey val="0"/>
            <c:showVal val="0"/>
            <c:showCatName val="0"/>
            <c:showSerName val="0"/>
            <c:showPercent val="0"/>
            <c:showBubbleSize val="0"/>
          </c:dLbls>
          <c:cat>
            <c:strRef>
              <c:f>'Resultat etter skatt'!$A$4:$A$10</c:f>
              <c:strCache>
                <c:ptCount val="7"/>
                <c:pt idx="0">
                  <c:v>H1 2017</c:v>
                </c:pt>
                <c:pt idx="1">
                  <c:v>Net Interest Income</c:v>
                </c:pt>
                <c:pt idx="2">
                  <c:v>Other Income</c:v>
                </c:pt>
                <c:pt idx="3">
                  <c:v>Operating costs</c:v>
                </c:pt>
                <c:pt idx="4">
                  <c:v>Losses </c:v>
                </c:pt>
                <c:pt idx="5">
                  <c:v>Taxation</c:v>
                </c:pt>
                <c:pt idx="6">
                  <c:v>H1 2018</c:v>
                </c:pt>
              </c:strCache>
            </c:strRef>
          </c:cat>
          <c:val>
            <c:numRef>
              <c:f>'Resultat etter skatt'!$C$4:$C$10</c:f>
              <c:numCache>
                <c:formatCode>General</c:formatCode>
                <c:ptCount val="7"/>
                <c:pt idx="0">
                  <c:v>0</c:v>
                </c:pt>
                <c:pt idx="1">
                  <c:v>0</c:v>
                </c:pt>
                <c:pt idx="2">
                  <c:v>0</c:v>
                </c:pt>
                <c:pt idx="3">
                  <c:v>0</c:v>
                </c:pt>
                <c:pt idx="4">
                  <c:v>0</c:v>
                </c:pt>
                <c:pt idx="5">
                  <c:v>12</c:v>
                </c:pt>
              </c:numCache>
            </c:numRef>
          </c:val>
        </c:ser>
        <c:ser>
          <c:idx val="2"/>
          <c:order val="2"/>
          <c:tx>
            <c:strRef>
              <c:f>'Resultat etter skatt'!$D$3</c:f>
              <c:strCache>
                <c:ptCount val="1"/>
                <c:pt idx="0">
                  <c:v>Positiv</c:v>
                </c:pt>
              </c:strCache>
            </c:strRef>
          </c:tx>
          <c:spPr>
            <a:solidFill>
              <a:schemeClr val="tx2"/>
            </a:solidFill>
          </c:spPr>
          <c:invertIfNegative val="0"/>
          <c:dPt>
            <c:idx val="0"/>
            <c:invertIfNegative val="0"/>
            <c:bubble3D val="0"/>
          </c:dPt>
          <c:dPt>
            <c:idx val="1"/>
            <c:invertIfNegative val="0"/>
            <c:bubble3D val="0"/>
            <c:spPr>
              <a:solidFill>
                <a:schemeClr val="bg2">
                  <a:lumMod val="60000"/>
                  <a:lumOff val="40000"/>
                </a:schemeClr>
              </a:solidFill>
            </c:spPr>
          </c:dPt>
          <c:dPt>
            <c:idx val="2"/>
            <c:invertIfNegative val="0"/>
            <c:bubble3D val="0"/>
            <c:spPr>
              <a:solidFill>
                <a:schemeClr val="accent5"/>
              </a:solidFill>
            </c:spPr>
          </c:dPt>
          <c:dPt>
            <c:idx val="4"/>
            <c:invertIfNegative val="0"/>
            <c:bubble3D val="0"/>
            <c:spPr>
              <a:solidFill>
                <a:schemeClr val="accent5"/>
              </a:solidFill>
            </c:spPr>
          </c:dPt>
          <c:dPt>
            <c:idx val="5"/>
            <c:invertIfNegative val="0"/>
            <c:bubble3D val="0"/>
            <c:spPr>
              <a:solidFill>
                <a:schemeClr val="accent5"/>
              </a:solidFill>
            </c:spPr>
          </c:dPt>
          <c:dLbls>
            <c:dLbl>
              <c:idx val="0"/>
              <c:layout/>
              <c:spPr/>
              <c:txPr>
                <a:bodyPr/>
                <a:lstStyle/>
                <a:p>
                  <a:pPr>
                    <a:defRPr>
                      <a:solidFill>
                        <a:schemeClr val="bg1"/>
                      </a:solidFill>
                    </a:defRPr>
                  </a:pPr>
                  <a:endParaRPr lang="nb-NO"/>
                </a:p>
              </c:txPr>
              <c:dLblPos val="inEnd"/>
              <c:showLegendKey val="0"/>
              <c:showVal val="1"/>
              <c:showCatName val="0"/>
              <c:showSerName val="0"/>
              <c:showPercent val="0"/>
              <c:showBubbleSize val="0"/>
            </c:dLbl>
            <c:dLbl>
              <c:idx val="1"/>
              <c:delete val="1"/>
            </c:dLbl>
            <c:dLbl>
              <c:idx val="2"/>
              <c:layout>
                <c:manualLayout>
                  <c:x val="-1.404208036861098E-3"/>
                  <c:y val="-3.7094611851933093E-2"/>
                </c:manualLayout>
              </c:layout>
              <c:tx>
                <c:rich>
                  <a:bodyPr/>
                  <a:lstStyle/>
                  <a:p>
                    <a:r>
                      <a:rPr lang="en-US" dirty="0" smtClean="0"/>
                      <a:t>2</a:t>
                    </a:r>
                    <a:endParaRPr lang="en-US" dirty="0"/>
                  </a:p>
                </c:rich>
              </c:tx>
              <c:showLegendKey val="0"/>
              <c:showVal val="1"/>
              <c:showCatName val="0"/>
              <c:showSerName val="0"/>
              <c:showPercent val="0"/>
              <c:showBubbleSize val="0"/>
            </c:dLbl>
            <c:dLbl>
              <c:idx val="3"/>
              <c:delete val="1"/>
            </c:dLbl>
            <c:dLbl>
              <c:idx val="4"/>
              <c:delete val="1"/>
            </c:dLbl>
            <c:dLbl>
              <c:idx val="5"/>
              <c:delete val="1"/>
            </c:dLbl>
            <c:showLegendKey val="0"/>
            <c:showVal val="1"/>
            <c:showCatName val="0"/>
            <c:showSerName val="0"/>
            <c:showPercent val="0"/>
            <c:showBubbleSize val="0"/>
            <c:showLeaderLines val="0"/>
          </c:dLbls>
          <c:cat>
            <c:strRef>
              <c:f>'Resultat etter skatt'!$A$4:$A$10</c:f>
              <c:strCache>
                <c:ptCount val="7"/>
                <c:pt idx="0">
                  <c:v>H1 2017</c:v>
                </c:pt>
                <c:pt idx="1">
                  <c:v>Net Interest Income</c:v>
                </c:pt>
                <c:pt idx="2">
                  <c:v>Other Income</c:v>
                </c:pt>
                <c:pt idx="3">
                  <c:v>Operating costs</c:v>
                </c:pt>
                <c:pt idx="4">
                  <c:v>Losses </c:v>
                </c:pt>
                <c:pt idx="5">
                  <c:v>Taxation</c:v>
                </c:pt>
                <c:pt idx="6">
                  <c:v>H1 2018</c:v>
                </c:pt>
              </c:strCache>
            </c:strRef>
          </c:cat>
          <c:val>
            <c:numRef>
              <c:f>'Resultat etter skatt'!$D$4:$D$10</c:f>
              <c:numCache>
                <c:formatCode>General</c:formatCode>
                <c:ptCount val="7"/>
                <c:pt idx="0">
                  <c:v>261</c:v>
                </c:pt>
                <c:pt idx="1">
                  <c:v>51</c:v>
                </c:pt>
                <c:pt idx="2">
                  <c:v>2</c:v>
                </c:pt>
                <c:pt idx="3">
                  <c:v>2</c:v>
                </c:pt>
                <c:pt idx="4">
                  <c:v>11</c:v>
                </c:pt>
                <c:pt idx="5">
                  <c:v>0</c:v>
                </c:pt>
              </c:numCache>
            </c:numRef>
          </c:val>
        </c:ser>
        <c:dLbls>
          <c:showLegendKey val="0"/>
          <c:showVal val="0"/>
          <c:showCatName val="0"/>
          <c:showSerName val="0"/>
          <c:showPercent val="0"/>
          <c:showBubbleSize val="0"/>
        </c:dLbls>
        <c:gapWidth val="100"/>
        <c:overlap val="100"/>
        <c:axId val="39868672"/>
        <c:axId val="39899136"/>
      </c:barChart>
      <c:catAx>
        <c:axId val="39868672"/>
        <c:scaling>
          <c:orientation val="minMax"/>
        </c:scaling>
        <c:delete val="0"/>
        <c:axPos val="b"/>
        <c:majorTickMark val="out"/>
        <c:minorTickMark val="none"/>
        <c:tickLblPos val="nextTo"/>
        <c:txPr>
          <a:bodyPr rot="0" vert="horz"/>
          <a:lstStyle/>
          <a:p>
            <a:pPr>
              <a:defRPr/>
            </a:pPr>
            <a:endParaRPr lang="nb-NO"/>
          </a:p>
        </c:txPr>
        <c:crossAx val="39899136"/>
        <c:crosses val="autoZero"/>
        <c:auto val="1"/>
        <c:lblAlgn val="ctr"/>
        <c:lblOffset val="100"/>
        <c:noMultiLvlLbl val="0"/>
      </c:catAx>
      <c:valAx>
        <c:axId val="39899136"/>
        <c:scaling>
          <c:orientation val="minMax"/>
          <c:min val="0"/>
        </c:scaling>
        <c:delete val="1"/>
        <c:axPos val="l"/>
        <c:majorGridlines>
          <c:spPr>
            <a:ln>
              <a:noFill/>
            </a:ln>
          </c:spPr>
        </c:majorGridlines>
        <c:numFmt formatCode="General" sourceLinked="1"/>
        <c:majorTickMark val="out"/>
        <c:minorTickMark val="none"/>
        <c:tickLblPos val="nextTo"/>
        <c:crossAx val="39868672"/>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268</c:v>
                </c:pt>
                <c:pt idx="1">
                  <c:v>281</c:v>
                </c:pt>
                <c:pt idx="2">
                  <c:v>290</c:v>
                </c:pt>
                <c:pt idx="3">
                  <c:v>289</c:v>
                </c:pt>
                <c:pt idx="4">
                  <c:v>291</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41160704"/>
        <c:axId val="41162240"/>
      </c:barChart>
      <c:catAx>
        <c:axId val="41160704"/>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41162240"/>
        <c:crosses val="autoZero"/>
        <c:auto val="1"/>
        <c:lblAlgn val="ctr"/>
        <c:lblOffset val="100"/>
        <c:noMultiLvlLbl val="0"/>
      </c:catAx>
      <c:valAx>
        <c:axId val="41162240"/>
        <c:scaling>
          <c:orientation val="minMax"/>
          <c:min val="0"/>
        </c:scaling>
        <c:delete val="1"/>
        <c:axPos val="l"/>
        <c:numFmt formatCode="General" sourceLinked="1"/>
        <c:majorTickMark val="out"/>
        <c:minorTickMark val="none"/>
        <c:tickLblPos val="nextTo"/>
        <c:crossAx val="41160704"/>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'Ark1'!$B$1</c:f>
              <c:strCache>
                <c:ptCount val="1"/>
                <c:pt idx="0">
                  <c:v>Rentenetto i %</c:v>
                </c:pt>
              </c:strCache>
            </c:strRef>
          </c:tx>
          <c:spPr>
            <a:solidFill>
              <a:srgbClr val="2C6C88"/>
            </a:solidFill>
            <a:ln>
              <a:noFill/>
            </a:ln>
            <a:effectLst/>
          </c:spPr>
          <c:invertIfNegative val="0"/>
          <c:dPt>
            <c:idx val="0"/>
            <c:invertIfNegative val="0"/>
            <c:bubble3D val="0"/>
          </c:dPt>
          <c:dPt>
            <c:idx val="4"/>
            <c:invertIfNegative val="0"/>
            <c:bubble3D val="0"/>
            <c:spPr>
              <a:solidFill>
                <a:srgbClr val="5DC8F6"/>
              </a:solidFill>
              <a:ln>
                <a:noFill/>
              </a:ln>
              <a:effectLst/>
            </c:spPr>
          </c:dPt>
          <c:dLbls>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dLbl>
            <c:numFmt formatCode="#,##0.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B3D4A"/>
                    </a:solidFill>
                    <a:latin typeface="+mn-lt"/>
                    <a:ea typeface="+mn-ea"/>
                    <a:cs typeface="+mn-cs"/>
                  </a:defRPr>
                </a:pPr>
                <a:endParaRPr lang="nb-N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'Ark1'!$A$2:$A$6</c:f>
              <c:strCache>
                <c:ptCount val="5"/>
                <c:pt idx="0">
                  <c:v>Q2-17</c:v>
                </c:pt>
                <c:pt idx="1">
                  <c:v>Q3-17</c:v>
                </c:pt>
                <c:pt idx="2">
                  <c:v>Q4-17</c:v>
                </c:pt>
                <c:pt idx="3">
                  <c:v>Q1-18</c:v>
                </c:pt>
                <c:pt idx="4">
                  <c:v>Q2-18</c:v>
                </c:pt>
              </c:strCache>
            </c:strRef>
          </c:cat>
          <c:val>
            <c:numRef>
              <c:f>'Ark1'!$B$2:$B$6</c:f>
              <c:numCache>
                <c:formatCode>General</c:formatCode>
                <c:ptCount val="5"/>
                <c:pt idx="0">
                  <c:v>1.71</c:v>
                </c:pt>
                <c:pt idx="1">
                  <c:v>1.72</c:v>
                </c:pt>
                <c:pt idx="2">
                  <c:v>1.76</c:v>
                </c:pt>
                <c:pt idx="3">
                  <c:v>1.73</c:v>
                </c:pt>
                <c:pt idx="4">
                  <c:v>1.68</c:v>
                </c:pt>
              </c:numCache>
            </c:numRef>
          </c:val>
          <c:extLst xmlns:c16r2="http://schemas.microsoft.com/office/drawing/2015/06/chart">
            <c:ext xmlns:c16="http://schemas.microsoft.com/office/drawing/2014/chart" uri="{C3380CC4-5D6E-409C-BE32-E72D297353CC}">
              <c16:uniqueId val="{00000000-F684-4072-B9A2-447A9AA64F01}"/>
            </c:ext>
          </c:extLst>
        </c:ser>
        <c:dLbls>
          <c:showLegendKey val="0"/>
          <c:showVal val="0"/>
          <c:showCatName val="0"/>
          <c:showSerName val="0"/>
          <c:showPercent val="0"/>
          <c:showBubbleSize val="0"/>
        </c:dLbls>
        <c:gapWidth val="60"/>
        <c:axId val="41216256"/>
        <c:axId val="41287680"/>
      </c:barChart>
      <c:catAx>
        <c:axId val="41216256"/>
        <c:scaling>
          <c:orientation val="minMax"/>
        </c:scaling>
        <c:delete val="0"/>
        <c:axPos val="b"/>
        <c:numFmt formatCode="General" sourceLinked="1"/>
        <c:majorTickMark val="none"/>
        <c:minorTickMark val="none"/>
        <c:tickLblPos val="nextTo"/>
        <c:spPr>
          <a:noFill/>
          <a:ln w="19050" cap="flat" cmpd="sng" algn="ctr">
            <a:solidFill>
              <a:srgbClr val="0B3D4A"/>
            </a:solidFill>
            <a:round/>
          </a:ln>
          <a:effectLst/>
        </c:spPr>
        <c:txPr>
          <a:bodyPr rot="-60000000" spcFirstLastPara="1" vertOverflow="ellipsis" vert="horz" wrap="square" anchor="ctr" anchorCtr="1"/>
          <a:lstStyle/>
          <a:p>
            <a:pPr>
              <a:defRPr sz="1100" b="0" i="0" u="none" strike="noStrike" kern="1200" baseline="0">
                <a:solidFill>
                  <a:srgbClr val="0B3D4A"/>
                </a:solidFill>
                <a:latin typeface="+mn-lt"/>
                <a:ea typeface="+mn-ea"/>
                <a:cs typeface="+mn-cs"/>
              </a:defRPr>
            </a:pPr>
            <a:endParaRPr lang="nb-NO"/>
          </a:p>
        </c:txPr>
        <c:crossAx val="41287680"/>
        <c:crosses val="autoZero"/>
        <c:auto val="1"/>
        <c:lblAlgn val="ctr"/>
        <c:lblOffset val="100"/>
        <c:noMultiLvlLbl val="0"/>
      </c:catAx>
      <c:valAx>
        <c:axId val="41287680"/>
        <c:scaling>
          <c:orientation val="minMax"/>
          <c:min val="0"/>
        </c:scaling>
        <c:delete val="1"/>
        <c:axPos val="l"/>
        <c:numFmt formatCode="General" sourceLinked="1"/>
        <c:majorTickMark val="out"/>
        <c:minorTickMark val="none"/>
        <c:tickLblPos val="nextTo"/>
        <c:crossAx val="41216256"/>
        <c:crosses val="autoZero"/>
        <c:crossBetween val="between"/>
      </c:valAx>
      <c:spPr>
        <a:noFill/>
        <a:ln>
          <a:noFill/>
        </a:ln>
        <a:effectLst/>
      </c:spPr>
    </c:plotArea>
    <c:plotVisOnly val="1"/>
    <c:dispBlanksAs val="gap"/>
    <c:showDLblsOverMax val="0"/>
  </c:chart>
  <c:spPr>
    <a:noFill/>
    <a:ln>
      <a:noFill/>
    </a:ln>
    <a:effectLst/>
  </c:spPr>
  <c:txPr>
    <a:bodyPr/>
    <a:lstStyle/>
    <a:p>
      <a:pPr>
        <a:defRPr sz="1100" b="0" i="0">
          <a:solidFill>
            <a:srgbClr val="0B3D4A"/>
          </a:solidFill>
          <a:latin typeface="+mn-lt"/>
        </a:defRPr>
      </a:pPr>
      <a:endParaRPr lang="nb-NO"/>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drawing1.xml><?xml version="1.0" encoding="utf-8"?>
<c:userShapes xmlns:c="http://schemas.openxmlformats.org/drawingml/2006/chart">
  <cdr:relSizeAnchor xmlns:cdr="http://schemas.openxmlformats.org/drawingml/2006/chartDrawing">
    <cdr:from>
      <cdr:x>0.07945</cdr:x>
      <cdr:y>0.06814</cdr:y>
    </cdr:from>
    <cdr:to>
      <cdr:x>0.32115</cdr:x>
      <cdr:y>0.13133</cdr:y>
    </cdr:to>
    <cdr:sp macro="" textlink="">
      <cdr:nvSpPr>
        <cdr:cNvPr id="23" name="TekstSylinder 22"/>
        <cdr:cNvSpPr txBox="1"/>
      </cdr:nvSpPr>
      <cdr:spPr>
        <a:xfrm xmlns:a="http://schemas.openxmlformats.org/drawingml/2006/main">
          <a:off x="328926" y="182544"/>
          <a:ext cx="1000686" cy="169275"/>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spAutoFit/>
        </a:bodyPr>
        <a:lstStyle xmlns:a="http://schemas.openxmlformats.org/drawingml/2006/main"/>
        <a:p xmlns:a="http://schemas.openxmlformats.org/drawingml/2006/main">
          <a:r>
            <a:rPr lang="nb-NO" b="1" dirty="0" smtClean="0">
              <a:solidFill>
                <a:srgbClr val="0B3D4A"/>
              </a:solidFill>
            </a:rPr>
            <a:t>Target</a:t>
          </a:r>
        </a:p>
      </cdr:txBody>
    </cdr:sp>
  </cdr:relSizeAnchor>
  <cdr:relSizeAnchor xmlns:cdr="http://schemas.openxmlformats.org/drawingml/2006/chartDrawing">
    <cdr:from>
      <cdr:x>0.09615</cdr:x>
      <cdr:y>0.15403</cdr:y>
    </cdr:from>
    <cdr:to>
      <cdr:x>1</cdr:x>
      <cdr:y>0.29969</cdr:y>
    </cdr:to>
    <cdr:grpSp>
      <cdr:nvGrpSpPr>
        <cdr:cNvPr id="25" name="Gruppe 24"/>
        <cdr:cNvGrpSpPr/>
      </cdr:nvGrpSpPr>
      <cdr:grpSpPr>
        <a:xfrm xmlns:a="http://schemas.openxmlformats.org/drawingml/2006/main">
          <a:off x="425262" y="412620"/>
          <a:ext cx="3997641" cy="390197"/>
          <a:chOff x="321764" y="432452"/>
          <a:chExt cx="3742147" cy="390175"/>
        </a:xfrm>
      </cdr:grpSpPr>
      <cdr:cxnSp macro="">
        <cdr:nvCxnSpPr>
          <cdr:cNvPr id="4" name="Vinkel 3"/>
          <cdr:cNvCxnSpPr/>
        </cdr:nvCxnSpPr>
        <cdr:spPr>
          <a:xfrm xmlns:a="http://schemas.openxmlformats.org/drawingml/2006/main">
            <a:off x="321764" y="432452"/>
            <a:ext cx="3146961" cy="216000"/>
          </a:xfrm>
          <a:prstGeom xmlns:a="http://schemas.openxmlformats.org/drawingml/2006/main" prst="bentConnector3">
            <a:avLst>
              <a:gd name="adj1" fmla="val 27736"/>
            </a:avLst>
          </a:prstGeom>
          <a:ln xmlns:a="http://schemas.openxmlformats.org/drawingml/2006/main" w="3810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cxnSp macro="">
        <cdr:nvCxnSpPr>
          <cdr:cNvPr id="13" name="Vinkel 12"/>
          <cdr:cNvCxnSpPr/>
        </cdr:nvCxnSpPr>
        <cdr:spPr>
          <a:xfrm xmlns:a="http://schemas.openxmlformats.org/drawingml/2006/main">
            <a:off x="3379911" y="642635"/>
            <a:ext cx="684000" cy="179992"/>
          </a:xfrm>
          <a:prstGeom xmlns:a="http://schemas.openxmlformats.org/drawingml/2006/main" prst="bentConnector3">
            <a:avLst>
              <a:gd name="adj1" fmla="val 56945"/>
            </a:avLst>
          </a:prstGeom>
          <a:ln xmlns:a="http://schemas.openxmlformats.org/drawingml/2006/main" w="381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relSizeAnchor>
</c:userShapes>
</file>

<file path=ppt/drawings/drawing2.xml><?xml version="1.0" encoding="utf-8"?>
<c:userShapes xmlns:c="http://schemas.openxmlformats.org/drawingml/2006/chart">
  <cdr:relSizeAnchor xmlns:cdr="http://schemas.openxmlformats.org/drawingml/2006/chartDrawing">
    <cdr:from>
      <cdr:x>0.73211</cdr:x>
      <cdr:y>0.02803</cdr:y>
    </cdr:from>
    <cdr:to>
      <cdr:x>0.79915</cdr:x>
      <cdr:y>0.0948</cdr:y>
    </cdr:to>
    <cdr:sp macro="" textlink="">
      <cdr:nvSpPr>
        <cdr:cNvPr id="2" name="TekstSylinder 1"/>
        <cdr:cNvSpPr txBox="1"/>
      </cdr:nvSpPr>
      <cdr:spPr>
        <a:xfrm xmlns:a="http://schemas.openxmlformats.org/drawingml/2006/main">
          <a:off x="3868745" y="71064"/>
          <a:ext cx="354264" cy="169277"/>
        </a:xfrm>
        <a:prstGeom xmlns:a="http://schemas.openxmlformats.org/drawingml/2006/main" prst="rect">
          <a:avLst/>
        </a:prstGeom>
        <a:noFill xmlns:a="http://schemas.openxmlformats.org/drawingml/2006/main"/>
      </cdr:spPr>
      <cdr:txBody>
        <a:bodyPr xmlns:a="http://schemas.openxmlformats.org/drawingml/2006/main" vertOverflow="clip" wrap="none" lIns="0" tIns="0" rIns="0" bIns="0" rtlCol="0">
          <a:spAutoFit/>
        </a:bodyPr>
        <a:lstStyle xmlns:a="http://schemas.openxmlformats.org/drawingml/2006/main"/>
        <a:p xmlns:a="http://schemas.openxmlformats.org/drawingml/2006/main">
          <a:r>
            <a:rPr lang="nb-NO" b="1" dirty="0" smtClean="0">
              <a:solidFill>
                <a:srgbClr val="0B3D4A"/>
              </a:solidFill>
            </a:rPr>
            <a:t>70.6</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sz="quarter" idx="1"/>
          </p:nvPr>
        </p:nvSpPr>
        <p:spPr>
          <a:xfrm>
            <a:off x="3859213" y="0"/>
            <a:ext cx="2951162" cy="496888"/>
          </a:xfrm>
          <a:prstGeom prst="rect">
            <a:avLst/>
          </a:prstGeom>
        </p:spPr>
        <p:txBody>
          <a:bodyPr vert="horz" lIns="91440" tIns="45720" rIns="91440" bIns="45720" rtlCol="0"/>
          <a:lstStyle>
            <a:lvl1pPr algn="r">
              <a:defRPr sz="1200"/>
            </a:lvl1pPr>
          </a:lstStyle>
          <a:p>
            <a:fld id="{D58BF4C7-9BA8-4F56-B81A-24443011E371}" type="datetimeFigureOut">
              <a:rPr lang="nb-NO" smtClean="0"/>
              <a:t>14.08.2018</a:t>
            </a:fld>
            <a:endParaRPr lang="nb-NO"/>
          </a:p>
        </p:txBody>
      </p:sp>
      <p:sp>
        <p:nvSpPr>
          <p:cNvPr id="4" name="Plassholder for bunntekst 3"/>
          <p:cNvSpPr>
            <a:spLocks noGrp="1"/>
          </p:cNvSpPr>
          <p:nvPr>
            <p:ph type="ftr" sz="quarter" idx="2"/>
          </p:nvPr>
        </p:nvSpPr>
        <p:spPr>
          <a:xfrm>
            <a:off x="0" y="9444038"/>
            <a:ext cx="2951163" cy="496887"/>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p:cNvSpPr>
            <a:spLocks noGrp="1"/>
          </p:cNvSpPr>
          <p:nvPr>
            <p:ph type="sldNum" sz="quarter" idx="3"/>
          </p:nvPr>
        </p:nvSpPr>
        <p:spPr>
          <a:xfrm>
            <a:off x="3859213" y="9444038"/>
            <a:ext cx="2951162" cy="496887"/>
          </a:xfrm>
          <a:prstGeom prst="rect">
            <a:avLst/>
          </a:prstGeom>
        </p:spPr>
        <p:txBody>
          <a:bodyPr vert="horz" lIns="91440" tIns="45720" rIns="91440" bIns="45720" rtlCol="0" anchor="b"/>
          <a:lstStyle>
            <a:lvl1pPr algn="r">
              <a:defRPr sz="1200"/>
            </a:lvl1pPr>
          </a:lstStyle>
          <a:p>
            <a:fld id="{C065E5F7-9068-4F1A-AB81-72B2D432FF8C}" type="slidenum">
              <a:rPr lang="nb-NO" smtClean="0"/>
              <a:t>‹#›</a:t>
            </a:fld>
            <a:endParaRPr lang="nb-NO"/>
          </a:p>
        </p:txBody>
      </p:sp>
    </p:spTree>
    <p:extLst>
      <p:ext uri="{BB962C8B-B14F-4D97-AF65-F5344CB8AC3E}">
        <p14:creationId xmlns:p14="http://schemas.microsoft.com/office/powerpoint/2010/main" val="3386171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0"/>
            <a:ext cx="2951850" cy="498853"/>
          </a:xfrm>
          <a:prstGeom prst="rect">
            <a:avLst/>
          </a:prstGeom>
        </p:spPr>
        <p:txBody>
          <a:bodyPr vert="horz" lIns="91897" tIns="45949" rIns="91897" bIns="45949" rtlCol="0"/>
          <a:lstStyle>
            <a:lvl1pPr algn="l">
              <a:defRPr sz="1200"/>
            </a:lvl1pPr>
          </a:lstStyle>
          <a:p>
            <a:endParaRPr lang="nb-NO"/>
          </a:p>
        </p:txBody>
      </p:sp>
      <p:sp>
        <p:nvSpPr>
          <p:cNvPr id="3" name="Plassholder for dato 2"/>
          <p:cNvSpPr>
            <a:spLocks noGrp="1"/>
          </p:cNvSpPr>
          <p:nvPr>
            <p:ph type="dt" idx="1"/>
          </p:nvPr>
        </p:nvSpPr>
        <p:spPr>
          <a:xfrm>
            <a:off x="3858538" y="0"/>
            <a:ext cx="2951850" cy="498853"/>
          </a:xfrm>
          <a:prstGeom prst="rect">
            <a:avLst/>
          </a:prstGeom>
        </p:spPr>
        <p:txBody>
          <a:bodyPr vert="horz" lIns="91897" tIns="45949" rIns="91897" bIns="45949" rtlCol="0"/>
          <a:lstStyle>
            <a:lvl1pPr algn="r">
              <a:defRPr sz="1200"/>
            </a:lvl1pPr>
          </a:lstStyle>
          <a:p>
            <a:fld id="{1A0D8E64-3C60-4B24-A131-DBEEE9714BCB}" type="datetimeFigureOut">
              <a:rPr lang="nb-NO" smtClean="0"/>
              <a:t>14.08.2018</a:t>
            </a:fld>
            <a:endParaRPr lang="nb-NO"/>
          </a:p>
        </p:txBody>
      </p:sp>
      <p:sp>
        <p:nvSpPr>
          <p:cNvPr id="4" name="Plassholder for lysbilde 3"/>
          <p:cNvSpPr>
            <a:spLocks noGrp="1" noRot="1" noChangeAspect="1"/>
          </p:cNvSpPr>
          <p:nvPr>
            <p:ph type="sldImg" idx="2"/>
          </p:nvPr>
        </p:nvSpPr>
        <p:spPr>
          <a:xfrm>
            <a:off x="1162050" y="1241425"/>
            <a:ext cx="4487863" cy="3355975"/>
          </a:xfrm>
          <a:prstGeom prst="rect">
            <a:avLst/>
          </a:prstGeom>
          <a:noFill/>
          <a:ln w="12700">
            <a:solidFill>
              <a:prstClr val="black"/>
            </a:solidFill>
          </a:ln>
        </p:spPr>
        <p:txBody>
          <a:bodyPr vert="horz" lIns="91897" tIns="45949" rIns="91897" bIns="45949" rtlCol="0" anchor="ctr"/>
          <a:lstStyle/>
          <a:p>
            <a:endParaRPr lang="nb-NO"/>
          </a:p>
        </p:txBody>
      </p:sp>
      <p:sp>
        <p:nvSpPr>
          <p:cNvPr id="5" name="Plassholder for notater 4"/>
          <p:cNvSpPr>
            <a:spLocks noGrp="1"/>
          </p:cNvSpPr>
          <p:nvPr>
            <p:ph type="body" sz="quarter" idx="3"/>
          </p:nvPr>
        </p:nvSpPr>
        <p:spPr>
          <a:xfrm>
            <a:off x="681197" y="4784835"/>
            <a:ext cx="5449570" cy="3914864"/>
          </a:xfrm>
          <a:prstGeom prst="rect">
            <a:avLst/>
          </a:prstGeom>
        </p:spPr>
        <p:txBody>
          <a:bodyPr vert="horz" lIns="91897" tIns="45949" rIns="91897" bIns="45949"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1" y="9443664"/>
            <a:ext cx="2951850" cy="498852"/>
          </a:xfrm>
          <a:prstGeom prst="rect">
            <a:avLst/>
          </a:prstGeom>
        </p:spPr>
        <p:txBody>
          <a:bodyPr vert="horz" lIns="91897" tIns="45949" rIns="91897" bIns="45949"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8538" y="9443664"/>
            <a:ext cx="2951850" cy="498852"/>
          </a:xfrm>
          <a:prstGeom prst="rect">
            <a:avLst/>
          </a:prstGeom>
        </p:spPr>
        <p:txBody>
          <a:bodyPr vert="horz" lIns="91897" tIns="45949" rIns="91897" bIns="45949" rtlCol="0" anchor="b"/>
          <a:lstStyle>
            <a:lvl1pPr algn="r">
              <a:defRPr sz="1200"/>
            </a:lvl1pPr>
          </a:lstStyle>
          <a:p>
            <a:fld id="{E8D91395-5ECF-4000-B2CA-40BD5BE76656}" type="slidenum">
              <a:rPr lang="nb-NO" smtClean="0"/>
              <a:t>‹#›</a:t>
            </a:fld>
            <a:endParaRPr lang="nb-NO"/>
          </a:p>
        </p:txBody>
      </p:sp>
    </p:spTree>
    <p:extLst>
      <p:ext uri="{BB962C8B-B14F-4D97-AF65-F5344CB8AC3E}">
        <p14:creationId xmlns:p14="http://schemas.microsoft.com/office/powerpoint/2010/main" val="811378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1900922B-6836-4FE2-B397-1F83609022F3}" type="slidenum">
              <a:rPr lang="nb-NO" smtClean="0"/>
              <a:pPr/>
              <a:t>2</a:t>
            </a:fld>
            <a:endParaRPr lang="nb-NO" dirty="0"/>
          </a:p>
        </p:txBody>
      </p:sp>
    </p:spTree>
    <p:extLst>
      <p:ext uri="{BB962C8B-B14F-4D97-AF65-F5344CB8AC3E}">
        <p14:creationId xmlns:p14="http://schemas.microsoft.com/office/powerpoint/2010/main" val="548180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E8D91395-5ECF-4000-B2CA-40BD5BE76656}" type="slidenum">
              <a:rPr lang="nb-NO" smtClean="0"/>
              <a:t>4</a:t>
            </a:fld>
            <a:endParaRPr lang="nb-NO" dirty="0"/>
          </a:p>
        </p:txBody>
      </p:sp>
    </p:spTree>
    <p:extLst>
      <p:ext uri="{BB962C8B-B14F-4D97-AF65-F5344CB8AC3E}">
        <p14:creationId xmlns:p14="http://schemas.microsoft.com/office/powerpoint/2010/main" val="3674321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E8D91395-5ECF-4000-B2CA-40BD5BE76656}" type="slidenum">
              <a:rPr lang="nb-NO" smtClean="0">
                <a:solidFill>
                  <a:prstClr val="black"/>
                </a:solidFill>
              </a:rPr>
              <a:pPr/>
              <a:t>7</a:t>
            </a:fld>
            <a:endParaRPr lang="nb-NO" dirty="0">
              <a:solidFill>
                <a:prstClr val="black"/>
              </a:solidFill>
            </a:endParaRPr>
          </a:p>
        </p:txBody>
      </p:sp>
    </p:spTree>
    <p:extLst>
      <p:ext uri="{BB962C8B-B14F-4D97-AF65-F5344CB8AC3E}">
        <p14:creationId xmlns:p14="http://schemas.microsoft.com/office/powerpoint/2010/main" val="2689685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E8D91395-5ECF-4000-B2CA-40BD5BE76656}" type="slidenum">
              <a:rPr lang="nb-NO" smtClean="0"/>
              <a:t>21</a:t>
            </a:fld>
            <a:endParaRPr lang="nb-NO" dirty="0"/>
          </a:p>
        </p:txBody>
      </p:sp>
    </p:spTree>
    <p:extLst>
      <p:ext uri="{BB962C8B-B14F-4D97-AF65-F5344CB8AC3E}">
        <p14:creationId xmlns:p14="http://schemas.microsoft.com/office/powerpoint/2010/main" val="2689685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E8D91395-5ECF-4000-B2CA-40BD5BE76656}" type="slidenum">
              <a:rPr lang="nb-NO" smtClean="0"/>
              <a:t>29</a:t>
            </a:fld>
            <a:endParaRPr lang="nb-NO" dirty="0"/>
          </a:p>
        </p:txBody>
      </p:sp>
    </p:spTree>
    <p:extLst>
      <p:ext uri="{BB962C8B-B14F-4D97-AF65-F5344CB8AC3E}">
        <p14:creationId xmlns:p14="http://schemas.microsoft.com/office/powerpoint/2010/main" val="2689685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E8D91395-5ECF-4000-B2CA-40BD5BE76656}" type="slidenum">
              <a:rPr lang="nb-NO" smtClean="0"/>
              <a:t>36</a:t>
            </a:fld>
            <a:endParaRPr lang="nb-NO"/>
          </a:p>
        </p:txBody>
      </p:sp>
    </p:spTree>
    <p:extLst>
      <p:ext uri="{BB962C8B-B14F-4D97-AF65-F5344CB8AC3E}">
        <p14:creationId xmlns:p14="http://schemas.microsoft.com/office/powerpoint/2010/main" val="17944483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tellysbilde">
    <p:spTree>
      <p:nvGrpSpPr>
        <p:cNvPr id="1" name=""/>
        <p:cNvGrpSpPr/>
        <p:nvPr/>
      </p:nvGrpSpPr>
      <p:grpSpPr>
        <a:xfrm>
          <a:off x="0" y="0"/>
          <a:ext cx="0" cy="0"/>
          <a:chOff x="0" y="0"/>
          <a:chExt cx="0" cy="0"/>
        </a:xfrm>
      </p:grpSpPr>
      <p:sp>
        <p:nvSpPr>
          <p:cNvPr id="7" name="Rektangel 6"/>
          <p:cNvSpPr/>
          <p:nvPr userDrawn="1"/>
        </p:nvSpPr>
        <p:spPr>
          <a:xfrm>
            <a:off x="0" y="-1"/>
            <a:ext cx="10115550" cy="6426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p:cNvSpPr>
            <a:spLocks noGrp="1"/>
          </p:cNvSpPr>
          <p:nvPr>
            <p:ph type="ctrTitle"/>
          </p:nvPr>
        </p:nvSpPr>
        <p:spPr>
          <a:xfrm>
            <a:off x="720091" y="3513483"/>
            <a:ext cx="6275796" cy="1107996"/>
          </a:xfrm>
        </p:spPr>
        <p:txBody>
          <a:bodyPr anchor="t" anchorCtr="0">
            <a:normAutofit/>
          </a:bodyPr>
          <a:lstStyle>
            <a:lvl1pPr algn="l">
              <a:spcBef>
                <a:spcPts val="0"/>
              </a:spcBef>
              <a:defRPr sz="3600" b="1" cap="all" spc="200" baseline="0">
                <a:solidFill>
                  <a:schemeClr val="bg1"/>
                </a:solidFill>
              </a:defRPr>
            </a:lvl1pPr>
          </a:lstStyle>
          <a:p>
            <a:r>
              <a:rPr lang="nb-NO" smtClean="0"/>
              <a:t>Klikk for å redigere tittelstil</a:t>
            </a:r>
            <a:endParaRPr lang="nb-NO" dirty="0"/>
          </a:p>
        </p:txBody>
      </p:sp>
      <p:sp>
        <p:nvSpPr>
          <p:cNvPr id="3" name="Undertittel 2"/>
          <p:cNvSpPr>
            <a:spLocks noGrp="1"/>
          </p:cNvSpPr>
          <p:nvPr>
            <p:ph type="subTitle" idx="1"/>
          </p:nvPr>
        </p:nvSpPr>
        <p:spPr>
          <a:xfrm>
            <a:off x="720091" y="2546064"/>
            <a:ext cx="6275796" cy="830997"/>
          </a:xfrm>
        </p:spPr>
        <p:txBody>
          <a:bodyPr anchor="b" anchorCtr="0">
            <a:normAutofit/>
          </a:bodyPr>
          <a:lstStyle>
            <a:lvl1pPr marL="0" indent="0" algn="l">
              <a:spcBef>
                <a:spcPts val="0"/>
              </a:spcBef>
              <a:buNone/>
              <a:defRPr sz="2700" spc="100" baseline="0">
                <a:solidFill>
                  <a:schemeClr val="bg1"/>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nb-NO" smtClean="0"/>
              <a:t>Klikk for å redigere undertittelstil i malen</a:t>
            </a:r>
            <a:endParaRPr lang="nb-NO" dirty="0"/>
          </a:p>
        </p:txBody>
      </p:sp>
      <p:sp>
        <p:nvSpPr>
          <p:cNvPr id="12" name="Plassholder for dato 11"/>
          <p:cNvSpPr>
            <a:spLocks noGrp="1"/>
          </p:cNvSpPr>
          <p:nvPr>
            <p:ph type="dt" sz="half" idx="10"/>
          </p:nvPr>
        </p:nvSpPr>
        <p:spPr>
          <a:xfrm>
            <a:off x="7067550" y="2841650"/>
            <a:ext cx="2327910" cy="215444"/>
          </a:xfrm>
        </p:spPr>
        <p:txBody>
          <a:bodyPr wrap="square">
            <a:spAutoFit/>
          </a:bodyPr>
          <a:lstStyle>
            <a:lvl1pPr algn="r">
              <a:defRPr sz="1400">
                <a:solidFill>
                  <a:schemeClr val="bg1"/>
                </a:solidFill>
              </a:defRPr>
            </a:lvl1pPr>
          </a:lstStyle>
          <a:p>
            <a:fld id="{FC074CB5-87F9-49FF-84DA-9B2002C2EAAF}" type="datetime4">
              <a:rPr lang="nb-NO" smtClean="0"/>
              <a:t>14. august 2018</a:t>
            </a:fld>
            <a:endParaRPr lang="nb-NO" dirty="0"/>
          </a:p>
        </p:txBody>
      </p:sp>
      <p:sp>
        <p:nvSpPr>
          <p:cNvPr id="18" name="Plassholder for tekst 17"/>
          <p:cNvSpPr>
            <a:spLocks noGrp="1"/>
          </p:cNvSpPr>
          <p:nvPr>
            <p:ph type="body" sz="quarter" idx="11" hasCustomPrompt="1"/>
          </p:nvPr>
        </p:nvSpPr>
        <p:spPr>
          <a:xfrm>
            <a:off x="7067550" y="3145732"/>
            <a:ext cx="2327910" cy="215444"/>
          </a:xfrm>
        </p:spPr>
        <p:txBody>
          <a:bodyPr>
            <a:normAutofit/>
          </a:bodyPr>
          <a:lstStyle>
            <a:lvl1pPr marL="0" indent="0" algn="r">
              <a:buNone/>
              <a:defRPr sz="1400">
                <a:solidFill>
                  <a:schemeClr val="bg1"/>
                </a:solidFill>
              </a:defRPr>
            </a:lvl1pPr>
          </a:lstStyle>
          <a:p>
            <a:pPr lvl="0"/>
            <a:r>
              <a:rPr lang="nb-NO" dirty="0"/>
              <a:t>Sted</a:t>
            </a:r>
          </a:p>
        </p:txBody>
      </p:sp>
      <p:sp>
        <p:nvSpPr>
          <p:cNvPr id="19" name="Plassholder for tekst 17"/>
          <p:cNvSpPr>
            <a:spLocks noGrp="1"/>
          </p:cNvSpPr>
          <p:nvPr>
            <p:ph type="body" sz="quarter" idx="12" hasCustomPrompt="1"/>
          </p:nvPr>
        </p:nvSpPr>
        <p:spPr>
          <a:xfrm>
            <a:off x="7067550" y="3783151"/>
            <a:ext cx="2327910" cy="215444"/>
          </a:xfrm>
        </p:spPr>
        <p:txBody>
          <a:bodyPr>
            <a:normAutofit/>
          </a:bodyPr>
          <a:lstStyle>
            <a:lvl1pPr marL="0" indent="0" algn="r">
              <a:buNone/>
              <a:defRPr sz="1400" b="1">
                <a:solidFill>
                  <a:schemeClr val="bg1"/>
                </a:solidFill>
              </a:defRPr>
            </a:lvl1pPr>
          </a:lstStyle>
          <a:p>
            <a:pPr lvl="0"/>
            <a:r>
              <a:rPr lang="nb-NO" dirty="0"/>
              <a:t>Navn </a:t>
            </a:r>
            <a:r>
              <a:rPr lang="nb-NO" dirty="0" err="1"/>
              <a:t>Navnesen</a:t>
            </a:r>
            <a:endParaRPr lang="nb-NO" dirty="0"/>
          </a:p>
        </p:txBody>
      </p:sp>
      <p:sp>
        <p:nvSpPr>
          <p:cNvPr id="20" name="Plassholder for tekst 17"/>
          <p:cNvSpPr>
            <a:spLocks noGrp="1"/>
          </p:cNvSpPr>
          <p:nvPr>
            <p:ph type="body" sz="quarter" idx="13" hasCustomPrompt="1"/>
          </p:nvPr>
        </p:nvSpPr>
        <p:spPr>
          <a:xfrm>
            <a:off x="7067550" y="4096509"/>
            <a:ext cx="2327910" cy="215444"/>
          </a:xfrm>
        </p:spPr>
        <p:txBody>
          <a:bodyPr>
            <a:normAutofit/>
          </a:bodyPr>
          <a:lstStyle>
            <a:lvl1pPr marL="0" indent="0" algn="r">
              <a:buNone/>
              <a:defRPr sz="1200" b="0" i="1">
                <a:solidFill>
                  <a:schemeClr val="bg1"/>
                </a:solidFill>
              </a:defRPr>
            </a:lvl1pPr>
          </a:lstStyle>
          <a:p>
            <a:pPr lvl="0"/>
            <a:r>
              <a:rPr lang="nb-NO" dirty="0"/>
              <a:t>Stillingstittel</a:t>
            </a:r>
          </a:p>
        </p:txBody>
      </p:sp>
      <p:pic>
        <p:nvPicPr>
          <p:cNvPr id="10" name="Logo_Standar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90" y="6732842"/>
            <a:ext cx="1048514" cy="472441"/>
          </a:xfrm>
          <a:prstGeom prst="rect">
            <a:avLst/>
          </a:prstGeom>
        </p:spPr>
      </p:pic>
      <p:pic>
        <p:nvPicPr>
          <p:cNvPr id="11" name="Logo_Eiendomsmegling"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0090" y="6732842"/>
            <a:ext cx="1322835" cy="472441"/>
          </a:xfrm>
          <a:prstGeom prst="rect">
            <a:avLst/>
          </a:prstGeom>
        </p:spPr>
      </p:pic>
      <p:pic>
        <p:nvPicPr>
          <p:cNvPr id="13" name="Logo_Boligkreditt"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0090" y="6732842"/>
            <a:ext cx="1083049" cy="472441"/>
          </a:xfrm>
          <a:prstGeom prst="rect">
            <a:avLst/>
          </a:prstGeom>
        </p:spPr>
      </p:pic>
    </p:spTree>
    <p:extLst>
      <p:ext uri="{BB962C8B-B14F-4D97-AF65-F5344CB8AC3E}">
        <p14:creationId xmlns:p14="http://schemas.microsoft.com/office/powerpoint/2010/main" val="2142406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720090" y="2520316"/>
            <a:ext cx="4140517" cy="3060383"/>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4" name="Plassholder for innhold 3"/>
          <p:cNvSpPr>
            <a:spLocks noGrp="1"/>
          </p:cNvSpPr>
          <p:nvPr>
            <p:ph sz="half" idx="2"/>
          </p:nvPr>
        </p:nvSpPr>
        <p:spPr>
          <a:xfrm>
            <a:off x="5256657" y="2520316"/>
            <a:ext cx="4140517" cy="3060383"/>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5" name="Plassholder for dato 4"/>
          <p:cNvSpPr>
            <a:spLocks noGrp="1"/>
          </p:cNvSpPr>
          <p:nvPr>
            <p:ph type="dt" sz="half" idx="10"/>
          </p:nvPr>
        </p:nvSpPr>
        <p:spPr/>
        <p:txBody>
          <a:bodyPr/>
          <a:lstStyle/>
          <a:p>
            <a:fld id="{93D4D154-BEEC-4537-A2B9-67A44A9DE47A}" type="datetime4">
              <a:rPr lang="nb-NO" smtClean="0"/>
              <a:t>14. august 2018</a:t>
            </a:fld>
            <a:endParaRPr lang="nb-NO" dirty="0"/>
          </a:p>
        </p:txBody>
      </p:sp>
      <p:sp>
        <p:nvSpPr>
          <p:cNvPr id="6" name="Plassholder for bunntekst 5"/>
          <p:cNvSpPr>
            <a:spLocks noGrp="1"/>
          </p:cNvSpPr>
          <p:nvPr>
            <p:ph type="ftr" sz="quarter" idx="11"/>
          </p:nvPr>
        </p:nvSpPr>
        <p:spPr/>
        <p:txBody>
          <a:bodyPr/>
          <a:lstStyle/>
          <a:p>
            <a:endParaRPr lang="nb-NO" dirty="0"/>
          </a:p>
        </p:txBody>
      </p:sp>
      <p:sp>
        <p:nvSpPr>
          <p:cNvPr id="7" name="Plassholder for lysbildenummer 6"/>
          <p:cNvSpPr>
            <a:spLocks noGrp="1"/>
          </p:cNvSpPr>
          <p:nvPr>
            <p:ph type="sldNum" sz="quarter" idx="12"/>
          </p:nvPr>
        </p:nvSpPr>
        <p:spPr/>
        <p:txBody>
          <a:bodyPr/>
          <a:lstStyle/>
          <a:p>
            <a:fld id="{5751DFAA-887F-4071-8EAD-E8CA316FCF06}" type="slidenum">
              <a:rPr lang="nb-NO" smtClean="0"/>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Tree>
    <p:extLst>
      <p:ext uri="{BB962C8B-B14F-4D97-AF65-F5344CB8AC3E}">
        <p14:creationId xmlns:p14="http://schemas.microsoft.com/office/powerpoint/2010/main" val="3213274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ell/grafside med tekstbokser">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720089"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5" name="Plassholder for tekst 4"/>
          <p:cNvSpPr>
            <a:spLocks noGrp="1"/>
          </p:cNvSpPr>
          <p:nvPr>
            <p:ph type="body" sz="quarter" idx="3"/>
          </p:nvPr>
        </p:nvSpPr>
        <p:spPr>
          <a:xfrm>
            <a:off x="5256657"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7" name="Plassholder for dato 6"/>
          <p:cNvSpPr>
            <a:spLocks noGrp="1"/>
          </p:cNvSpPr>
          <p:nvPr>
            <p:ph type="dt" sz="half" idx="10"/>
          </p:nvPr>
        </p:nvSpPr>
        <p:spPr/>
        <p:txBody>
          <a:bodyPr/>
          <a:lstStyle/>
          <a:p>
            <a:fld id="{44CE2561-E377-4743-9AC1-67474443DB39}" type="datetime4">
              <a:rPr lang="nb-NO" smtClean="0"/>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4" name="Plassholder for tekst 13"/>
          <p:cNvSpPr>
            <a:spLocks noGrp="1"/>
          </p:cNvSpPr>
          <p:nvPr>
            <p:ph type="body" sz="quarter" idx="14"/>
          </p:nvPr>
        </p:nvSpPr>
        <p:spPr>
          <a:xfrm>
            <a:off x="720089"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15" name="Plassholder for tekst 13"/>
          <p:cNvSpPr>
            <a:spLocks noGrp="1"/>
          </p:cNvSpPr>
          <p:nvPr>
            <p:ph type="body" sz="quarter" idx="15"/>
          </p:nvPr>
        </p:nvSpPr>
        <p:spPr>
          <a:xfrm>
            <a:off x="5256657"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24" name="Plassholder for tekst 18"/>
          <p:cNvSpPr>
            <a:spLocks noGrp="1"/>
          </p:cNvSpPr>
          <p:nvPr>
            <p:ph type="body" sz="quarter" idx="20"/>
          </p:nvPr>
        </p:nvSpPr>
        <p:spPr>
          <a:xfrm>
            <a:off x="720089"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
        <p:nvSpPr>
          <p:cNvPr id="25" name="Plassholder for tekst 18"/>
          <p:cNvSpPr>
            <a:spLocks noGrp="1"/>
          </p:cNvSpPr>
          <p:nvPr>
            <p:ph type="body" sz="quarter" idx="21"/>
          </p:nvPr>
        </p:nvSpPr>
        <p:spPr>
          <a:xfrm>
            <a:off x="5256657"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
        <p:nvSpPr>
          <p:cNvPr id="2" name="Plassholder for innhold 1"/>
          <p:cNvSpPr>
            <a:spLocks noGrp="1"/>
          </p:cNvSpPr>
          <p:nvPr>
            <p:ph sz="quarter" idx="23" hasCustomPrompt="1"/>
          </p:nvPr>
        </p:nvSpPr>
        <p:spPr>
          <a:xfrm>
            <a:off x="720091" y="2712722"/>
            <a:ext cx="4140517" cy="2104209"/>
          </a:xfrm>
          <a:prstGeom prst="rect">
            <a:avLst/>
          </a:prstGeom>
        </p:spPr>
        <p:txBody>
          <a:bodyPr lIns="0" tIns="360000" rIns="0" bIns="0"/>
          <a:lstStyle>
            <a:lvl1pPr marL="0" indent="0" algn="ctr">
              <a:buNone/>
              <a:defRPr sz="1100"/>
            </a:lvl1pPr>
          </a:lstStyle>
          <a:p>
            <a:pPr lvl="0"/>
            <a:r>
              <a:rPr lang="nb-NO" dirty="0"/>
              <a:t>Klikk for å legge til innhold</a:t>
            </a:r>
          </a:p>
        </p:txBody>
      </p:sp>
      <p:sp>
        <p:nvSpPr>
          <p:cNvPr id="4" name="Plassholder for innhold 3"/>
          <p:cNvSpPr>
            <a:spLocks noGrp="1"/>
          </p:cNvSpPr>
          <p:nvPr>
            <p:ph sz="quarter" idx="24" hasCustomPrompt="1"/>
          </p:nvPr>
        </p:nvSpPr>
        <p:spPr>
          <a:xfrm>
            <a:off x="5256658" y="2712721"/>
            <a:ext cx="4140517" cy="2104209"/>
          </a:xfrm>
          <a:prstGeom prst="rect">
            <a:avLst/>
          </a:prstGeom>
        </p:spPr>
        <p:txBody>
          <a:bodyPr lIns="0" tIns="360000" rIns="0" bIns="0"/>
          <a:lstStyle>
            <a:lvl1pPr marL="0" indent="0" algn="ctr">
              <a:buNone/>
              <a:defRPr sz="1100"/>
            </a:lvl1pPr>
          </a:lstStyle>
          <a:p>
            <a:pPr lvl="0"/>
            <a:r>
              <a:rPr lang="nb-NO" dirty="0"/>
              <a:t>Klikk for å legge til innhold</a:t>
            </a:r>
          </a:p>
        </p:txBody>
      </p:sp>
    </p:spTree>
    <p:extLst>
      <p:ext uri="{BB962C8B-B14F-4D97-AF65-F5344CB8AC3E}">
        <p14:creationId xmlns:p14="http://schemas.microsoft.com/office/powerpoint/2010/main" val="274249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o diagram">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720089"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5" name="Plassholder for tekst 4"/>
          <p:cNvSpPr>
            <a:spLocks noGrp="1"/>
          </p:cNvSpPr>
          <p:nvPr>
            <p:ph type="body" sz="quarter" idx="3"/>
          </p:nvPr>
        </p:nvSpPr>
        <p:spPr>
          <a:xfrm>
            <a:off x="5256657"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7" name="Plassholder for dato 6"/>
          <p:cNvSpPr>
            <a:spLocks noGrp="1"/>
          </p:cNvSpPr>
          <p:nvPr>
            <p:ph type="dt" sz="half" idx="10"/>
          </p:nvPr>
        </p:nvSpPr>
        <p:spPr/>
        <p:txBody>
          <a:bodyPr/>
          <a:lstStyle/>
          <a:p>
            <a:fld id="{6A18792E-0AAB-4A53-A213-26C2227DCD66}" type="datetime4">
              <a:rPr lang="nb-NO" smtClean="0"/>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4" name="Plassholder for tekst 13"/>
          <p:cNvSpPr>
            <a:spLocks noGrp="1"/>
          </p:cNvSpPr>
          <p:nvPr>
            <p:ph type="body" sz="quarter" idx="14"/>
          </p:nvPr>
        </p:nvSpPr>
        <p:spPr>
          <a:xfrm>
            <a:off x="720089"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15" name="Plassholder for tekst 13"/>
          <p:cNvSpPr>
            <a:spLocks noGrp="1"/>
          </p:cNvSpPr>
          <p:nvPr>
            <p:ph type="body" sz="quarter" idx="15"/>
          </p:nvPr>
        </p:nvSpPr>
        <p:spPr>
          <a:xfrm>
            <a:off x="5256657"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17" name="Plassholder for diagram 16"/>
          <p:cNvSpPr>
            <a:spLocks noGrp="1"/>
          </p:cNvSpPr>
          <p:nvPr>
            <p:ph type="chart" sz="quarter" idx="16"/>
          </p:nvPr>
        </p:nvSpPr>
        <p:spPr>
          <a:xfrm>
            <a:off x="720089" y="2712720"/>
            <a:ext cx="4140517" cy="3688080"/>
          </a:xfrm>
        </p:spPr>
        <p:txBody>
          <a:bodyPr tIns="360000">
            <a:normAutofit/>
          </a:bodyPr>
          <a:lstStyle>
            <a:lvl1pPr marL="0" indent="0" algn="ctr">
              <a:buNone/>
              <a:defRPr sz="1100"/>
            </a:lvl1pPr>
          </a:lstStyle>
          <a:p>
            <a:r>
              <a:rPr lang="nb-NO" smtClean="0"/>
              <a:t>Klikk ikonet for å legge til et diagram</a:t>
            </a:r>
            <a:endParaRPr lang="nb-NO" dirty="0"/>
          </a:p>
        </p:txBody>
      </p:sp>
      <p:sp>
        <p:nvSpPr>
          <p:cNvPr id="22" name="Plassholder for diagram 16"/>
          <p:cNvSpPr>
            <a:spLocks noGrp="1"/>
          </p:cNvSpPr>
          <p:nvPr>
            <p:ph type="chart" sz="quarter" idx="18"/>
          </p:nvPr>
        </p:nvSpPr>
        <p:spPr>
          <a:xfrm>
            <a:off x="5256657" y="2712720"/>
            <a:ext cx="4140517" cy="3688080"/>
          </a:xfrm>
        </p:spPr>
        <p:txBody>
          <a:bodyPr tIns="360000">
            <a:normAutofit/>
          </a:bodyPr>
          <a:lstStyle>
            <a:lvl1pPr marL="0" indent="0" algn="ctr">
              <a:buNone/>
              <a:defRPr sz="1100"/>
            </a:lvl1pPr>
          </a:lstStyle>
          <a:p>
            <a:r>
              <a:rPr lang="nb-NO" smtClean="0"/>
              <a:t>Klikk ikonet for å legge til et diagram</a:t>
            </a:r>
            <a:endParaRPr lang="nb-NO" dirty="0"/>
          </a:p>
        </p:txBody>
      </p:sp>
    </p:spTree>
    <p:extLst>
      <p:ext uri="{BB962C8B-B14F-4D97-AF65-F5344CB8AC3E}">
        <p14:creationId xmlns:p14="http://schemas.microsoft.com/office/powerpoint/2010/main" val="3278039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dt diagram, tabell under">
    <p:spTree>
      <p:nvGrpSpPr>
        <p:cNvPr id="1" name=""/>
        <p:cNvGrpSpPr/>
        <p:nvPr/>
      </p:nvGrpSpPr>
      <p:grpSpPr>
        <a:xfrm>
          <a:off x="0" y="0"/>
          <a:ext cx="0" cy="0"/>
          <a:chOff x="0" y="0"/>
          <a:chExt cx="0" cy="0"/>
        </a:xfrm>
      </p:grpSpPr>
      <p:sp>
        <p:nvSpPr>
          <p:cNvPr id="16" name="Plassholder for diagram 16"/>
          <p:cNvSpPr>
            <a:spLocks noGrp="1"/>
          </p:cNvSpPr>
          <p:nvPr>
            <p:ph type="chart" sz="quarter" idx="18"/>
          </p:nvPr>
        </p:nvSpPr>
        <p:spPr>
          <a:xfrm>
            <a:off x="720091" y="1476185"/>
            <a:ext cx="8659082" cy="3600000"/>
          </a:xfrm>
        </p:spPr>
        <p:txBody>
          <a:bodyPr tIns="360000">
            <a:normAutofit/>
          </a:bodyPr>
          <a:lstStyle>
            <a:lvl1pPr marL="0" indent="0" algn="ctr">
              <a:buNone/>
              <a:defRPr sz="1100"/>
            </a:lvl1pPr>
          </a:lstStyle>
          <a:p>
            <a:r>
              <a:rPr lang="nb-NO" smtClean="0"/>
              <a:t>Klikk ikonet for å legge til et diagram</a:t>
            </a:r>
            <a:endParaRPr lang="nb-NO" dirty="0"/>
          </a:p>
        </p:txBody>
      </p:sp>
      <p:sp>
        <p:nvSpPr>
          <p:cNvPr id="7" name="Plassholder for dato 6"/>
          <p:cNvSpPr>
            <a:spLocks noGrp="1"/>
          </p:cNvSpPr>
          <p:nvPr>
            <p:ph type="dt" sz="half" idx="10"/>
          </p:nvPr>
        </p:nvSpPr>
        <p:spPr/>
        <p:txBody>
          <a:bodyPr/>
          <a:lstStyle/>
          <a:p>
            <a:fld id="{74DE0BFF-D430-48D7-A9A7-C6D0E9B859D2}" type="datetime4">
              <a:rPr lang="nb-NO" smtClean="0"/>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7" name="Plassholder for tabell 8"/>
          <p:cNvSpPr>
            <a:spLocks noGrp="1"/>
          </p:cNvSpPr>
          <p:nvPr>
            <p:ph type="tbl" sz="quarter" idx="22"/>
          </p:nvPr>
        </p:nvSpPr>
        <p:spPr>
          <a:xfrm>
            <a:off x="720090" y="5310664"/>
            <a:ext cx="8659083" cy="1476228"/>
          </a:xfrm>
        </p:spPr>
        <p:txBody>
          <a:bodyPr tIns="360000">
            <a:noAutofit/>
          </a:bodyPr>
          <a:lstStyle>
            <a:lvl1pPr marL="0" indent="0" algn="ctr">
              <a:buNone/>
              <a:defRPr sz="1300"/>
            </a:lvl1pPr>
          </a:lstStyle>
          <a:p>
            <a:r>
              <a:rPr lang="nb-NO" smtClean="0"/>
              <a:t>Klikk ikonet for å legge til en tabell</a:t>
            </a:r>
            <a:endParaRPr lang="nb-NO" dirty="0"/>
          </a:p>
        </p:txBody>
      </p:sp>
    </p:spTree>
    <p:extLst>
      <p:ext uri="{BB962C8B-B14F-4D97-AF65-F5344CB8AC3E}">
        <p14:creationId xmlns:p14="http://schemas.microsoft.com/office/powerpoint/2010/main" val="15875436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dt diagram med undertekst">
    <p:spTree>
      <p:nvGrpSpPr>
        <p:cNvPr id="1" name=""/>
        <p:cNvGrpSpPr/>
        <p:nvPr/>
      </p:nvGrpSpPr>
      <p:grpSpPr>
        <a:xfrm>
          <a:off x="0" y="0"/>
          <a:ext cx="0" cy="0"/>
          <a:chOff x="0" y="0"/>
          <a:chExt cx="0" cy="0"/>
        </a:xfrm>
      </p:grpSpPr>
      <p:sp>
        <p:nvSpPr>
          <p:cNvPr id="16" name="Plassholder for diagram 16"/>
          <p:cNvSpPr>
            <a:spLocks noGrp="1"/>
          </p:cNvSpPr>
          <p:nvPr>
            <p:ph type="chart" sz="quarter" idx="18"/>
          </p:nvPr>
        </p:nvSpPr>
        <p:spPr>
          <a:xfrm>
            <a:off x="720091" y="1735440"/>
            <a:ext cx="8659082" cy="3081490"/>
          </a:xfrm>
        </p:spPr>
        <p:txBody>
          <a:bodyPr tIns="360000">
            <a:normAutofit/>
          </a:bodyPr>
          <a:lstStyle>
            <a:lvl1pPr marL="0" indent="0" algn="ctr">
              <a:buNone/>
              <a:defRPr sz="1100"/>
            </a:lvl1pPr>
          </a:lstStyle>
          <a:p>
            <a:r>
              <a:rPr lang="nb-NO" smtClean="0"/>
              <a:t>Klikk ikonet for å legge til et diagram</a:t>
            </a:r>
            <a:endParaRPr lang="nb-NO" dirty="0"/>
          </a:p>
        </p:txBody>
      </p:sp>
      <p:sp>
        <p:nvSpPr>
          <p:cNvPr id="7" name="Plassholder for dato 6"/>
          <p:cNvSpPr>
            <a:spLocks noGrp="1"/>
          </p:cNvSpPr>
          <p:nvPr>
            <p:ph type="dt" sz="half" idx="10"/>
          </p:nvPr>
        </p:nvSpPr>
        <p:spPr/>
        <p:txBody>
          <a:bodyPr/>
          <a:lstStyle/>
          <a:p>
            <a:fld id="{B6D02F47-1265-4939-A2C8-24692CCBC22D}" type="datetime4">
              <a:rPr lang="nb-NO" smtClean="0"/>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2" name="Plassholder for tekst 18"/>
          <p:cNvSpPr>
            <a:spLocks noGrp="1"/>
          </p:cNvSpPr>
          <p:nvPr>
            <p:ph type="body" sz="quarter" idx="20"/>
          </p:nvPr>
        </p:nvSpPr>
        <p:spPr>
          <a:xfrm>
            <a:off x="720089"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
        <p:nvSpPr>
          <p:cNvPr id="13" name="Plassholder for tekst 18"/>
          <p:cNvSpPr>
            <a:spLocks noGrp="1"/>
          </p:cNvSpPr>
          <p:nvPr>
            <p:ph type="body" sz="quarter" idx="21"/>
          </p:nvPr>
        </p:nvSpPr>
        <p:spPr>
          <a:xfrm>
            <a:off x="5256657"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Tree>
    <p:extLst>
      <p:ext uri="{BB962C8B-B14F-4D97-AF65-F5344CB8AC3E}">
        <p14:creationId xmlns:p14="http://schemas.microsoft.com/office/powerpoint/2010/main" val="20461904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tel, innhold og bilde">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5057774" y="0"/>
            <a:ext cx="5057776" cy="7559675"/>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2" name="Tittel 1"/>
          <p:cNvSpPr>
            <a:spLocks noGrp="1"/>
          </p:cNvSpPr>
          <p:nvPr>
            <p:ph type="title"/>
          </p:nvPr>
        </p:nvSpPr>
        <p:spPr>
          <a:xfrm>
            <a:off x="720090" y="381481"/>
            <a:ext cx="4140517" cy="338554"/>
          </a:xfrm>
        </p:spPr>
        <p:txBody>
          <a:bodyPr/>
          <a:lstStyle/>
          <a:p>
            <a:r>
              <a:rPr lang="nb-NO" smtClean="0"/>
              <a:t>Klikk for å redigere tittelstil</a:t>
            </a:r>
            <a:endParaRPr lang="nb-NO" dirty="0"/>
          </a:p>
        </p:txBody>
      </p:sp>
      <p:sp>
        <p:nvSpPr>
          <p:cNvPr id="9" name="Plassholder for tekst 7"/>
          <p:cNvSpPr>
            <a:spLocks noGrp="1"/>
          </p:cNvSpPr>
          <p:nvPr>
            <p:ph type="body" sz="quarter" idx="13"/>
          </p:nvPr>
        </p:nvSpPr>
        <p:spPr>
          <a:xfrm>
            <a:off x="720090" y="757671"/>
            <a:ext cx="4140517"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0" name="Plassholder for dato 9"/>
          <p:cNvSpPr>
            <a:spLocks noGrp="1"/>
          </p:cNvSpPr>
          <p:nvPr>
            <p:ph type="dt" sz="half" idx="15"/>
          </p:nvPr>
        </p:nvSpPr>
        <p:spPr/>
        <p:txBody>
          <a:bodyPr/>
          <a:lstStyle/>
          <a:p>
            <a:fld id="{9DD27B6F-AA97-4551-B868-23F733704E03}" type="datetime4">
              <a:rPr lang="nb-NO" smtClean="0"/>
              <a:t>14. august 2018</a:t>
            </a:fld>
            <a:endParaRPr lang="nb-NO" dirty="0"/>
          </a:p>
        </p:txBody>
      </p:sp>
      <p:sp>
        <p:nvSpPr>
          <p:cNvPr id="4" name="Plassholder for tekst 3"/>
          <p:cNvSpPr>
            <a:spLocks noGrp="1"/>
          </p:cNvSpPr>
          <p:nvPr>
            <p:ph type="body" sz="quarter" idx="16"/>
          </p:nvPr>
        </p:nvSpPr>
        <p:spPr>
          <a:xfrm>
            <a:off x="720091" y="2520317"/>
            <a:ext cx="4140517" cy="3060383"/>
          </a:xfrm>
          <a:prstGeom prst="rect">
            <a:avLst/>
          </a:prstGeom>
        </p:spPr>
        <p:txBody>
          <a:bodyPr lIns="0" tIns="0" rIns="0" bIns="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2905421270"/>
      </p:ext>
    </p:extLst>
  </p:cSld>
  <p:clrMapOvr>
    <a:masterClrMapping/>
  </p:clrMapOvr>
  <p:extLst mod="1">
    <p:ext uri="{DCECCB84-F9BA-43D5-87BE-67443E8EF086}">
      <p15:sldGuideLst xmlns:p15="http://schemas.microsoft.com/office/powerpoint/2012/main" xmlns="">
        <p15:guide id="1" orient="horz" pos="2381" userDrawn="1">
          <p15:clr>
            <a:srgbClr val="FBAE40"/>
          </p15:clr>
        </p15:guide>
        <p15:guide id="2" pos="318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tel, innhold og to bilder">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5057774" y="0"/>
            <a:ext cx="5057776" cy="3779838"/>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10" name="Plassholder for bilde 7"/>
          <p:cNvSpPr>
            <a:spLocks noGrp="1"/>
          </p:cNvSpPr>
          <p:nvPr>
            <p:ph type="pic" sz="quarter" idx="15"/>
          </p:nvPr>
        </p:nvSpPr>
        <p:spPr>
          <a:xfrm>
            <a:off x="5057774" y="3779837"/>
            <a:ext cx="5057776" cy="3779838"/>
          </a:xfrm>
          <a:solidFill>
            <a:schemeClr val="bg1">
              <a:lumMod val="7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2" name="Tittel 1"/>
          <p:cNvSpPr>
            <a:spLocks noGrp="1"/>
          </p:cNvSpPr>
          <p:nvPr>
            <p:ph type="title"/>
          </p:nvPr>
        </p:nvSpPr>
        <p:spPr>
          <a:xfrm>
            <a:off x="720090" y="381481"/>
            <a:ext cx="4140517" cy="338554"/>
          </a:xfrm>
        </p:spPr>
        <p:txBody>
          <a:bodyPr/>
          <a:lstStyle/>
          <a:p>
            <a:r>
              <a:rPr lang="nb-NO" smtClean="0"/>
              <a:t>Klikk for å redigere tittelstil</a:t>
            </a:r>
            <a:endParaRPr lang="nb-NO" dirty="0"/>
          </a:p>
        </p:txBody>
      </p:sp>
      <p:sp>
        <p:nvSpPr>
          <p:cNvPr id="9" name="Plassholder for tekst 7"/>
          <p:cNvSpPr>
            <a:spLocks noGrp="1"/>
          </p:cNvSpPr>
          <p:nvPr>
            <p:ph type="body" sz="quarter" idx="13"/>
          </p:nvPr>
        </p:nvSpPr>
        <p:spPr>
          <a:xfrm>
            <a:off x="720090" y="757671"/>
            <a:ext cx="4140517"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4" name="Plassholder for dato 3"/>
          <p:cNvSpPr>
            <a:spLocks noGrp="1"/>
          </p:cNvSpPr>
          <p:nvPr>
            <p:ph type="dt" sz="half" idx="16"/>
          </p:nvPr>
        </p:nvSpPr>
        <p:spPr/>
        <p:txBody>
          <a:bodyPr/>
          <a:lstStyle/>
          <a:p>
            <a:fld id="{FAD5DFC5-1925-462A-8241-0F3E4FA9D840}" type="datetime4">
              <a:rPr lang="nb-NO" smtClean="0"/>
              <a:t>14. august 2018</a:t>
            </a:fld>
            <a:endParaRPr lang="nb-NO" dirty="0"/>
          </a:p>
        </p:txBody>
      </p:sp>
      <p:sp>
        <p:nvSpPr>
          <p:cNvPr id="5" name="Plassholder for tekst 4"/>
          <p:cNvSpPr>
            <a:spLocks noGrp="1"/>
          </p:cNvSpPr>
          <p:nvPr>
            <p:ph type="body" sz="quarter" idx="17"/>
          </p:nvPr>
        </p:nvSpPr>
        <p:spPr>
          <a:xfrm>
            <a:off x="720091" y="2520317"/>
            <a:ext cx="4140517" cy="3060383"/>
          </a:xfrm>
          <a:prstGeom prst="rect">
            <a:avLst/>
          </a:prstGeom>
        </p:spPr>
        <p:txBody>
          <a:bodyPr lIns="0" tIns="0" rIns="0" bIns="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4253191546"/>
      </p:ext>
    </p:extLst>
  </p:cSld>
  <p:clrMapOvr>
    <a:masterClrMapping/>
  </p:clrMapOvr>
  <p:extLst mod="1">
    <p:ext uri="{DCECCB84-F9BA-43D5-87BE-67443E8EF086}">
      <p15:sldGuideLst xmlns:p15="http://schemas.microsoft.com/office/powerpoint/2012/main" xmlns="">
        <p15:guide id="1" orient="horz" pos="2381">
          <p15:clr>
            <a:srgbClr val="FBAE40"/>
          </p15:clr>
        </p15:guide>
        <p15:guide id="2" pos="318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ort bilde og blå tekst">
    <p:spTree>
      <p:nvGrpSpPr>
        <p:cNvPr id="1" name=""/>
        <p:cNvGrpSpPr/>
        <p:nvPr/>
      </p:nvGrpSpPr>
      <p:grpSpPr>
        <a:xfrm>
          <a:off x="0" y="0"/>
          <a:ext cx="0" cy="0"/>
          <a:chOff x="0" y="0"/>
          <a:chExt cx="0" cy="0"/>
        </a:xfrm>
      </p:grpSpPr>
      <p:sp>
        <p:nvSpPr>
          <p:cNvPr id="11" name="Plassholder for bilde 7"/>
          <p:cNvSpPr>
            <a:spLocks noGrp="1"/>
          </p:cNvSpPr>
          <p:nvPr>
            <p:ph type="pic" sz="quarter" idx="14"/>
          </p:nvPr>
        </p:nvSpPr>
        <p:spPr>
          <a:xfrm>
            <a:off x="0" y="-1"/>
            <a:ext cx="10115550" cy="7559675"/>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12" name="Plassholder for tekst 11"/>
          <p:cNvSpPr>
            <a:spLocks noGrp="1"/>
          </p:cNvSpPr>
          <p:nvPr>
            <p:ph type="body" sz="quarter" idx="15"/>
          </p:nvPr>
        </p:nvSpPr>
        <p:spPr>
          <a:xfrm>
            <a:off x="5404022" y="3196491"/>
            <a:ext cx="4250724" cy="1661993"/>
          </a:xfrm>
        </p:spPr>
        <p:txBody>
          <a:bodyPr anchor="ctr">
            <a:normAutofit/>
          </a:bodyPr>
          <a:lstStyle>
            <a:lvl1pPr marL="0" indent="0">
              <a:buNone/>
              <a:defRPr sz="2700" b="1">
                <a:solidFill>
                  <a:schemeClr val="lt2"/>
                </a:solidFill>
              </a:defRPr>
            </a:lvl1pPr>
          </a:lstStyle>
          <a:p>
            <a:pPr lvl="0"/>
            <a:r>
              <a:rPr lang="nb-NO" smtClean="0"/>
              <a:t>Klikk for å redigere tekststiler i malen</a:t>
            </a:r>
          </a:p>
        </p:txBody>
      </p:sp>
      <p:sp>
        <p:nvSpPr>
          <p:cNvPr id="16" name="phlogo"/>
          <p:cNvSpPr>
            <a:spLocks noGrp="1"/>
          </p:cNvSpPr>
          <p:nvPr>
            <p:ph type="body" sz="quarter" idx="16" hasCustomPrompt="1"/>
          </p:nvPr>
        </p:nvSpPr>
        <p:spPr>
          <a:xfrm>
            <a:off x="8335042" y="468059"/>
            <a:ext cx="1048514" cy="472441"/>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a:t> </a:t>
            </a:r>
          </a:p>
        </p:txBody>
      </p:sp>
    </p:spTree>
    <p:extLst>
      <p:ext uri="{BB962C8B-B14F-4D97-AF65-F5344CB8AC3E}">
        <p14:creationId xmlns:p14="http://schemas.microsoft.com/office/powerpoint/2010/main" val="2901061105"/>
      </p:ext>
    </p:extLst>
  </p:cSld>
  <p:clrMapOvr>
    <a:masterClrMapping/>
  </p:clrMapOvr>
  <p:extLst mod="1">
    <p:ext uri="{DCECCB84-F9BA-43D5-87BE-67443E8EF086}">
      <p15:sldGuideLst xmlns:p15="http://schemas.microsoft.com/office/powerpoint/2012/main" xmlns="">
        <p15:guide id="1" orient="horz" pos="2381">
          <p15:clr>
            <a:srgbClr val="FBAE40"/>
          </p15:clr>
        </p15:guide>
        <p15:guide id="2" pos="318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ilde og to spalter">
    <p:spTree>
      <p:nvGrpSpPr>
        <p:cNvPr id="1" name=""/>
        <p:cNvGrpSpPr/>
        <p:nvPr/>
      </p:nvGrpSpPr>
      <p:grpSpPr>
        <a:xfrm>
          <a:off x="0" y="0"/>
          <a:ext cx="0" cy="0"/>
          <a:chOff x="0" y="0"/>
          <a:chExt cx="0" cy="0"/>
        </a:xfrm>
      </p:grpSpPr>
      <p:sp>
        <p:nvSpPr>
          <p:cNvPr id="11" name="Plassholder for bilde 7"/>
          <p:cNvSpPr>
            <a:spLocks noGrp="1"/>
          </p:cNvSpPr>
          <p:nvPr>
            <p:ph type="pic" sz="quarter" idx="14"/>
          </p:nvPr>
        </p:nvSpPr>
        <p:spPr>
          <a:xfrm>
            <a:off x="0" y="-1"/>
            <a:ext cx="10115550" cy="3780473"/>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12" name="Plassholder for tekst 11"/>
          <p:cNvSpPr>
            <a:spLocks noGrp="1"/>
          </p:cNvSpPr>
          <p:nvPr>
            <p:ph type="body" sz="quarter" idx="15"/>
          </p:nvPr>
        </p:nvSpPr>
        <p:spPr>
          <a:xfrm>
            <a:off x="720090" y="1882041"/>
            <a:ext cx="4642866" cy="1246495"/>
          </a:xfrm>
        </p:spPr>
        <p:txBody>
          <a:bodyPr anchor="ctr" anchorCtr="0">
            <a:normAutofit/>
          </a:bodyPr>
          <a:lstStyle>
            <a:lvl1pPr marL="0" indent="0">
              <a:buNone/>
              <a:defRPr sz="2700" b="1">
                <a:solidFill>
                  <a:srgbClr val="0B3D4A"/>
                </a:solidFill>
              </a:defRPr>
            </a:lvl1pPr>
          </a:lstStyle>
          <a:p>
            <a:pPr lvl="0"/>
            <a:r>
              <a:rPr lang="nb-NO" smtClean="0"/>
              <a:t>Klikk for å redigere tekststiler i malen</a:t>
            </a:r>
          </a:p>
        </p:txBody>
      </p:sp>
      <p:sp>
        <p:nvSpPr>
          <p:cNvPr id="16" name="phlogo"/>
          <p:cNvSpPr>
            <a:spLocks noGrp="1"/>
          </p:cNvSpPr>
          <p:nvPr>
            <p:ph type="body" sz="quarter" idx="16" hasCustomPrompt="1"/>
          </p:nvPr>
        </p:nvSpPr>
        <p:spPr>
          <a:xfrm>
            <a:off x="8335042" y="468059"/>
            <a:ext cx="1048514" cy="472441"/>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a:t> </a:t>
            </a:r>
          </a:p>
        </p:txBody>
      </p:sp>
      <p:sp>
        <p:nvSpPr>
          <p:cNvPr id="3" name="Plassholder for dato 2"/>
          <p:cNvSpPr>
            <a:spLocks noGrp="1"/>
          </p:cNvSpPr>
          <p:nvPr>
            <p:ph type="dt" sz="half" idx="17"/>
          </p:nvPr>
        </p:nvSpPr>
        <p:spPr/>
        <p:txBody>
          <a:bodyPr/>
          <a:lstStyle/>
          <a:p>
            <a:fld id="{C7F84EF5-8267-4902-B790-C4D14BB188B7}" type="datetime4">
              <a:rPr lang="nb-NO" smtClean="0"/>
              <a:t>14. august 2018</a:t>
            </a:fld>
            <a:endParaRPr lang="nb-NO" dirty="0"/>
          </a:p>
        </p:txBody>
      </p:sp>
      <p:sp>
        <p:nvSpPr>
          <p:cNvPr id="4" name="Plassholder for bunntekst 3"/>
          <p:cNvSpPr>
            <a:spLocks noGrp="1"/>
          </p:cNvSpPr>
          <p:nvPr>
            <p:ph type="ftr" sz="quarter" idx="18"/>
          </p:nvPr>
        </p:nvSpPr>
        <p:spPr/>
        <p:txBody>
          <a:bodyPr/>
          <a:lstStyle/>
          <a:p>
            <a:endParaRPr lang="nb-NO" dirty="0"/>
          </a:p>
        </p:txBody>
      </p:sp>
      <p:sp>
        <p:nvSpPr>
          <p:cNvPr id="5" name="Plassholder for lysbildenummer 4"/>
          <p:cNvSpPr>
            <a:spLocks noGrp="1"/>
          </p:cNvSpPr>
          <p:nvPr>
            <p:ph type="sldNum" sz="quarter" idx="19"/>
          </p:nvPr>
        </p:nvSpPr>
        <p:spPr/>
        <p:txBody>
          <a:bodyPr/>
          <a:lstStyle/>
          <a:p>
            <a:fld id="{5751DFAA-887F-4071-8EAD-E8CA316FCF06}" type="slidenum">
              <a:rPr lang="nb-NO" smtClean="0"/>
              <a:pPr/>
              <a:t>‹#›</a:t>
            </a:fld>
            <a:endParaRPr lang="nb-NO" dirty="0"/>
          </a:p>
        </p:txBody>
      </p:sp>
      <p:sp>
        <p:nvSpPr>
          <p:cNvPr id="9" name="Plassholder for tekst 2"/>
          <p:cNvSpPr>
            <a:spLocks noGrp="1"/>
          </p:cNvSpPr>
          <p:nvPr>
            <p:ph type="body" idx="1"/>
          </p:nvPr>
        </p:nvSpPr>
        <p:spPr>
          <a:xfrm>
            <a:off x="720089" y="4056867"/>
            <a:ext cx="4140517" cy="200055"/>
          </a:xfrm>
        </p:spPr>
        <p:txBody>
          <a:bodyPr anchor="t">
            <a:normAutofit/>
          </a:bodyPr>
          <a:lstStyle>
            <a:lvl1pPr marL="0" indent="0">
              <a:buNone/>
              <a:defRPr sz="1300" b="1" cap="all" baseline="0"/>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13" name="Plassholder for tekst 4"/>
          <p:cNvSpPr>
            <a:spLocks noGrp="1"/>
          </p:cNvSpPr>
          <p:nvPr>
            <p:ph type="body" sz="quarter" idx="3"/>
          </p:nvPr>
        </p:nvSpPr>
        <p:spPr>
          <a:xfrm>
            <a:off x="5256657" y="4056867"/>
            <a:ext cx="4140517" cy="200055"/>
          </a:xfrm>
        </p:spPr>
        <p:txBody>
          <a:bodyPr anchor="t">
            <a:normAutofit/>
          </a:bodyPr>
          <a:lstStyle>
            <a:lvl1pPr marL="0" indent="0">
              <a:buNone/>
              <a:defRPr sz="1300" b="1" cap="all" baseline="0"/>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cxnSp>
        <p:nvCxnSpPr>
          <p:cNvPr id="14" name="Rett linje 13"/>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Plassholder for tekst 1"/>
          <p:cNvSpPr>
            <a:spLocks noGrp="1"/>
          </p:cNvSpPr>
          <p:nvPr>
            <p:ph type="body" sz="quarter" idx="21"/>
          </p:nvPr>
        </p:nvSpPr>
        <p:spPr>
          <a:xfrm>
            <a:off x="720091" y="4460457"/>
            <a:ext cx="4140517" cy="2346745"/>
          </a:xfrm>
          <a:prstGeom prst="rect">
            <a:avLst/>
          </a:prstGeom>
        </p:spPr>
        <p:txBody>
          <a:bodyPr lIns="0" tIns="0" rIns="0" bIns="0"/>
          <a:lstStyle>
            <a:lvl1pPr>
              <a:defRPr sz="1300"/>
            </a:lvl1pPr>
            <a:lvl2pPr>
              <a:defRPr sz="1200"/>
            </a:lvl2pPr>
            <a:lvl3pPr>
              <a:defRPr sz="1100"/>
            </a:lvl3pPr>
            <a:lvl4pPr>
              <a:defRPr sz="1050"/>
            </a:lvl4pPr>
            <a:lvl5pPr>
              <a:defRPr sz="1000"/>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17" name="Plassholder for tekst 1"/>
          <p:cNvSpPr>
            <a:spLocks noGrp="1"/>
          </p:cNvSpPr>
          <p:nvPr>
            <p:ph type="body" sz="quarter" idx="22"/>
          </p:nvPr>
        </p:nvSpPr>
        <p:spPr>
          <a:xfrm>
            <a:off x="5256657" y="4460456"/>
            <a:ext cx="4140517" cy="2346745"/>
          </a:xfrm>
          <a:prstGeom prst="rect">
            <a:avLst/>
          </a:prstGeom>
        </p:spPr>
        <p:txBody>
          <a:bodyPr lIns="0" tIns="0" rIns="0" bIns="0"/>
          <a:lstStyle>
            <a:lvl1pPr>
              <a:defRPr sz="1300"/>
            </a:lvl1pPr>
            <a:lvl2pPr>
              <a:defRPr sz="1200"/>
            </a:lvl2pPr>
            <a:lvl3pPr>
              <a:defRPr sz="1100"/>
            </a:lvl3pPr>
            <a:lvl4pPr>
              <a:defRPr sz="1050"/>
            </a:lvl4pPr>
            <a:lvl5pPr>
              <a:defRPr sz="1000"/>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Tree>
    <p:extLst>
      <p:ext uri="{BB962C8B-B14F-4D97-AF65-F5344CB8AC3E}">
        <p14:creationId xmlns:p14="http://schemas.microsoft.com/office/powerpoint/2010/main" val="2482213819"/>
      </p:ext>
    </p:extLst>
  </p:cSld>
  <p:clrMapOvr>
    <a:masterClrMapping/>
  </p:clrMapOvr>
  <p:extLst mod="1">
    <p:ext uri="{DCECCB84-F9BA-43D5-87BE-67443E8EF086}">
      <p15:sldGuideLst xmlns:p15="http://schemas.microsoft.com/office/powerpoint/2012/main" xmlns="">
        <p15:guide id="1" orient="horz" pos="2381">
          <p15:clr>
            <a:srgbClr val="FBAE40"/>
          </p15:clr>
        </p15:guide>
        <p15:guide id="2" pos="318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Kontaktinformasjon">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240CB871-4760-4C83-AF13-E3E32E6AE75A}" type="datetime4">
              <a:rPr lang="nb-NO" smtClean="0"/>
              <a:t>14. august 2018</a:t>
            </a:fld>
            <a:endParaRPr lang="nb-NO" dirty="0"/>
          </a:p>
        </p:txBody>
      </p:sp>
      <p:sp>
        <p:nvSpPr>
          <p:cNvPr id="3" name="Plassholder for bunntekst 2"/>
          <p:cNvSpPr>
            <a:spLocks noGrp="1"/>
          </p:cNvSpPr>
          <p:nvPr>
            <p:ph type="ftr" sz="quarter" idx="11"/>
          </p:nvPr>
        </p:nvSpPr>
        <p:spPr/>
        <p:txBody>
          <a:bodyPr/>
          <a:lstStyle/>
          <a:p>
            <a:endParaRPr lang="nb-NO"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a:t>
            </a:fld>
            <a:endParaRPr lang="nb-NO" dirty="0"/>
          </a:p>
        </p:txBody>
      </p:sp>
      <p:cxnSp>
        <p:nvCxnSpPr>
          <p:cNvPr id="5" name="Rett linje 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TekstSylinder 6"/>
          <p:cNvSpPr txBox="1"/>
          <p:nvPr userDrawn="1"/>
        </p:nvSpPr>
        <p:spPr>
          <a:xfrm>
            <a:off x="720090" y="1093117"/>
            <a:ext cx="3242310" cy="338554"/>
          </a:xfrm>
          <a:prstGeom prst="rect">
            <a:avLst/>
          </a:prstGeom>
          <a:noFill/>
        </p:spPr>
        <p:txBody>
          <a:bodyPr wrap="square" lIns="0" tIns="0" rIns="0" bIns="0" rtlCol="0">
            <a:spAutoFit/>
          </a:bodyPr>
          <a:lstStyle/>
          <a:p>
            <a:r>
              <a:rPr lang="nb-NO" sz="2200" dirty="0" err="1" smtClean="0">
                <a:solidFill>
                  <a:srgbClr val="0B3D4A"/>
                </a:solidFill>
              </a:rPr>
              <a:t>Contact</a:t>
            </a:r>
            <a:endParaRPr lang="nb-NO" sz="2200" dirty="0">
              <a:solidFill>
                <a:srgbClr val="0B3D4A"/>
              </a:solidFill>
            </a:endParaRPr>
          </a:p>
        </p:txBody>
      </p:sp>
      <p:sp>
        <p:nvSpPr>
          <p:cNvPr id="9" name="Rektangel 8"/>
          <p:cNvSpPr/>
          <p:nvPr userDrawn="1"/>
        </p:nvSpPr>
        <p:spPr>
          <a:xfrm>
            <a:off x="6462806" y="1638205"/>
            <a:ext cx="2920749" cy="37624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p>
        </p:txBody>
      </p:sp>
      <p:sp>
        <p:nvSpPr>
          <p:cNvPr id="11" name="Rektangel 10"/>
          <p:cNvSpPr/>
          <p:nvPr userDrawn="1"/>
        </p:nvSpPr>
        <p:spPr>
          <a:xfrm>
            <a:off x="720090" y="1638205"/>
            <a:ext cx="5598700" cy="3762470"/>
          </a:xfrm>
          <a:prstGeom prst="rect">
            <a:avLst/>
          </a:prstGeom>
          <a:solidFill>
            <a:srgbClr val="E1EB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p>
        </p:txBody>
      </p:sp>
      <p:sp>
        <p:nvSpPr>
          <p:cNvPr id="19" name="TekstSylinder 18"/>
          <p:cNvSpPr txBox="1"/>
          <p:nvPr userDrawn="1"/>
        </p:nvSpPr>
        <p:spPr>
          <a:xfrm>
            <a:off x="6840854" y="1887215"/>
            <a:ext cx="2164652" cy="1159869"/>
          </a:xfrm>
          <a:prstGeom prst="rect">
            <a:avLst/>
          </a:prstGeom>
          <a:noFill/>
        </p:spPr>
        <p:txBody>
          <a:bodyPr wrap="square" lIns="0" tIns="0" rIns="0" bIns="0" rtlCol="0">
            <a:spAutoFit/>
          </a:bodyPr>
          <a:lstStyle/>
          <a:p>
            <a:pPr>
              <a:lnSpc>
                <a:spcPct val="150000"/>
              </a:lnSpc>
            </a:pPr>
            <a:r>
              <a:rPr lang="en-GB" sz="1300" b="1" cap="none" baseline="0" noProof="0" dirty="0">
                <a:solidFill>
                  <a:schemeClr val="bg1"/>
                </a:solidFill>
              </a:rPr>
              <a:t>sbm.no</a:t>
            </a:r>
          </a:p>
          <a:p>
            <a:pPr>
              <a:lnSpc>
                <a:spcPct val="150000"/>
              </a:lnSpc>
            </a:pPr>
            <a:r>
              <a:rPr lang="en-GB" sz="1300" b="1" cap="none" baseline="0" noProof="0" dirty="0">
                <a:solidFill>
                  <a:schemeClr val="bg1"/>
                </a:solidFill>
              </a:rPr>
              <a:t>facebook.com/sbm.no</a:t>
            </a:r>
          </a:p>
          <a:p>
            <a:pPr>
              <a:lnSpc>
                <a:spcPct val="150000"/>
              </a:lnSpc>
            </a:pPr>
            <a:r>
              <a:rPr lang="en-GB" sz="1300" b="1" cap="none" baseline="0" noProof="0" dirty="0">
                <a:solidFill>
                  <a:schemeClr val="bg1"/>
                </a:solidFill>
              </a:rPr>
              <a:t>Instagram @</a:t>
            </a:r>
            <a:r>
              <a:rPr lang="en-GB" sz="1300" b="1" cap="none" baseline="0" noProof="0" dirty="0" err="1">
                <a:solidFill>
                  <a:schemeClr val="bg1"/>
                </a:solidFill>
              </a:rPr>
              <a:t>sbmno</a:t>
            </a:r>
            <a:endParaRPr lang="en-GB" sz="1300" b="1" cap="none" baseline="0" noProof="0" dirty="0">
              <a:solidFill>
                <a:schemeClr val="bg1"/>
              </a:solidFill>
            </a:endParaRPr>
          </a:p>
          <a:p>
            <a:pPr>
              <a:lnSpc>
                <a:spcPct val="150000"/>
              </a:lnSpc>
            </a:pPr>
            <a:r>
              <a:rPr lang="en-GB" sz="1300" b="1" cap="none" baseline="0" noProof="0" dirty="0">
                <a:solidFill>
                  <a:schemeClr val="bg1"/>
                </a:solidFill>
              </a:rPr>
              <a:t>engasjert.sbm.no</a:t>
            </a:r>
          </a:p>
        </p:txBody>
      </p:sp>
      <p:sp>
        <p:nvSpPr>
          <p:cNvPr id="23" name="Plassholder for tekst 22"/>
          <p:cNvSpPr>
            <a:spLocks noGrp="1"/>
          </p:cNvSpPr>
          <p:nvPr>
            <p:ph type="body" sz="quarter" idx="13" hasCustomPrompt="1"/>
          </p:nvPr>
        </p:nvSpPr>
        <p:spPr>
          <a:xfrm>
            <a:off x="1080135" y="1951038"/>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a:t>
            </a:r>
            <a:r>
              <a:rPr lang="nb-NO" dirty="0" smtClean="0"/>
              <a:t>CEO</a:t>
            </a:r>
            <a:endParaRPr lang="nb-NO" dirty="0"/>
          </a:p>
        </p:txBody>
      </p:sp>
      <p:sp>
        <p:nvSpPr>
          <p:cNvPr id="24" name="Plassholder for tekst 22"/>
          <p:cNvSpPr>
            <a:spLocks noGrp="1"/>
          </p:cNvSpPr>
          <p:nvPr>
            <p:ph type="body" sz="quarter" idx="14"/>
          </p:nvPr>
        </p:nvSpPr>
        <p:spPr>
          <a:xfrm>
            <a:off x="1810848" y="2224422"/>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25" name="TekstSylinder 24"/>
          <p:cNvSpPr txBox="1"/>
          <p:nvPr userDrawn="1"/>
        </p:nvSpPr>
        <p:spPr>
          <a:xfrm>
            <a:off x="1080135" y="2224422"/>
            <a:ext cx="588303" cy="200055"/>
          </a:xfrm>
          <a:prstGeom prst="rect">
            <a:avLst/>
          </a:prstGeom>
          <a:noFill/>
        </p:spPr>
        <p:txBody>
          <a:bodyPr wrap="none" lIns="0" tIns="0" rIns="0" bIns="0" rtlCol="0">
            <a:spAutoFit/>
          </a:bodyPr>
          <a:lstStyle/>
          <a:p>
            <a:r>
              <a:rPr lang="en-GB" sz="1300" b="0" cap="none" baseline="0" noProof="0" dirty="0" smtClean="0">
                <a:solidFill>
                  <a:srgbClr val="0B3D4A"/>
                </a:solidFill>
              </a:rPr>
              <a:t>Phone:</a:t>
            </a:r>
            <a:endParaRPr lang="en-GB" sz="1300" b="0" cap="none" baseline="0" noProof="0" dirty="0">
              <a:solidFill>
                <a:srgbClr val="0B3D4A"/>
              </a:solidFill>
            </a:endParaRPr>
          </a:p>
        </p:txBody>
      </p:sp>
      <p:sp>
        <p:nvSpPr>
          <p:cNvPr id="28" name="Plassholder for tekst 22"/>
          <p:cNvSpPr>
            <a:spLocks noGrp="1"/>
          </p:cNvSpPr>
          <p:nvPr>
            <p:ph type="body" sz="quarter" idx="15"/>
          </p:nvPr>
        </p:nvSpPr>
        <p:spPr>
          <a:xfrm>
            <a:off x="1810848" y="2447355"/>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29" name="TekstSylinder 28"/>
          <p:cNvSpPr txBox="1"/>
          <p:nvPr userDrawn="1"/>
        </p:nvSpPr>
        <p:spPr>
          <a:xfrm>
            <a:off x="1080135" y="2447355"/>
            <a:ext cx="670055" cy="200055"/>
          </a:xfrm>
          <a:prstGeom prst="rect">
            <a:avLst/>
          </a:prstGeom>
          <a:noFill/>
        </p:spPr>
        <p:txBody>
          <a:bodyPr wrap="none" lIns="0" tIns="0" rIns="0" bIns="0" rtlCol="0">
            <a:spAutoFit/>
          </a:bodyPr>
          <a:lstStyle/>
          <a:p>
            <a:r>
              <a:rPr lang="en-GB" sz="1300" b="0" cap="none" baseline="0" noProof="0" dirty="0" smtClean="0">
                <a:solidFill>
                  <a:srgbClr val="0B3D4A"/>
                </a:solidFill>
              </a:rPr>
              <a:t>E-mail: </a:t>
            </a:r>
            <a:endParaRPr lang="en-GB" sz="1300" b="0" cap="none" baseline="0" noProof="0" dirty="0">
              <a:solidFill>
                <a:srgbClr val="0B3D4A"/>
              </a:solidFill>
            </a:endParaRPr>
          </a:p>
        </p:txBody>
      </p:sp>
      <p:sp>
        <p:nvSpPr>
          <p:cNvPr id="31" name="Plassholder for tekst 22"/>
          <p:cNvSpPr>
            <a:spLocks noGrp="1"/>
          </p:cNvSpPr>
          <p:nvPr>
            <p:ph type="body" sz="quarter" idx="16" hasCustomPrompt="1"/>
          </p:nvPr>
        </p:nvSpPr>
        <p:spPr>
          <a:xfrm>
            <a:off x="1080135" y="3074180"/>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a:t>
            </a:r>
            <a:r>
              <a:rPr lang="nb-NO" dirty="0" smtClean="0"/>
              <a:t>EVP</a:t>
            </a:r>
            <a:endParaRPr lang="nb-NO" dirty="0"/>
          </a:p>
        </p:txBody>
      </p:sp>
      <p:sp>
        <p:nvSpPr>
          <p:cNvPr id="32" name="Plassholder for tekst 22"/>
          <p:cNvSpPr>
            <a:spLocks noGrp="1"/>
          </p:cNvSpPr>
          <p:nvPr>
            <p:ph type="body" sz="quarter" idx="17"/>
          </p:nvPr>
        </p:nvSpPr>
        <p:spPr>
          <a:xfrm>
            <a:off x="1810848" y="3347564"/>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33" name="TekstSylinder 32"/>
          <p:cNvSpPr txBox="1"/>
          <p:nvPr userDrawn="1"/>
        </p:nvSpPr>
        <p:spPr>
          <a:xfrm>
            <a:off x="1080135" y="3347564"/>
            <a:ext cx="647613" cy="200055"/>
          </a:xfrm>
          <a:prstGeom prst="rect">
            <a:avLst/>
          </a:prstGeom>
          <a:noFill/>
        </p:spPr>
        <p:txBody>
          <a:bodyPr wrap="none" lIns="0" tIns="0" rIns="0" bIns="0" rtlCol="0">
            <a:spAutoFit/>
          </a:bodyPr>
          <a:lstStyle/>
          <a:p>
            <a:r>
              <a:rPr lang="en-GB" sz="1300" b="0" cap="none" baseline="0" noProof="0" dirty="0" smtClean="0">
                <a:solidFill>
                  <a:srgbClr val="0B3D4A"/>
                </a:solidFill>
              </a:rPr>
              <a:t>Phone: </a:t>
            </a:r>
            <a:endParaRPr lang="en-GB" sz="1300" b="0" cap="none" baseline="0" noProof="0" dirty="0">
              <a:solidFill>
                <a:srgbClr val="0B3D4A"/>
              </a:solidFill>
            </a:endParaRPr>
          </a:p>
        </p:txBody>
      </p:sp>
      <p:sp>
        <p:nvSpPr>
          <p:cNvPr id="34" name="Plassholder for tekst 22"/>
          <p:cNvSpPr>
            <a:spLocks noGrp="1"/>
          </p:cNvSpPr>
          <p:nvPr>
            <p:ph type="body" sz="quarter" idx="18"/>
          </p:nvPr>
        </p:nvSpPr>
        <p:spPr>
          <a:xfrm>
            <a:off x="1810848" y="3570497"/>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35" name="TekstSylinder 34"/>
          <p:cNvSpPr txBox="1"/>
          <p:nvPr userDrawn="1"/>
        </p:nvSpPr>
        <p:spPr>
          <a:xfrm>
            <a:off x="1080135" y="3570497"/>
            <a:ext cx="670055" cy="200055"/>
          </a:xfrm>
          <a:prstGeom prst="rect">
            <a:avLst/>
          </a:prstGeom>
          <a:noFill/>
        </p:spPr>
        <p:txBody>
          <a:bodyPr wrap="none" lIns="0" tIns="0" rIns="0" bIns="0" rtlCol="0">
            <a:spAutoFit/>
          </a:bodyPr>
          <a:lstStyle/>
          <a:p>
            <a:r>
              <a:rPr lang="en-GB" sz="1300" b="0" cap="none" baseline="0" noProof="0" dirty="0" smtClean="0">
                <a:solidFill>
                  <a:srgbClr val="0B3D4A"/>
                </a:solidFill>
              </a:rPr>
              <a:t>E-mail: </a:t>
            </a:r>
            <a:endParaRPr lang="en-GB" sz="1300" b="0" cap="none" baseline="0" noProof="0" dirty="0">
              <a:solidFill>
                <a:srgbClr val="0B3D4A"/>
              </a:solidFill>
            </a:endParaRPr>
          </a:p>
        </p:txBody>
      </p:sp>
      <p:sp>
        <p:nvSpPr>
          <p:cNvPr id="36" name="Plassholder for tekst 22"/>
          <p:cNvSpPr>
            <a:spLocks noGrp="1"/>
          </p:cNvSpPr>
          <p:nvPr>
            <p:ph type="body" sz="quarter" idx="19" hasCustomPrompt="1"/>
          </p:nvPr>
        </p:nvSpPr>
        <p:spPr>
          <a:xfrm>
            <a:off x="1080135" y="4197322"/>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a:t>
            </a:r>
            <a:r>
              <a:rPr lang="nb-NO" dirty="0" smtClean="0"/>
              <a:t>Chief Information </a:t>
            </a:r>
            <a:r>
              <a:rPr lang="nb-NO" dirty="0" err="1" smtClean="0"/>
              <a:t>Officer</a:t>
            </a:r>
            <a:endParaRPr lang="nb-NO" dirty="0"/>
          </a:p>
        </p:txBody>
      </p:sp>
      <p:sp>
        <p:nvSpPr>
          <p:cNvPr id="37" name="Plassholder for tekst 22"/>
          <p:cNvSpPr>
            <a:spLocks noGrp="1"/>
          </p:cNvSpPr>
          <p:nvPr>
            <p:ph type="body" sz="quarter" idx="20"/>
          </p:nvPr>
        </p:nvSpPr>
        <p:spPr>
          <a:xfrm>
            <a:off x="1810848" y="4470706"/>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38" name="TekstSylinder 37"/>
          <p:cNvSpPr txBox="1"/>
          <p:nvPr userDrawn="1"/>
        </p:nvSpPr>
        <p:spPr>
          <a:xfrm>
            <a:off x="1080135" y="4470706"/>
            <a:ext cx="647613" cy="200055"/>
          </a:xfrm>
          <a:prstGeom prst="rect">
            <a:avLst/>
          </a:prstGeom>
          <a:noFill/>
        </p:spPr>
        <p:txBody>
          <a:bodyPr wrap="none" lIns="0" tIns="0" rIns="0" bIns="0" rtlCol="0">
            <a:spAutoFit/>
          </a:bodyPr>
          <a:lstStyle/>
          <a:p>
            <a:r>
              <a:rPr lang="en-GB" sz="1300" b="0" cap="none" baseline="0" noProof="0" dirty="0" smtClean="0">
                <a:solidFill>
                  <a:srgbClr val="0B3D4A"/>
                </a:solidFill>
              </a:rPr>
              <a:t>Phone: </a:t>
            </a:r>
            <a:endParaRPr lang="en-GB" sz="1300" b="0" cap="none" baseline="0" noProof="0" dirty="0">
              <a:solidFill>
                <a:srgbClr val="0B3D4A"/>
              </a:solidFill>
            </a:endParaRPr>
          </a:p>
        </p:txBody>
      </p:sp>
      <p:sp>
        <p:nvSpPr>
          <p:cNvPr id="39" name="Plassholder for tekst 22"/>
          <p:cNvSpPr>
            <a:spLocks noGrp="1"/>
          </p:cNvSpPr>
          <p:nvPr>
            <p:ph type="body" sz="quarter" idx="21"/>
          </p:nvPr>
        </p:nvSpPr>
        <p:spPr>
          <a:xfrm>
            <a:off x="1810848" y="4693639"/>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40" name="TekstSylinder 39"/>
          <p:cNvSpPr txBox="1"/>
          <p:nvPr userDrawn="1"/>
        </p:nvSpPr>
        <p:spPr>
          <a:xfrm>
            <a:off x="1080135" y="4693639"/>
            <a:ext cx="670055" cy="200055"/>
          </a:xfrm>
          <a:prstGeom prst="rect">
            <a:avLst/>
          </a:prstGeom>
          <a:noFill/>
        </p:spPr>
        <p:txBody>
          <a:bodyPr wrap="none" lIns="0" tIns="0" rIns="0" bIns="0" rtlCol="0">
            <a:spAutoFit/>
          </a:bodyPr>
          <a:lstStyle/>
          <a:p>
            <a:r>
              <a:rPr lang="en-GB" sz="1300" b="0" cap="none" baseline="0" noProof="0" dirty="0" smtClean="0">
                <a:solidFill>
                  <a:srgbClr val="0B3D4A"/>
                </a:solidFill>
              </a:rPr>
              <a:t>E-mail: </a:t>
            </a:r>
            <a:endParaRPr lang="en-GB" sz="1300" b="0" cap="none" baseline="0" noProof="0" dirty="0">
              <a:solidFill>
                <a:srgbClr val="0B3D4A"/>
              </a:solidFill>
            </a:endParaRPr>
          </a:p>
        </p:txBody>
      </p:sp>
      <p:pic>
        <p:nvPicPr>
          <p:cNvPr id="30" name="Logo_Standar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41" name="Logo_Eiendomsmegling"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42" name="Logo_Boligkreditt"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Tree>
    <p:extLst>
      <p:ext uri="{BB962C8B-B14F-4D97-AF65-F5344CB8AC3E}">
        <p14:creationId xmlns:p14="http://schemas.microsoft.com/office/powerpoint/2010/main" val="3848230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tellysbilde med bilde">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0" y="3060384"/>
            <a:ext cx="10115550" cy="4499291"/>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7" name="Rektangel 6"/>
          <p:cNvSpPr/>
          <p:nvPr userDrawn="1"/>
        </p:nvSpPr>
        <p:spPr>
          <a:xfrm>
            <a:off x="0" y="0"/>
            <a:ext cx="10115550" cy="306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p:cNvSpPr>
            <a:spLocks noGrp="1"/>
          </p:cNvSpPr>
          <p:nvPr>
            <p:ph type="ctrTitle"/>
          </p:nvPr>
        </p:nvSpPr>
        <p:spPr>
          <a:xfrm>
            <a:off x="720091" y="1796678"/>
            <a:ext cx="6275796" cy="1107996"/>
          </a:xfrm>
        </p:spPr>
        <p:txBody>
          <a:bodyPr anchor="t" anchorCtr="0">
            <a:normAutofit/>
          </a:bodyPr>
          <a:lstStyle>
            <a:lvl1pPr algn="l">
              <a:spcBef>
                <a:spcPts val="0"/>
              </a:spcBef>
              <a:defRPr sz="3600" b="1" cap="all" spc="200" baseline="0">
                <a:solidFill>
                  <a:schemeClr val="bg1"/>
                </a:solidFill>
              </a:defRPr>
            </a:lvl1pPr>
          </a:lstStyle>
          <a:p>
            <a:r>
              <a:rPr lang="nb-NO" smtClean="0"/>
              <a:t>Klikk for å redigere tittelstil</a:t>
            </a:r>
            <a:endParaRPr lang="nb-NO" dirty="0"/>
          </a:p>
        </p:txBody>
      </p:sp>
      <p:sp>
        <p:nvSpPr>
          <p:cNvPr id="3" name="Undertittel 2"/>
          <p:cNvSpPr>
            <a:spLocks noGrp="1"/>
          </p:cNvSpPr>
          <p:nvPr>
            <p:ph type="subTitle" idx="1"/>
          </p:nvPr>
        </p:nvSpPr>
        <p:spPr>
          <a:xfrm>
            <a:off x="720091" y="829259"/>
            <a:ext cx="6275796" cy="830997"/>
          </a:xfrm>
        </p:spPr>
        <p:txBody>
          <a:bodyPr anchor="b" anchorCtr="0">
            <a:normAutofit/>
          </a:bodyPr>
          <a:lstStyle>
            <a:lvl1pPr marL="0" indent="0" algn="l">
              <a:spcBef>
                <a:spcPts val="0"/>
              </a:spcBef>
              <a:buNone/>
              <a:defRPr sz="2700" spc="100" baseline="0">
                <a:solidFill>
                  <a:schemeClr val="bg1"/>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nb-NO" smtClean="0"/>
              <a:t>Klikk for å redigere undertittelstil i malen</a:t>
            </a:r>
            <a:endParaRPr lang="nb-NO" dirty="0"/>
          </a:p>
        </p:txBody>
      </p:sp>
      <p:sp>
        <p:nvSpPr>
          <p:cNvPr id="12" name="Plassholder for dato 11"/>
          <p:cNvSpPr>
            <a:spLocks noGrp="1"/>
          </p:cNvSpPr>
          <p:nvPr>
            <p:ph type="dt" sz="half" idx="10"/>
          </p:nvPr>
        </p:nvSpPr>
        <p:spPr>
          <a:xfrm>
            <a:off x="7067550" y="1124845"/>
            <a:ext cx="2327910" cy="215444"/>
          </a:xfrm>
        </p:spPr>
        <p:txBody>
          <a:bodyPr wrap="square">
            <a:spAutoFit/>
          </a:bodyPr>
          <a:lstStyle>
            <a:lvl1pPr algn="r">
              <a:defRPr sz="1400">
                <a:solidFill>
                  <a:schemeClr val="bg1"/>
                </a:solidFill>
              </a:defRPr>
            </a:lvl1pPr>
          </a:lstStyle>
          <a:p>
            <a:fld id="{BCC9ACF1-F11E-407A-8D6F-DD729EF1B081}" type="datetime4">
              <a:rPr lang="nb-NO" smtClean="0"/>
              <a:t>14. august 2018</a:t>
            </a:fld>
            <a:endParaRPr lang="nb-NO" dirty="0"/>
          </a:p>
        </p:txBody>
      </p:sp>
      <p:sp>
        <p:nvSpPr>
          <p:cNvPr id="18" name="Plassholder for tekst 17"/>
          <p:cNvSpPr>
            <a:spLocks noGrp="1"/>
          </p:cNvSpPr>
          <p:nvPr>
            <p:ph type="body" sz="quarter" idx="11" hasCustomPrompt="1"/>
          </p:nvPr>
        </p:nvSpPr>
        <p:spPr>
          <a:xfrm>
            <a:off x="7067550" y="1428927"/>
            <a:ext cx="2327910" cy="215444"/>
          </a:xfrm>
        </p:spPr>
        <p:txBody>
          <a:bodyPr>
            <a:normAutofit/>
          </a:bodyPr>
          <a:lstStyle>
            <a:lvl1pPr marL="0" indent="0" algn="r">
              <a:buNone/>
              <a:defRPr sz="1400">
                <a:solidFill>
                  <a:schemeClr val="bg1"/>
                </a:solidFill>
              </a:defRPr>
            </a:lvl1pPr>
          </a:lstStyle>
          <a:p>
            <a:pPr lvl="0"/>
            <a:r>
              <a:rPr lang="nb-NO" dirty="0"/>
              <a:t>Sted</a:t>
            </a:r>
          </a:p>
        </p:txBody>
      </p:sp>
      <p:sp>
        <p:nvSpPr>
          <p:cNvPr id="19" name="Plassholder for tekst 17"/>
          <p:cNvSpPr>
            <a:spLocks noGrp="1"/>
          </p:cNvSpPr>
          <p:nvPr>
            <p:ph type="body" sz="quarter" idx="12" hasCustomPrompt="1"/>
          </p:nvPr>
        </p:nvSpPr>
        <p:spPr>
          <a:xfrm>
            <a:off x="7067550" y="2066346"/>
            <a:ext cx="2327910" cy="215444"/>
          </a:xfrm>
        </p:spPr>
        <p:txBody>
          <a:bodyPr>
            <a:normAutofit/>
          </a:bodyPr>
          <a:lstStyle>
            <a:lvl1pPr marL="0" indent="0" algn="r">
              <a:buNone/>
              <a:defRPr sz="1400" b="1">
                <a:solidFill>
                  <a:schemeClr val="bg1"/>
                </a:solidFill>
              </a:defRPr>
            </a:lvl1pPr>
          </a:lstStyle>
          <a:p>
            <a:pPr lvl="0"/>
            <a:r>
              <a:rPr lang="nb-NO" dirty="0"/>
              <a:t>Navn </a:t>
            </a:r>
            <a:r>
              <a:rPr lang="nb-NO" dirty="0" err="1"/>
              <a:t>Navnesen</a:t>
            </a:r>
            <a:endParaRPr lang="nb-NO" dirty="0"/>
          </a:p>
        </p:txBody>
      </p:sp>
      <p:sp>
        <p:nvSpPr>
          <p:cNvPr id="20" name="Plassholder for tekst 17"/>
          <p:cNvSpPr>
            <a:spLocks noGrp="1"/>
          </p:cNvSpPr>
          <p:nvPr>
            <p:ph type="body" sz="quarter" idx="13" hasCustomPrompt="1"/>
          </p:nvPr>
        </p:nvSpPr>
        <p:spPr>
          <a:xfrm>
            <a:off x="7067550" y="2379704"/>
            <a:ext cx="2327910" cy="215444"/>
          </a:xfrm>
        </p:spPr>
        <p:txBody>
          <a:bodyPr>
            <a:normAutofit/>
          </a:bodyPr>
          <a:lstStyle>
            <a:lvl1pPr marL="0" indent="0" algn="r">
              <a:buNone/>
              <a:defRPr sz="1200" b="0" i="1">
                <a:solidFill>
                  <a:schemeClr val="bg1"/>
                </a:solidFill>
              </a:defRPr>
            </a:lvl1pPr>
          </a:lstStyle>
          <a:p>
            <a:pPr lvl="0"/>
            <a:r>
              <a:rPr lang="nb-NO" dirty="0"/>
              <a:t>Stillingstittel</a:t>
            </a:r>
          </a:p>
        </p:txBody>
      </p:sp>
      <p:sp>
        <p:nvSpPr>
          <p:cNvPr id="9" name="phlogo"/>
          <p:cNvSpPr>
            <a:spLocks noGrp="1"/>
          </p:cNvSpPr>
          <p:nvPr>
            <p:ph type="body" sz="quarter" idx="15" hasCustomPrompt="1"/>
          </p:nvPr>
        </p:nvSpPr>
        <p:spPr>
          <a:xfrm>
            <a:off x="720090" y="6732843"/>
            <a:ext cx="1048514" cy="469393"/>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a:t> </a:t>
            </a:r>
          </a:p>
        </p:txBody>
      </p:sp>
    </p:spTree>
    <p:extLst>
      <p:ext uri="{BB962C8B-B14F-4D97-AF65-F5344CB8AC3E}">
        <p14:creationId xmlns:p14="http://schemas.microsoft.com/office/powerpoint/2010/main" val="31294535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647D7CFB-5327-44E4-8C71-E15B31F4A25C}" type="datetime4">
              <a:rPr lang="nb-NO" smtClean="0"/>
              <a:t>14. august 2018</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5751DFAA-887F-4071-8EAD-E8CA316FCF06}" type="slidenum">
              <a:rPr lang="nb-NO" smtClean="0"/>
              <a:t>‹#›</a:t>
            </a:fld>
            <a:endParaRPr lang="nb-NO"/>
          </a:p>
        </p:txBody>
      </p:sp>
      <p:sp>
        <p:nvSpPr>
          <p:cNvPr id="6" name="Plassholder for tekst 7"/>
          <p:cNvSpPr>
            <a:spLocks noGrp="1"/>
          </p:cNvSpPr>
          <p:nvPr>
            <p:ph type="body" sz="quarter" idx="13"/>
          </p:nvPr>
        </p:nvSpPr>
        <p:spPr>
          <a:xfrm>
            <a:off x="720089"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Tree>
    <p:extLst>
      <p:ext uri="{BB962C8B-B14F-4D97-AF65-F5344CB8AC3E}">
        <p14:creationId xmlns:p14="http://schemas.microsoft.com/office/powerpoint/2010/main" val="3098047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0AA81BB1-5287-4331-9DC1-4F489823EC99}" type="datetime4">
              <a:rPr lang="nb-NO" smtClean="0"/>
              <a:t>14. august 2018</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5751DFAA-887F-4071-8EAD-E8CA316FCF06}" type="slidenum">
              <a:rPr lang="nb-NO" smtClean="0"/>
              <a:t>‹#›</a:t>
            </a:fld>
            <a:endParaRPr lang="nb-NO"/>
          </a:p>
        </p:txBody>
      </p:sp>
      <p:cxnSp>
        <p:nvCxnSpPr>
          <p:cNvPr id="5" name="Rett linje 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840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tel og innhold">
    <p:spTree>
      <p:nvGrpSpPr>
        <p:cNvPr id="1" name=""/>
        <p:cNvGrpSpPr/>
        <p:nvPr/>
      </p:nvGrpSpPr>
      <p:grpSpPr>
        <a:xfrm>
          <a:off x="0" y="0"/>
          <a:ext cx="0" cy="0"/>
          <a:chOff x="0" y="0"/>
          <a:chExt cx="0" cy="0"/>
        </a:xfrm>
      </p:grpSpPr>
      <p:pic>
        <p:nvPicPr>
          <p:cNvPr id="7" name="Bilde 6" descr="ppt bakgrunn blå nede.jpg"/>
          <p:cNvPicPr>
            <a:picLocks noChangeAspect="1"/>
          </p:cNvPicPr>
          <p:nvPr userDrawn="1"/>
        </p:nvPicPr>
        <p:blipFill>
          <a:blip r:embed="rId2" cstate="screen"/>
          <a:stretch>
            <a:fillRect/>
          </a:stretch>
        </p:blipFill>
        <p:spPr>
          <a:xfrm>
            <a:off x="0" y="0"/>
            <a:ext cx="10115550" cy="7559675"/>
          </a:xfrm>
          <a:prstGeom prst="rect">
            <a:avLst/>
          </a:prstGeom>
        </p:spPr>
      </p:pic>
      <p:sp>
        <p:nvSpPr>
          <p:cNvPr id="2" name="Tittel 1"/>
          <p:cNvSpPr>
            <a:spLocks noGrp="1"/>
          </p:cNvSpPr>
          <p:nvPr>
            <p:ph type="title" hasCustomPrompt="1"/>
          </p:nvPr>
        </p:nvSpPr>
        <p:spPr>
          <a:xfrm>
            <a:off x="505777" y="521993"/>
            <a:ext cx="2655319" cy="327213"/>
          </a:xfrm>
          <a:prstGeom prst="rect">
            <a:avLst/>
          </a:prstGeom>
        </p:spPr>
        <p:txBody>
          <a:bodyPr anchor="t" anchorCtr="0">
            <a:noAutofit/>
          </a:bodyPr>
          <a:lstStyle>
            <a:lvl1pPr algn="l">
              <a:defRPr sz="1300">
                <a:latin typeface="Verdana" pitchFamily="34" charset="0"/>
              </a:defRPr>
            </a:lvl1pPr>
          </a:lstStyle>
          <a:p>
            <a:r>
              <a:rPr lang="nb-NO" dirty="0" err="1" smtClean="0"/>
              <a:t>Kapittel-overskrift</a:t>
            </a:r>
            <a:endParaRPr lang="nb-NO" dirty="0"/>
          </a:p>
        </p:txBody>
      </p:sp>
      <p:sp>
        <p:nvSpPr>
          <p:cNvPr id="3" name="Plassholder for innhold 2"/>
          <p:cNvSpPr>
            <a:spLocks noGrp="1"/>
          </p:cNvSpPr>
          <p:nvPr>
            <p:ph idx="1" hasCustomPrompt="1"/>
          </p:nvPr>
        </p:nvSpPr>
        <p:spPr>
          <a:xfrm>
            <a:off x="505778" y="1074470"/>
            <a:ext cx="9103995" cy="4989036"/>
          </a:xfrm>
          <a:prstGeom prst="rect">
            <a:avLst/>
          </a:prstGeom>
        </p:spPr>
        <p:txBody>
          <a:bodyPr/>
          <a:lstStyle>
            <a:lvl1pPr>
              <a:defRPr baseline="0">
                <a:solidFill>
                  <a:srgbClr val="2883AA"/>
                </a:solidFill>
                <a:latin typeface="Verdana" pitchFamily="34" charset="0"/>
              </a:defRPr>
            </a:lvl1pPr>
            <a:lvl2pPr>
              <a:lnSpc>
                <a:spcPts val="2651"/>
              </a:lnSpc>
              <a:buFont typeface="Arial" pitchFamily="34" charset="0"/>
              <a:buChar char="•"/>
              <a:defRPr sz="2200" baseline="0">
                <a:solidFill>
                  <a:schemeClr val="tx1">
                    <a:lumMod val="85000"/>
                    <a:lumOff val="15000"/>
                  </a:schemeClr>
                </a:solidFill>
                <a:latin typeface="Verdana" pitchFamily="34" charset="0"/>
              </a:defRPr>
            </a:lvl2pPr>
            <a:lvl3pPr>
              <a:lnSpc>
                <a:spcPts val="2651"/>
              </a:lnSpc>
              <a:buFont typeface="Arial" pitchFamily="34" charset="0"/>
              <a:buChar char="•"/>
              <a:defRPr sz="1500" baseline="0">
                <a:solidFill>
                  <a:schemeClr val="tx1">
                    <a:lumMod val="85000"/>
                    <a:lumOff val="15000"/>
                  </a:schemeClr>
                </a:solidFill>
                <a:latin typeface="Verdana" pitchFamily="34" charset="0"/>
              </a:defRPr>
            </a:lvl3pPr>
            <a:lvl4pPr>
              <a:lnSpc>
                <a:spcPts val="2651"/>
              </a:lnSpc>
              <a:buFont typeface="Arial" pitchFamily="34" charset="0"/>
              <a:buChar char="•"/>
              <a:defRPr sz="1500" baseline="0">
                <a:solidFill>
                  <a:schemeClr val="tx1">
                    <a:lumMod val="85000"/>
                    <a:lumOff val="15000"/>
                  </a:schemeClr>
                </a:solidFill>
                <a:latin typeface="Verdana" pitchFamily="34" charset="0"/>
              </a:defRPr>
            </a:lvl4pPr>
            <a:lvl5pPr>
              <a:lnSpc>
                <a:spcPts val="2651"/>
              </a:lnSpc>
              <a:buFont typeface="Arial" pitchFamily="34" charset="0"/>
              <a:buChar char="•"/>
              <a:defRPr sz="1500" baseline="0">
                <a:solidFill>
                  <a:schemeClr val="tx1">
                    <a:lumMod val="85000"/>
                    <a:lumOff val="15000"/>
                  </a:schemeClr>
                </a:solidFill>
                <a:latin typeface="Verdana" pitchFamily="34" charset="0"/>
              </a:defRPr>
            </a:lvl5pPr>
          </a:lstStyle>
          <a:p>
            <a:pPr lvl="0"/>
            <a:r>
              <a:rPr lang="nb-NO" dirty="0" smtClean="0"/>
              <a:t>Overskrift for denne siden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5" name="Plassholder for dato 14"/>
          <p:cNvSpPr>
            <a:spLocks noGrp="1"/>
          </p:cNvSpPr>
          <p:nvPr>
            <p:ph type="dt" sz="half" idx="10"/>
          </p:nvPr>
        </p:nvSpPr>
        <p:spPr/>
        <p:txBody>
          <a:bodyPr/>
          <a:lstStyle/>
          <a:p>
            <a:endParaRPr lang="nb-NO" dirty="0"/>
          </a:p>
        </p:txBody>
      </p:sp>
      <p:sp>
        <p:nvSpPr>
          <p:cNvPr id="16" name="Plassholder for lysbildenummer 15"/>
          <p:cNvSpPr>
            <a:spLocks noGrp="1"/>
          </p:cNvSpPr>
          <p:nvPr>
            <p:ph type="sldNum" sz="quarter" idx="11"/>
          </p:nvPr>
        </p:nvSpPr>
        <p:spPr/>
        <p:txBody>
          <a:bodyPr/>
          <a:lstStyle/>
          <a:p>
            <a:r>
              <a:rPr lang="nb-NO" dirty="0" smtClean="0"/>
              <a:t>side </a:t>
            </a:r>
            <a:fld id="{51947A53-3671-480A-B756-B0C610633221}" type="slidenum">
              <a:rPr lang="nb-NO" smtClean="0"/>
              <a:pPr/>
              <a:t>‹#›</a:t>
            </a:fld>
            <a:endParaRPr lang="nb-NO" dirty="0"/>
          </a:p>
        </p:txBody>
      </p:sp>
      <p:sp>
        <p:nvSpPr>
          <p:cNvPr id="17" name="Plassholder for bunntekst 16"/>
          <p:cNvSpPr>
            <a:spLocks noGrp="1"/>
          </p:cNvSpPr>
          <p:nvPr>
            <p:ph type="ftr" sz="quarter" idx="12"/>
          </p:nvPr>
        </p:nvSpPr>
        <p:spPr/>
        <p:txBody>
          <a:bodyPr/>
          <a:lstStyle/>
          <a:p>
            <a:endParaRPr lang="nb-NO" dirty="0"/>
          </a:p>
        </p:txBody>
      </p:sp>
    </p:spTree>
    <p:extLst>
      <p:ext uri="{BB962C8B-B14F-4D97-AF65-F5344CB8AC3E}">
        <p14:creationId xmlns:p14="http://schemas.microsoft.com/office/powerpoint/2010/main" val="20244728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Innhold med tekst">
    <p:spTree>
      <p:nvGrpSpPr>
        <p:cNvPr id="1" name=""/>
        <p:cNvGrpSpPr/>
        <p:nvPr/>
      </p:nvGrpSpPr>
      <p:grpSpPr>
        <a:xfrm>
          <a:off x="0" y="0"/>
          <a:ext cx="0" cy="0"/>
          <a:chOff x="0" y="0"/>
          <a:chExt cx="0" cy="0"/>
        </a:xfrm>
      </p:grpSpPr>
      <p:pic>
        <p:nvPicPr>
          <p:cNvPr id="13" name="Bilde 12" descr="ppt bakgrunn hvit.jpg"/>
          <p:cNvPicPr>
            <a:picLocks noChangeAspect="1"/>
          </p:cNvPicPr>
          <p:nvPr userDrawn="1"/>
        </p:nvPicPr>
        <p:blipFill>
          <a:blip r:embed="rId2" cstate="screen"/>
          <a:stretch>
            <a:fillRect/>
          </a:stretch>
        </p:blipFill>
        <p:spPr>
          <a:xfrm>
            <a:off x="0" y="0"/>
            <a:ext cx="10115550" cy="7559675"/>
          </a:xfrm>
          <a:prstGeom prst="rect">
            <a:avLst/>
          </a:prstGeom>
        </p:spPr>
      </p:pic>
      <p:sp>
        <p:nvSpPr>
          <p:cNvPr id="8" name="Plassholder for innhold 2"/>
          <p:cNvSpPr>
            <a:spLocks noGrp="1"/>
          </p:cNvSpPr>
          <p:nvPr>
            <p:ph idx="1" hasCustomPrompt="1"/>
          </p:nvPr>
        </p:nvSpPr>
        <p:spPr>
          <a:xfrm>
            <a:off x="505778" y="1074470"/>
            <a:ext cx="9103995" cy="657942"/>
          </a:xfrm>
          <a:prstGeom prst="rect">
            <a:avLst/>
          </a:prstGeom>
        </p:spPr>
        <p:txBody>
          <a:bodyPr/>
          <a:lstStyle>
            <a:lvl1pPr>
              <a:defRPr baseline="0">
                <a:solidFill>
                  <a:srgbClr val="2883AA"/>
                </a:solidFill>
                <a:latin typeface="Verdana" pitchFamily="34" charset="0"/>
              </a:defRPr>
            </a:lvl1pPr>
            <a:lvl2pPr>
              <a:lnSpc>
                <a:spcPts val="2651"/>
              </a:lnSpc>
              <a:buFont typeface="Arial" pitchFamily="34" charset="0"/>
              <a:buNone/>
              <a:defRPr sz="2200" baseline="0">
                <a:solidFill>
                  <a:schemeClr val="tx1">
                    <a:lumMod val="85000"/>
                    <a:lumOff val="15000"/>
                  </a:schemeClr>
                </a:solidFill>
                <a:latin typeface="Verdana" pitchFamily="34" charset="0"/>
              </a:defRPr>
            </a:lvl2pPr>
            <a:lvl3pPr>
              <a:lnSpc>
                <a:spcPts val="2651"/>
              </a:lnSpc>
              <a:buFont typeface="Arial" pitchFamily="34" charset="0"/>
              <a:buChar char="•"/>
              <a:defRPr sz="1500" baseline="0">
                <a:solidFill>
                  <a:schemeClr val="tx1">
                    <a:lumMod val="85000"/>
                    <a:lumOff val="15000"/>
                  </a:schemeClr>
                </a:solidFill>
                <a:latin typeface="Verdana" pitchFamily="34" charset="0"/>
              </a:defRPr>
            </a:lvl3pPr>
            <a:lvl4pPr>
              <a:lnSpc>
                <a:spcPts val="2651"/>
              </a:lnSpc>
              <a:buFont typeface="Arial" pitchFamily="34" charset="0"/>
              <a:buChar char="•"/>
              <a:defRPr sz="1500" baseline="0">
                <a:solidFill>
                  <a:schemeClr val="tx1">
                    <a:lumMod val="85000"/>
                    <a:lumOff val="15000"/>
                  </a:schemeClr>
                </a:solidFill>
                <a:latin typeface="Verdana" pitchFamily="34" charset="0"/>
              </a:defRPr>
            </a:lvl4pPr>
            <a:lvl5pPr>
              <a:lnSpc>
                <a:spcPts val="2651"/>
              </a:lnSpc>
              <a:buFont typeface="Arial" pitchFamily="34" charset="0"/>
              <a:buChar char="•"/>
              <a:defRPr sz="1500" baseline="0">
                <a:solidFill>
                  <a:schemeClr val="tx1">
                    <a:lumMod val="85000"/>
                    <a:lumOff val="15000"/>
                  </a:schemeClr>
                </a:solidFill>
                <a:latin typeface="Verdana" pitchFamily="34" charset="0"/>
              </a:defRPr>
            </a:lvl5pPr>
          </a:lstStyle>
          <a:p>
            <a:pPr lvl="0"/>
            <a:r>
              <a:rPr lang="nb-NO" dirty="0" smtClean="0"/>
              <a:t>Overskrift for denne siden</a:t>
            </a:r>
          </a:p>
        </p:txBody>
      </p:sp>
      <p:sp>
        <p:nvSpPr>
          <p:cNvPr id="12" name="Tittel 1"/>
          <p:cNvSpPr>
            <a:spLocks noGrp="1"/>
          </p:cNvSpPr>
          <p:nvPr>
            <p:ph type="title" hasCustomPrompt="1"/>
          </p:nvPr>
        </p:nvSpPr>
        <p:spPr>
          <a:xfrm>
            <a:off x="505777" y="521993"/>
            <a:ext cx="2655319" cy="327213"/>
          </a:xfrm>
          <a:prstGeom prst="rect">
            <a:avLst/>
          </a:prstGeom>
        </p:spPr>
        <p:txBody>
          <a:bodyPr anchor="t" anchorCtr="0">
            <a:noAutofit/>
          </a:bodyPr>
          <a:lstStyle>
            <a:lvl1pPr algn="l">
              <a:defRPr sz="1300">
                <a:latin typeface="Verdana" pitchFamily="34" charset="0"/>
              </a:defRPr>
            </a:lvl1pPr>
          </a:lstStyle>
          <a:p>
            <a:r>
              <a:rPr lang="nb-NO" dirty="0" err="1" smtClean="0"/>
              <a:t>Kapittel-overskrift</a:t>
            </a:r>
            <a:endParaRPr lang="nb-NO" dirty="0"/>
          </a:p>
        </p:txBody>
      </p:sp>
      <p:sp>
        <p:nvSpPr>
          <p:cNvPr id="14" name="Plassholder for dato 13"/>
          <p:cNvSpPr>
            <a:spLocks noGrp="1"/>
          </p:cNvSpPr>
          <p:nvPr>
            <p:ph type="dt" sz="half" idx="10"/>
          </p:nvPr>
        </p:nvSpPr>
        <p:spPr/>
        <p:txBody>
          <a:bodyPr/>
          <a:lstStyle/>
          <a:p>
            <a:endParaRPr lang="nb-NO" dirty="0"/>
          </a:p>
        </p:txBody>
      </p:sp>
      <p:sp>
        <p:nvSpPr>
          <p:cNvPr id="15" name="Plassholder for lysbildenummer 14"/>
          <p:cNvSpPr>
            <a:spLocks noGrp="1"/>
          </p:cNvSpPr>
          <p:nvPr>
            <p:ph type="sldNum" sz="quarter" idx="11"/>
          </p:nvPr>
        </p:nvSpPr>
        <p:spPr/>
        <p:txBody>
          <a:bodyPr/>
          <a:lstStyle/>
          <a:p>
            <a:r>
              <a:rPr lang="nb-NO" dirty="0" smtClean="0"/>
              <a:t>side </a:t>
            </a:r>
            <a:fld id="{51947A53-3671-480A-B756-B0C610633221}" type="slidenum">
              <a:rPr lang="nb-NO" smtClean="0"/>
              <a:pPr/>
              <a:t>‹#›</a:t>
            </a:fld>
            <a:endParaRPr lang="nb-NO" dirty="0"/>
          </a:p>
        </p:txBody>
      </p:sp>
      <p:sp>
        <p:nvSpPr>
          <p:cNvPr id="16" name="Plassholder for bunntekst 15"/>
          <p:cNvSpPr>
            <a:spLocks noGrp="1"/>
          </p:cNvSpPr>
          <p:nvPr>
            <p:ph type="ftr" sz="quarter" idx="12"/>
          </p:nvPr>
        </p:nvSpPr>
        <p:spPr/>
        <p:txBody>
          <a:bodyPr/>
          <a:lstStyle/>
          <a:p>
            <a:endParaRPr lang="nb-NO" dirty="0"/>
          </a:p>
        </p:txBody>
      </p:sp>
    </p:spTree>
    <p:extLst>
      <p:ext uri="{BB962C8B-B14F-4D97-AF65-F5344CB8AC3E}">
        <p14:creationId xmlns:p14="http://schemas.microsoft.com/office/powerpoint/2010/main" val="35120387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tellysbilde">
    <p:spTree>
      <p:nvGrpSpPr>
        <p:cNvPr id="1" name=""/>
        <p:cNvGrpSpPr/>
        <p:nvPr/>
      </p:nvGrpSpPr>
      <p:grpSpPr>
        <a:xfrm>
          <a:off x="0" y="0"/>
          <a:ext cx="0" cy="0"/>
          <a:chOff x="0" y="0"/>
          <a:chExt cx="0" cy="0"/>
        </a:xfrm>
      </p:grpSpPr>
      <p:sp>
        <p:nvSpPr>
          <p:cNvPr id="7" name="Rektangel 6"/>
          <p:cNvSpPr/>
          <p:nvPr userDrawn="1"/>
        </p:nvSpPr>
        <p:spPr>
          <a:xfrm>
            <a:off x="0" y="-1"/>
            <a:ext cx="10115550" cy="6426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solidFill>
                <a:prstClr val="white"/>
              </a:solidFill>
            </a:endParaRPr>
          </a:p>
        </p:txBody>
      </p:sp>
      <p:sp>
        <p:nvSpPr>
          <p:cNvPr id="2" name="Tittel 1"/>
          <p:cNvSpPr>
            <a:spLocks noGrp="1"/>
          </p:cNvSpPr>
          <p:nvPr>
            <p:ph type="ctrTitle"/>
          </p:nvPr>
        </p:nvSpPr>
        <p:spPr>
          <a:xfrm>
            <a:off x="720091" y="3513483"/>
            <a:ext cx="6275796" cy="1107996"/>
          </a:xfrm>
        </p:spPr>
        <p:txBody>
          <a:bodyPr anchor="t" anchorCtr="0">
            <a:normAutofit/>
          </a:bodyPr>
          <a:lstStyle>
            <a:lvl1pPr algn="l">
              <a:spcBef>
                <a:spcPts val="0"/>
              </a:spcBef>
              <a:defRPr sz="3600" b="1" cap="all" spc="200" baseline="0">
                <a:solidFill>
                  <a:schemeClr val="bg1"/>
                </a:solidFill>
              </a:defRPr>
            </a:lvl1pPr>
          </a:lstStyle>
          <a:p>
            <a:r>
              <a:rPr lang="nb-NO" smtClean="0"/>
              <a:t>Klikk for å redigere tittelstil</a:t>
            </a:r>
            <a:endParaRPr lang="nb-NO" dirty="0"/>
          </a:p>
        </p:txBody>
      </p:sp>
      <p:sp>
        <p:nvSpPr>
          <p:cNvPr id="3" name="Undertittel 2"/>
          <p:cNvSpPr>
            <a:spLocks noGrp="1"/>
          </p:cNvSpPr>
          <p:nvPr>
            <p:ph type="subTitle" idx="1"/>
          </p:nvPr>
        </p:nvSpPr>
        <p:spPr>
          <a:xfrm>
            <a:off x="720091" y="2546064"/>
            <a:ext cx="6275796" cy="830997"/>
          </a:xfrm>
        </p:spPr>
        <p:txBody>
          <a:bodyPr anchor="b" anchorCtr="0">
            <a:normAutofit/>
          </a:bodyPr>
          <a:lstStyle>
            <a:lvl1pPr marL="0" indent="0" algn="l">
              <a:spcBef>
                <a:spcPts val="0"/>
              </a:spcBef>
              <a:buNone/>
              <a:defRPr sz="2700" spc="100" baseline="0">
                <a:solidFill>
                  <a:schemeClr val="bg1"/>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nb-NO" smtClean="0"/>
              <a:t>Klikk for å redigere undertittelstil i malen</a:t>
            </a:r>
            <a:endParaRPr lang="nb-NO" dirty="0"/>
          </a:p>
        </p:txBody>
      </p:sp>
      <p:sp>
        <p:nvSpPr>
          <p:cNvPr id="12" name="Plassholder for dato 11"/>
          <p:cNvSpPr>
            <a:spLocks noGrp="1"/>
          </p:cNvSpPr>
          <p:nvPr>
            <p:ph type="dt" sz="half" idx="10"/>
          </p:nvPr>
        </p:nvSpPr>
        <p:spPr>
          <a:xfrm>
            <a:off x="7067550" y="2841650"/>
            <a:ext cx="2327910" cy="215444"/>
          </a:xfrm>
        </p:spPr>
        <p:txBody>
          <a:bodyPr wrap="square">
            <a:spAutoFit/>
          </a:bodyPr>
          <a:lstStyle>
            <a:lvl1pPr algn="r">
              <a:defRPr sz="1400">
                <a:solidFill>
                  <a:schemeClr val="bg1"/>
                </a:solidFill>
              </a:defRPr>
            </a:lvl1pPr>
          </a:lstStyle>
          <a:p>
            <a:fld id="{8299CAFD-B323-4FC2-8509-56DF554845F1}" type="datetime4">
              <a:rPr lang="nb-NO" smtClean="0">
                <a:solidFill>
                  <a:prstClr val="white"/>
                </a:solidFill>
              </a:rPr>
              <a:pPr/>
              <a:t>14. august 2018</a:t>
            </a:fld>
            <a:endParaRPr lang="nb-NO" dirty="0">
              <a:solidFill>
                <a:prstClr val="white"/>
              </a:solidFill>
            </a:endParaRPr>
          </a:p>
        </p:txBody>
      </p:sp>
      <p:sp>
        <p:nvSpPr>
          <p:cNvPr id="18" name="Plassholder for tekst 17"/>
          <p:cNvSpPr>
            <a:spLocks noGrp="1"/>
          </p:cNvSpPr>
          <p:nvPr>
            <p:ph type="body" sz="quarter" idx="11" hasCustomPrompt="1"/>
          </p:nvPr>
        </p:nvSpPr>
        <p:spPr>
          <a:xfrm>
            <a:off x="7067550" y="3145732"/>
            <a:ext cx="2327910" cy="215444"/>
          </a:xfrm>
        </p:spPr>
        <p:txBody>
          <a:bodyPr>
            <a:normAutofit/>
          </a:bodyPr>
          <a:lstStyle>
            <a:lvl1pPr marL="0" indent="0" algn="r">
              <a:buNone/>
              <a:defRPr sz="1400">
                <a:solidFill>
                  <a:schemeClr val="bg1"/>
                </a:solidFill>
              </a:defRPr>
            </a:lvl1pPr>
          </a:lstStyle>
          <a:p>
            <a:pPr lvl="0"/>
            <a:r>
              <a:rPr lang="nb-NO" dirty="0"/>
              <a:t>Sted</a:t>
            </a:r>
          </a:p>
        </p:txBody>
      </p:sp>
      <p:sp>
        <p:nvSpPr>
          <p:cNvPr id="19" name="Plassholder for tekst 17"/>
          <p:cNvSpPr>
            <a:spLocks noGrp="1"/>
          </p:cNvSpPr>
          <p:nvPr>
            <p:ph type="body" sz="quarter" idx="12" hasCustomPrompt="1"/>
          </p:nvPr>
        </p:nvSpPr>
        <p:spPr>
          <a:xfrm>
            <a:off x="7067550" y="3783151"/>
            <a:ext cx="2327910" cy="215444"/>
          </a:xfrm>
        </p:spPr>
        <p:txBody>
          <a:bodyPr>
            <a:normAutofit/>
          </a:bodyPr>
          <a:lstStyle>
            <a:lvl1pPr marL="0" indent="0" algn="r">
              <a:buNone/>
              <a:defRPr sz="1400" b="1">
                <a:solidFill>
                  <a:schemeClr val="bg1"/>
                </a:solidFill>
              </a:defRPr>
            </a:lvl1pPr>
          </a:lstStyle>
          <a:p>
            <a:pPr lvl="0"/>
            <a:r>
              <a:rPr lang="nb-NO" dirty="0"/>
              <a:t>Navn </a:t>
            </a:r>
            <a:r>
              <a:rPr lang="nb-NO" dirty="0" err="1"/>
              <a:t>Navnesen</a:t>
            </a:r>
            <a:endParaRPr lang="nb-NO" dirty="0"/>
          </a:p>
        </p:txBody>
      </p:sp>
      <p:sp>
        <p:nvSpPr>
          <p:cNvPr id="20" name="Plassholder for tekst 17"/>
          <p:cNvSpPr>
            <a:spLocks noGrp="1"/>
          </p:cNvSpPr>
          <p:nvPr>
            <p:ph type="body" sz="quarter" idx="13" hasCustomPrompt="1"/>
          </p:nvPr>
        </p:nvSpPr>
        <p:spPr>
          <a:xfrm>
            <a:off x="7067550" y="4096509"/>
            <a:ext cx="2327910" cy="215444"/>
          </a:xfrm>
        </p:spPr>
        <p:txBody>
          <a:bodyPr>
            <a:normAutofit/>
          </a:bodyPr>
          <a:lstStyle>
            <a:lvl1pPr marL="0" indent="0" algn="r">
              <a:buNone/>
              <a:defRPr sz="1200" b="0" i="1">
                <a:solidFill>
                  <a:schemeClr val="bg1"/>
                </a:solidFill>
              </a:defRPr>
            </a:lvl1pPr>
          </a:lstStyle>
          <a:p>
            <a:pPr lvl="0"/>
            <a:r>
              <a:rPr lang="nb-NO" dirty="0"/>
              <a:t>Stillingstittel</a:t>
            </a:r>
          </a:p>
        </p:txBody>
      </p:sp>
      <p:pic>
        <p:nvPicPr>
          <p:cNvPr id="10" name="Logo_Standar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90" y="6732842"/>
            <a:ext cx="1048514" cy="472441"/>
          </a:xfrm>
          <a:prstGeom prst="rect">
            <a:avLst/>
          </a:prstGeom>
        </p:spPr>
      </p:pic>
      <p:pic>
        <p:nvPicPr>
          <p:cNvPr id="11" name="Logo_Eiendomsmegling"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0090" y="6732842"/>
            <a:ext cx="1322835" cy="472441"/>
          </a:xfrm>
          <a:prstGeom prst="rect">
            <a:avLst/>
          </a:prstGeom>
        </p:spPr>
      </p:pic>
      <p:pic>
        <p:nvPicPr>
          <p:cNvPr id="13" name="Logo_Boligkreditt"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0090" y="6732842"/>
            <a:ext cx="1083049" cy="472441"/>
          </a:xfrm>
          <a:prstGeom prst="rect">
            <a:avLst/>
          </a:prstGeom>
        </p:spPr>
      </p:pic>
    </p:spTree>
    <p:extLst>
      <p:ext uri="{BB962C8B-B14F-4D97-AF65-F5344CB8AC3E}">
        <p14:creationId xmlns:p14="http://schemas.microsoft.com/office/powerpoint/2010/main" val="31027319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tellysbilde med bilde">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0" y="3060384"/>
            <a:ext cx="10115550" cy="4499291"/>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7" name="Rektangel 6"/>
          <p:cNvSpPr/>
          <p:nvPr userDrawn="1"/>
        </p:nvSpPr>
        <p:spPr>
          <a:xfrm>
            <a:off x="0" y="0"/>
            <a:ext cx="10115550" cy="306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solidFill>
                <a:prstClr val="white"/>
              </a:solidFill>
            </a:endParaRPr>
          </a:p>
        </p:txBody>
      </p:sp>
      <p:sp>
        <p:nvSpPr>
          <p:cNvPr id="2" name="Tittel 1"/>
          <p:cNvSpPr>
            <a:spLocks noGrp="1"/>
          </p:cNvSpPr>
          <p:nvPr>
            <p:ph type="ctrTitle"/>
          </p:nvPr>
        </p:nvSpPr>
        <p:spPr>
          <a:xfrm>
            <a:off x="720091" y="1796678"/>
            <a:ext cx="6275796" cy="1107996"/>
          </a:xfrm>
        </p:spPr>
        <p:txBody>
          <a:bodyPr anchor="t" anchorCtr="0">
            <a:normAutofit/>
          </a:bodyPr>
          <a:lstStyle>
            <a:lvl1pPr algn="l">
              <a:spcBef>
                <a:spcPts val="0"/>
              </a:spcBef>
              <a:defRPr sz="3600" b="1" cap="all" spc="200" baseline="0">
                <a:solidFill>
                  <a:schemeClr val="bg1"/>
                </a:solidFill>
              </a:defRPr>
            </a:lvl1pPr>
          </a:lstStyle>
          <a:p>
            <a:r>
              <a:rPr lang="nb-NO" smtClean="0"/>
              <a:t>Klikk for å redigere tittelstil</a:t>
            </a:r>
            <a:endParaRPr lang="nb-NO" dirty="0"/>
          </a:p>
        </p:txBody>
      </p:sp>
      <p:sp>
        <p:nvSpPr>
          <p:cNvPr id="3" name="Undertittel 2"/>
          <p:cNvSpPr>
            <a:spLocks noGrp="1"/>
          </p:cNvSpPr>
          <p:nvPr>
            <p:ph type="subTitle" idx="1"/>
          </p:nvPr>
        </p:nvSpPr>
        <p:spPr>
          <a:xfrm>
            <a:off x="720091" y="829259"/>
            <a:ext cx="6275796" cy="830997"/>
          </a:xfrm>
        </p:spPr>
        <p:txBody>
          <a:bodyPr anchor="b" anchorCtr="0">
            <a:normAutofit/>
          </a:bodyPr>
          <a:lstStyle>
            <a:lvl1pPr marL="0" indent="0" algn="l">
              <a:spcBef>
                <a:spcPts val="0"/>
              </a:spcBef>
              <a:buNone/>
              <a:defRPr sz="2700" spc="100" baseline="0">
                <a:solidFill>
                  <a:schemeClr val="bg1"/>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nb-NO" smtClean="0"/>
              <a:t>Klikk for å redigere undertittelstil i malen</a:t>
            </a:r>
            <a:endParaRPr lang="nb-NO" dirty="0"/>
          </a:p>
        </p:txBody>
      </p:sp>
      <p:sp>
        <p:nvSpPr>
          <p:cNvPr id="12" name="Plassholder for dato 11"/>
          <p:cNvSpPr>
            <a:spLocks noGrp="1"/>
          </p:cNvSpPr>
          <p:nvPr>
            <p:ph type="dt" sz="half" idx="10"/>
          </p:nvPr>
        </p:nvSpPr>
        <p:spPr>
          <a:xfrm>
            <a:off x="7067550" y="1124845"/>
            <a:ext cx="2327910" cy="215444"/>
          </a:xfrm>
        </p:spPr>
        <p:txBody>
          <a:bodyPr wrap="square">
            <a:spAutoFit/>
          </a:bodyPr>
          <a:lstStyle>
            <a:lvl1pPr algn="r">
              <a:defRPr sz="1400">
                <a:solidFill>
                  <a:schemeClr val="bg1"/>
                </a:solidFill>
              </a:defRPr>
            </a:lvl1pPr>
          </a:lstStyle>
          <a:p>
            <a:fld id="{44ED424E-8BC9-40B7-A399-95B8CE5C9706}" type="datetime4">
              <a:rPr lang="nb-NO" smtClean="0">
                <a:solidFill>
                  <a:prstClr val="white"/>
                </a:solidFill>
              </a:rPr>
              <a:pPr/>
              <a:t>14. august 2018</a:t>
            </a:fld>
            <a:endParaRPr lang="nb-NO" dirty="0">
              <a:solidFill>
                <a:prstClr val="white"/>
              </a:solidFill>
            </a:endParaRPr>
          </a:p>
        </p:txBody>
      </p:sp>
      <p:sp>
        <p:nvSpPr>
          <p:cNvPr id="18" name="Plassholder for tekst 17"/>
          <p:cNvSpPr>
            <a:spLocks noGrp="1"/>
          </p:cNvSpPr>
          <p:nvPr>
            <p:ph type="body" sz="quarter" idx="11" hasCustomPrompt="1"/>
          </p:nvPr>
        </p:nvSpPr>
        <p:spPr>
          <a:xfrm>
            <a:off x="7067550" y="1428927"/>
            <a:ext cx="2327910" cy="215444"/>
          </a:xfrm>
        </p:spPr>
        <p:txBody>
          <a:bodyPr>
            <a:normAutofit/>
          </a:bodyPr>
          <a:lstStyle>
            <a:lvl1pPr marL="0" indent="0" algn="r">
              <a:buNone/>
              <a:defRPr sz="1400">
                <a:solidFill>
                  <a:schemeClr val="bg1"/>
                </a:solidFill>
              </a:defRPr>
            </a:lvl1pPr>
          </a:lstStyle>
          <a:p>
            <a:pPr lvl="0"/>
            <a:r>
              <a:rPr lang="nb-NO" dirty="0"/>
              <a:t>Sted</a:t>
            </a:r>
          </a:p>
        </p:txBody>
      </p:sp>
      <p:sp>
        <p:nvSpPr>
          <p:cNvPr id="19" name="Plassholder for tekst 17"/>
          <p:cNvSpPr>
            <a:spLocks noGrp="1"/>
          </p:cNvSpPr>
          <p:nvPr>
            <p:ph type="body" sz="quarter" idx="12" hasCustomPrompt="1"/>
          </p:nvPr>
        </p:nvSpPr>
        <p:spPr>
          <a:xfrm>
            <a:off x="7067550" y="2066346"/>
            <a:ext cx="2327910" cy="215444"/>
          </a:xfrm>
        </p:spPr>
        <p:txBody>
          <a:bodyPr>
            <a:normAutofit/>
          </a:bodyPr>
          <a:lstStyle>
            <a:lvl1pPr marL="0" indent="0" algn="r">
              <a:buNone/>
              <a:defRPr sz="1400" b="1">
                <a:solidFill>
                  <a:schemeClr val="bg1"/>
                </a:solidFill>
              </a:defRPr>
            </a:lvl1pPr>
          </a:lstStyle>
          <a:p>
            <a:pPr lvl="0"/>
            <a:r>
              <a:rPr lang="nb-NO" dirty="0"/>
              <a:t>Navn </a:t>
            </a:r>
            <a:r>
              <a:rPr lang="nb-NO" dirty="0" err="1"/>
              <a:t>Navnesen</a:t>
            </a:r>
            <a:endParaRPr lang="nb-NO" dirty="0"/>
          </a:p>
        </p:txBody>
      </p:sp>
      <p:sp>
        <p:nvSpPr>
          <p:cNvPr id="20" name="Plassholder for tekst 17"/>
          <p:cNvSpPr>
            <a:spLocks noGrp="1"/>
          </p:cNvSpPr>
          <p:nvPr>
            <p:ph type="body" sz="quarter" idx="13" hasCustomPrompt="1"/>
          </p:nvPr>
        </p:nvSpPr>
        <p:spPr>
          <a:xfrm>
            <a:off x="7067550" y="2379704"/>
            <a:ext cx="2327910" cy="215444"/>
          </a:xfrm>
        </p:spPr>
        <p:txBody>
          <a:bodyPr>
            <a:normAutofit/>
          </a:bodyPr>
          <a:lstStyle>
            <a:lvl1pPr marL="0" indent="0" algn="r">
              <a:buNone/>
              <a:defRPr sz="1200" b="0" i="1">
                <a:solidFill>
                  <a:schemeClr val="bg1"/>
                </a:solidFill>
              </a:defRPr>
            </a:lvl1pPr>
          </a:lstStyle>
          <a:p>
            <a:pPr lvl="0"/>
            <a:r>
              <a:rPr lang="nb-NO" dirty="0"/>
              <a:t>Stillingstittel</a:t>
            </a:r>
          </a:p>
        </p:txBody>
      </p:sp>
      <p:sp>
        <p:nvSpPr>
          <p:cNvPr id="9" name="phlogo"/>
          <p:cNvSpPr>
            <a:spLocks noGrp="1"/>
          </p:cNvSpPr>
          <p:nvPr>
            <p:ph type="body" sz="quarter" idx="15" hasCustomPrompt="1"/>
          </p:nvPr>
        </p:nvSpPr>
        <p:spPr>
          <a:xfrm>
            <a:off x="720090" y="6732843"/>
            <a:ext cx="1048514" cy="469393"/>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a:t> </a:t>
            </a:r>
          </a:p>
        </p:txBody>
      </p:sp>
    </p:spTree>
    <p:extLst>
      <p:ext uri="{BB962C8B-B14F-4D97-AF65-F5344CB8AC3E}">
        <p14:creationId xmlns:p14="http://schemas.microsoft.com/office/powerpoint/2010/main" val="10366728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690175" y="2993599"/>
            <a:ext cx="8724662" cy="2035685"/>
          </a:xfrm>
        </p:spPr>
        <p:txBody>
          <a:bodyPr anchor="b">
            <a:normAutofit/>
          </a:bodyPr>
          <a:lstStyle>
            <a:lvl1pPr>
              <a:defRPr sz="6614">
                <a:solidFill>
                  <a:srgbClr val="0B3D4A"/>
                </a:solidFill>
              </a:defRPr>
            </a:lvl1pPr>
          </a:lstStyle>
          <a:p>
            <a:r>
              <a:rPr lang="nb-NO" smtClean="0"/>
              <a:t>Klikk for å redigere tittelstil</a:t>
            </a:r>
            <a:endParaRPr lang="nb-NO"/>
          </a:p>
        </p:txBody>
      </p:sp>
      <p:sp>
        <p:nvSpPr>
          <p:cNvPr id="3" name="Plassholder for tekst 2"/>
          <p:cNvSpPr>
            <a:spLocks noGrp="1"/>
          </p:cNvSpPr>
          <p:nvPr>
            <p:ph type="body" idx="1"/>
          </p:nvPr>
        </p:nvSpPr>
        <p:spPr>
          <a:xfrm>
            <a:off x="690175" y="5059034"/>
            <a:ext cx="8724662" cy="407163"/>
          </a:xfrm>
        </p:spPr>
        <p:txBody>
          <a:bodyPr>
            <a:normAutofit/>
          </a:bodyPr>
          <a:lstStyle>
            <a:lvl1pPr marL="0" indent="0">
              <a:buNone/>
              <a:defRPr sz="2646">
                <a:solidFill>
                  <a:srgbClr val="0B3D4A"/>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AB024098-6F88-4AE3-B65B-378A62CAB4BF}"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r>
              <a:rPr lang="nb-NO" smtClean="0"/>
              <a:t>NOK / EUR Exchange rate 31.12.2017 = 9.84</a:t>
            </a:r>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Tree>
    <p:extLst>
      <p:ext uri="{BB962C8B-B14F-4D97-AF65-F5344CB8AC3E}">
        <p14:creationId xmlns:p14="http://schemas.microsoft.com/office/powerpoint/2010/main" val="131713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art og info">
    <p:spTree>
      <p:nvGrpSpPr>
        <p:cNvPr id="1" name=""/>
        <p:cNvGrpSpPr/>
        <p:nvPr/>
      </p:nvGrpSpPr>
      <p:grpSpPr>
        <a:xfrm>
          <a:off x="0" y="0"/>
          <a:ext cx="0" cy="0"/>
          <a:chOff x="0" y="0"/>
          <a:chExt cx="0" cy="0"/>
        </a:xfrm>
      </p:grpSpPr>
      <p:sp>
        <p:nvSpPr>
          <p:cNvPr id="24" name="Plassholder for tekst 15"/>
          <p:cNvSpPr>
            <a:spLocks noGrp="1"/>
          </p:cNvSpPr>
          <p:nvPr>
            <p:ph type="body" sz="quarter" idx="20"/>
          </p:nvPr>
        </p:nvSpPr>
        <p:spPr>
          <a:xfrm>
            <a:off x="722313" y="3703320"/>
            <a:ext cx="2211796" cy="184666"/>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14" name="Plassholder for bilde 7"/>
          <p:cNvSpPr>
            <a:spLocks noGrp="1"/>
          </p:cNvSpPr>
          <p:nvPr>
            <p:ph type="pic" sz="quarter" idx="14" hasCustomPrompt="1"/>
          </p:nvPr>
        </p:nvSpPr>
        <p:spPr>
          <a:xfrm>
            <a:off x="3168396" y="972122"/>
            <a:ext cx="6480810" cy="5040630"/>
          </a:xfrm>
          <a:blipFill dpi="0" rotWithShape="1">
            <a:blip r:embed="rId2" cstate="print">
              <a:extLst>
                <a:ext uri="{28A0092B-C50C-407E-A947-70E740481C1C}">
                  <a14:useLocalDpi xmlns:a14="http://schemas.microsoft.com/office/drawing/2010/main" val="0"/>
                </a:ext>
              </a:extLst>
            </a:blip>
            <a:srcRect/>
            <a:stretch>
              <a:fillRect/>
            </a:stretch>
          </a:blipFill>
        </p:spPr>
        <p:txBody>
          <a:bodyPr tIns="720000">
            <a:normAutofit/>
          </a:bodyPr>
          <a:lstStyle>
            <a:lvl1pPr marL="0" indent="0" algn="ctr">
              <a:buNone/>
              <a:defRPr sz="1400" i="1"/>
            </a:lvl1pPr>
          </a:lstStyle>
          <a:p>
            <a:r>
              <a:rPr lang="nb-NO" dirty="0"/>
              <a:t> </a:t>
            </a:r>
          </a:p>
        </p:txBody>
      </p:sp>
      <p:sp>
        <p:nvSpPr>
          <p:cNvPr id="3" name="Plassholder for dato 2"/>
          <p:cNvSpPr>
            <a:spLocks noGrp="1"/>
          </p:cNvSpPr>
          <p:nvPr>
            <p:ph type="dt" sz="half" idx="10"/>
          </p:nvPr>
        </p:nvSpPr>
        <p:spPr/>
        <p:txBody>
          <a:bodyPr/>
          <a:lstStyle/>
          <a:p>
            <a:fld id="{BE80FF20-4E6B-45B8-A252-11A03EEB6129}" type="datetime4">
              <a:rPr lang="nb-NO" smtClean="0"/>
              <a:pPr/>
              <a:t>14. august 2018</a:t>
            </a:fld>
            <a:endParaRPr lang="nb-NO" dirty="0"/>
          </a:p>
        </p:txBody>
      </p:sp>
      <p:sp>
        <p:nvSpPr>
          <p:cNvPr id="7" name="Plassholder for bunntekst 6"/>
          <p:cNvSpPr>
            <a:spLocks noGrp="1"/>
          </p:cNvSpPr>
          <p:nvPr>
            <p:ph type="ftr" sz="quarter" idx="11"/>
          </p:nvPr>
        </p:nvSpPr>
        <p:spPr/>
        <p:txBody>
          <a:bodyPr/>
          <a:lstStyle/>
          <a:p>
            <a:r>
              <a:rPr lang="nb-NO" smtClean="0"/>
              <a:t>NOK / EUR Exchange rate 31.12.2017 = 9.84</a:t>
            </a:r>
            <a:endParaRPr lang="nb-NO" dirty="0"/>
          </a:p>
        </p:txBody>
      </p:sp>
      <p:sp>
        <p:nvSpPr>
          <p:cNvPr id="11" name="Plassholder for lysbildenummer 10"/>
          <p:cNvSpPr>
            <a:spLocks noGrp="1"/>
          </p:cNvSpPr>
          <p:nvPr>
            <p:ph type="sldNum" sz="quarter" idx="12"/>
          </p:nvPr>
        </p:nvSpPr>
        <p:spPr/>
        <p:txBody>
          <a:bodyPr/>
          <a:lstStyle/>
          <a:p>
            <a:fld id="{5751DFAA-887F-4071-8EAD-E8CA316FCF06}" type="slidenum">
              <a:rPr lang="nb-NO" smtClean="0"/>
              <a:pPr/>
              <a:t>‹#›</a:t>
            </a:fld>
            <a:endParaRPr lang="nb-NO" dirty="0"/>
          </a:p>
        </p:txBody>
      </p:sp>
      <p:sp>
        <p:nvSpPr>
          <p:cNvPr id="16" name="Plassholder for tekst 15"/>
          <p:cNvSpPr>
            <a:spLocks noGrp="1"/>
          </p:cNvSpPr>
          <p:nvPr>
            <p:ph type="body" sz="quarter" idx="15" hasCustomPrompt="1"/>
          </p:nvPr>
        </p:nvSpPr>
        <p:spPr>
          <a:xfrm>
            <a:off x="720090" y="1528271"/>
            <a:ext cx="2211796" cy="452432"/>
          </a:xfrm>
        </p:spPr>
        <p:txBody>
          <a:bodyPr wrap="square">
            <a:spAutoFit/>
          </a:bodyPr>
          <a:lstStyle>
            <a:lvl1pPr marL="0" indent="0">
              <a:buNone/>
              <a:defRPr sz="2940"/>
            </a:lvl1pPr>
          </a:lstStyle>
          <a:p>
            <a:pPr lvl="0"/>
            <a:r>
              <a:rPr lang="nb-NO" dirty="0"/>
              <a:t>XXX</a:t>
            </a:r>
          </a:p>
        </p:txBody>
      </p:sp>
      <p:sp>
        <p:nvSpPr>
          <p:cNvPr id="17" name="Rektangel 16"/>
          <p:cNvSpPr/>
          <p:nvPr userDrawn="1"/>
        </p:nvSpPr>
        <p:spPr>
          <a:xfrm>
            <a:off x="720090" y="1980703"/>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18" name="Plassholder for tekst 15"/>
          <p:cNvSpPr>
            <a:spLocks noGrp="1"/>
          </p:cNvSpPr>
          <p:nvPr>
            <p:ph type="body" sz="quarter" idx="16"/>
          </p:nvPr>
        </p:nvSpPr>
        <p:spPr>
          <a:xfrm>
            <a:off x="720090" y="1995105"/>
            <a:ext cx="2211796" cy="184666"/>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19" name="Plassholder for tekst 15"/>
          <p:cNvSpPr>
            <a:spLocks noGrp="1"/>
          </p:cNvSpPr>
          <p:nvPr>
            <p:ph type="body" sz="quarter" idx="17" hasCustomPrompt="1"/>
          </p:nvPr>
        </p:nvSpPr>
        <p:spPr>
          <a:xfrm>
            <a:off x="720090" y="2444658"/>
            <a:ext cx="2211796" cy="452432"/>
          </a:xfrm>
        </p:spPr>
        <p:txBody>
          <a:bodyPr wrap="square">
            <a:spAutoFit/>
          </a:bodyPr>
          <a:lstStyle>
            <a:lvl1pPr marL="0" indent="0">
              <a:buNone/>
              <a:defRPr sz="2940"/>
            </a:lvl1pPr>
          </a:lstStyle>
          <a:p>
            <a:pPr lvl="0"/>
            <a:r>
              <a:rPr lang="nb-NO" dirty="0"/>
              <a:t>XXX</a:t>
            </a:r>
          </a:p>
        </p:txBody>
      </p:sp>
      <p:sp>
        <p:nvSpPr>
          <p:cNvPr id="20" name="Rektangel 19"/>
          <p:cNvSpPr/>
          <p:nvPr userDrawn="1"/>
        </p:nvSpPr>
        <p:spPr>
          <a:xfrm>
            <a:off x="720090" y="2897090"/>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21" name="Plassholder for tekst 15"/>
          <p:cNvSpPr>
            <a:spLocks noGrp="1"/>
          </p:cNvSpPr>
          <p:nvPr>
            <p:ph type="body" sz="quarter" idx="18"/>
          </p:nvPr>
        </p:nvSpPr>
        <p:spPr>
          <a:xfrm>
            <a:off x="720090" y="2911492"/>
            <a:ext cx="2211796" cy="184666"/>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22" name="Plassholder for tekst 15"/>
          <p:cNvSpPr>
            <a:spLocks noGrp="1"/>
          </p:cNvSpPr>
          <p:nvPr>
            <p:ph type="body" sz="quarter" idx="19" hasCustomPrompt="1"/>
          </p:nvPr>
        </p:nvSpPr>
        <p:spPr>
          <a:xfrm>
            <a:off x="720090" y="3236486"/>
            <a:ext cx="2211796" cy="452432"/>
          </a:xfrm>
        </p:spPr>
        <p:txBody>
          <a:bodyPr wrap="square">
            <a:spAutoFit/>
          </a:bodyPr>
          <a:lstStyle>
            <a:lvl1pPr marL="0" indent="0">
              <a:buNone/>
              <a:defRPr sz="2940"/>
            </a:lvl1pPr>
          </a:lstStyle>
          <a:p>
            <a:pPr lvl="0"/>
            <a:r>
              <a:rPr lang="nb-NO" dirty="0"/>
              <a:t>XXX</a:t>
            </a:r>
          </a:p>
        </p:txBody>
      </p:sp>
      <p:sp>
        <p:nvSpPr>
          <p:cNvPr id="23" name="Rektangel 22"/>
          <p:cNvSpPr/>
          <p:nvPr userDrawn="1"/>
        </p:nvSpPr>
        <p:spPr>
          <a:xfrm>
            <a:off x="720090" y="3688918"/>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27" name="Plassholder for tekst 26"/>
          <p:cNvSpPr>
            <a:spLocks noGrp="1"/>
          </p:cNvSpPr>
          <p:nvPr>
            <p:ph type="body" sz="quarter" idx="21"/>
          </p:nvPr>
        </p:nvSpPr>
        <p:spPr>
          <a:xfrm>
            <a:off x="720090" y="6173657"/>
            <a:ext cx="8663466" cy="697037"/>
          </a:xfrm>
        </p:spPr>
        <p:txBody>
          <a:bodyPr>
            <a:noAutofit/>
          </a:bodyPr>
          <a:lstStyle>
            <a:lvl1pPr>
              <a:defRPr sz="1500"/>
            </a:lvl1pPr>
            <a:lvl2pPr>
              <a:defRPr sz="1500"/>
            </a:lvl2pPr>
            <a:lvl3pPr>
              <a:defRPr sz="1500"/>
            </a:lvl3pPr>
            <a:lvl4pPr>
              <a:defRPr sz="1500"/>
            </a:lvl4pPr>
            <a:lvl5pPr>
              <a:defRPr sz="1500"/>
            </a:lvl5pPr>
          </a:lstStyle>
          <a:p>
            <a:pPr lvl="0"/>
            <a:r>
              <a:rPr lang="nb-NO" dirty="0" smtClean="0"/>
              <a:t>Klikk for å redigere tekststiler i malen</a:t>
            </a:r>
          </a:p>
        </p:txBody>
      </p:sp>
      <p:cxnSp>
        <p:nvCxnSpPr>
          <p:cNvPr id="25" name="Rett linje 2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6" name="Logo_Standar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28" name="Logo_Eiendomsmegling"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29" name="Logo_Boligkreditt" hidden="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
        <p:nvSpPr>
          <p:cNvPr id="32" name="Plassholder for tekst 15"/>
          <p:cNvSpPr>
            <a:spLocks noGrp="1"/>
          </p:cNvSpPr>
          <p:nvPr>
            <p:ph type="body" sz="quarter" idx="22" hasCustomPrompt="1"/>
          </p:nvPr>
        </p:nvSpPr>
        <p:spPr>
          <a:xfrm>
            <a:off x="720090" y="4272465"/>
            <a:ext cx="2211796" cy="452432"/>
          </a:xfrm>
        </p:spPr>
        <p:txBody>
          <a:bodyPr wrap="square">
            <a:spAutoFit/>
          </a:bodyPr>
          <a:lstStyle>
            <a:lvl1pPr marL="0" indent="0">
              <a:buNone/>
              <a:defRPr sz="2940"/>
            </a:lvl1pPr>
          </a:lstStyle>
          <a:p>
            <a:pPr lvl="0"/>
            <a:r>
              <a:rPr lang="nb-NO" dirty="0"/>
              <a:t>XXX</a:t>
            </a:r>
          </a:p>
        </p:txBody>
      </p:sp>
      <p:sp>
        <p:nvSpPr>
          <p:cNvPr id="33" name="Rektangel 22"/>
          <p:cNvSpPr/>
          <p:nvPr userDrawn="1"/>
        </p:nvSpPr>
        <p:spPr>
          <a:xfrm>
            <a:off x="720089" y="4680487"/>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34" name="Plassholder for tekst 15"/>
          <p:cNvSpPr>
            <a:spLocks noGrp="1"/>
          </p:cNvSpPr>
          <p:nvPr>
            <p:ph type="body" sz="quarter" idx="23"/>
          </p:nvPr>
        </p:nvSpPr>
        <p:spPr>
          <a:xfrm>
            <a:off x="720090" y="4739299"/>
            <a:ext cx="2211796" cy="184666"/>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35" name="Plassholder for tekst 15"/>
          <p:cNvSpPr>
            <a:spLocks noGrp="1"/>
          </p:cNvSpPr>
          <p:nvPr>
            <p:ph type="body" sz="quarter" idx="24" hasCustomPrompt="1"/>
          </p:nvPr>
        </p:nvSpPr>
        <p:spPr>
          <a:xfrm>
            <a:off x="720090" y="5195426"/>
            <a:ext cx="2211796" cy="452432"/>
          </a:xfrm>
        </p:spPr>
        <p:txBody>
          <a:bodyPr wrap="square">
            <a:spAutoFit/>
          </a:bodyPr>
          <a:lstStyle>
            <a:lvl1pPr marL="0" indent="0">
              <a:buNone/>
              <a:defRPr sz="2940"/>
            </a:lvl1pPr>
          </a:lstStyle>
          <a:p>
            <a:pPr lvl="0"/>
            <a:r>
              <a:rPr lang="nb-NO" dirty="0"/>
              <a:t>XXX</a:t>
            </a:r>
          </a:p>
        </p:txBody>
      </p:sp>
      <p:sp>
        <p:nvSpPr>
          <p:cNvPr id="36" name="Rektangel 22"/>
          <p:cNvSpPr/>
          <p:nvPr userDrawn="1"/>
        </p:nvSpPr>
        <p:spPr>
          <a:xfrm>
            <a:off x="720090" y="5647858"/>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37" name="Plassholder for tekst 15"/>
          <p:cNvSpPr>
            <a:spLocks noGrp="1"/>
          </p:cNvSpPr>
          <p:nvPr>
            <p:ph type="body" sz="quarter" idx="25"/>
          </p:nvPr>
        </p:nvSpPr>
        <p:spPr>
          <a:xfrm>
            <a:off x="720090" y="5662260"/>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Tree>
    <p:extLst>
      <p:ext uri="{BB962C8B-B14F-4D97-AF65-F5344CB8AC3E}">
        <p14:creationId xmlns:p14="http://schemas.microsoft.com/office/powerpoint/2010/main" val="28344075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rgede tekstboks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DD54C573-90E2-475A-9ED1-66086713934B}"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r>
              <a:rPr lang="nb-NO" smtClean="0"/>
              <a:t>NOK / EUR Exchange rate 31.12.2017 = 9.84</a:t>
            </a:r>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7" name="Plassholder for tekst 6"/>
          <p:cNvSpPr>
            <a:spLocks noGrp="1"/>
          </p:cNvSpPr>
          <p:nvPr>
            <p:ph type="body" sz="quarter" idx="14"/>
          </p:nvPr>
        </p:nvSpPr>
        <p:spPr>
          <a:xfrm>
            <a:off x="3366421" y="1656207"/>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9" name="Plassholder for tekst 6"/>
          <p:cNvSpPr>
            <a:spLocks noGrp="1"/>
          </p:cNvSpPr>
          <p:nvPr>
            <p:ph type="body" sz="quarter" idx="15"/>
          </p:nvPr>
        </p:nvSpPr>
        <p:spPr>
          <a:xfrm>
            <a:off x="720092" y="1656207"/>
            <a:ext cx="2340293" cy="813702"/>
          </a:xfrm>
          <a:prstGeom prst="rect">
            <a:avLst/>
          </a:prstGeom>
          <a:solidFill>
            <a:schemeClr val="accent1"/>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0" name="Plassholder for tekst 6"/>
          <p:cNvSpPr>
            <a:spLocks noGrp="1"/>
          </p:cNvSpPr>
          <p:nvPr>
            <p:ph type="body" sz="quarter" idx="16"/>
          </p:nvPr>
        </p:nvSpPr>
        <p:spPr>
          <a:xfrm>
            <a:off x="3366421" y="2583323"/>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11" name="Plassholder for tekst 6"/>
          <p:cNvSpPr>
            <a:spLocks noGrp="1"/>
          </p:cNvSpPr>
          <p:nvPr>
            <p:ph type="body" sz="quarter" idx="17"/>
          </p:nvPr>
        </p:nvSpPr>
        <p:spPr>
          <a:xfrm>
            <a:off x="720090" y="2583323"/>
            <a:ext cx="2340293" cy="813702"/>
          </a:xfrm>
          <a:prstGeom prst="rect">
            <a:avLst/>
          </a:prstGeom>
          <a:solidFill>
            <a:schemeClr val="accent4"/>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2" name="Plassholder for tekst 6"/>
          <p:cNvSpPr>
            <a:spLocks noGrp="1"/>
          </p:cNvSpPr>
          <p:nvPr>
            <p:ph type="body" sz="quarter" idx="18"/>
          </p:nvPr>
        </p:nvSpPr>
        <p:spPr>
          <a:xfrm>
            <a:off x="720089" y="3510439"/>
            <a:ext cx="2340293" cy="813702"/>
          </a:xfrm>
          <a:prstGeom prst="rect">
            <a:avLst/>
          </a:prstGeom>
          <a:solidFill>
            <a:srgbClr val="78BE20"/>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3" name="Plassholder for tekst 6"/>
          <p:cNvSpPr>
            <a:spLocks noGrp="1"/>
          </p:cNvSpPr>
          <p:nvPr>
            <p:ph type="body" sz="quarter" idx="19"/>
          </p:nvPr>
        </p:nvSpPr>
        <p:spPr>
          <a:xfrm>
            <a:off x="720088" y="4437555"/>
            <a:ext cx="2340293" cy="813702"/>
          </a:xfrm>
          <a:prstGeom prst="rect">
            <a:avLst/>
          </a:prstGeom>
          <a:solidFill>
            <a:schemeClr val="accent2"/>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4" name="Plassholder for tekst 6"/>
          <p:cNvSpPr>
            <a:spLocks noGrp="1"/>
          </p:cNvSpPr>
          <p:nvPr>
            <p:ph type="body" sz="quarter" idx="20"/>
          </p:nvPr>
        </p:nvSpPr>
        <p:spPr>
          <a:xfrm>
            <a:off x="720089" y="5364671"/>
            <a:ext cx="2340293" cy="813702"/>
          </a:xfrm>
          <a:prstGeom prst="rect">
            <a:avLst/>
          </a:prstGeom>
          <a:solidFill>
            <a:schemeClr val="accent5"/>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5" name="Plassholder for tekst 6"/>
          <p:cNvSpPr>
            <a:spLocks noGrp="1"/>
          </p:cNvSpPr>
          <p:nvPr>
            <p:ph type="body" sz="quarter" idx="21"/>
          </p:nvPr>
        </p:nvSpPr>
        <p:spPr>
          <a:xfrm>
            <a:off x="3366421" y="3510439"/>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16" name="Plassholder for tekst 6"/>
          <p:cNvSpPr>
            <a:spLocks noGrp="1"/>
          </p:cNvSpPr>
          <p:nvPr>
            <p:ph type="body" sz="quarter" idx="22"/>
          </p:nvPr>
        </p:nvSpPr>
        <p:spPr>
          <a:xfrm>
            <a:off x="3366421" y="4437555"/>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17" name="Plassholder for tekst 6"/>
          <p:cNvSpPr>
            <a:spLocks noGrp="1"/>
          </p:cNvSpPr>
          <p:nvPr>
            <p:ph type="body" sz="quarter" idx="23"/>
          </p:nvPr>
        </p:nvSpPr>
        <p:spPr>
          <a:xfrm>
            <a:off x="3366421" y="5364671"/>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Tree>
    <p:extLst>
      <p:ext uri="{BB962C8B-B14F-4D97-AF65-F5344CB8AC3E}">
        <p14:creationId xmlns:p14="http://schemas.microsoft.com/office/powerpoint/2010/main" val="2410377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bokser og punktliste">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BD49107B-4201-47D4-B242-71F8FEE1154A}"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r>
              <a:rPr lang="nb-NO" smtClean="0"/>
              <a:t>NOK / EUR Exchange rate 31.12.2017 = 9.84</a:t>
            </a:r>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9" name="Plassholder for tekst 6"/>
          <p:cNvSpPr>
            <a:spLocks noGrp="1"/>
          </p:cNvSpPr>
          <p:nvPr>
            <p:ph type="body" sz="quarter" idx="15" hasCustomPrompt="1"/>
          </p:nvPr>
        </p:nvSpPr>
        <p:spPr>
          <a:xfrm>
            <a:off x="720092" y="1656207"/>
            <a:ext cx="2340293" cy="813702"/>
          </a:xfrm>
          <a:prstGeom prst="rect">
            <a:avLst/>
          </a:prstGeom>
          <a:solidFill>
            <a:schemeClr val="accent1"/>
          </a:solidFill>
          <a:ln w="12700">
            <a:solidFill>
              <a:schemeClr val="accent1"/>
            </a:solidFill>
          </a:ln>
        </p:spPr>
        <p:txBody>
          <a:bodyPr lIns="180000" tIns="0" rIns="0" bIns="0" anchor="ctr">
            <a:noAutofit/>
          </a:bodyPr>
          <a:lstStyle>
            <a:lvl1pPr marL="0" indent="0" algn="l">
              <a:spcBef>
                <a:spcPts val="0"/>
              </a:spcBef>
              <a:buNone/>
              <a:defRPr sz="2200" b="0" cap="all" baseline="0">
                <a:solidFill>
                  <a:schemeClr val="bg1"/>
                </a:solidFill>
              </a:defRPr>
            </a:lvl1pPr>
          </a:lstStyle>
          <a:p>
            <a:pPr lvl="0"/>
            <a:r>
              <a:rPr lang="nb-NO" dirty="0"/>
              <a:t>XXXX</a:t>
            </a:r>
          </a:p>
        </p:txBody>
      </p:sp>
      <p:sp>
        <p:nvSpPr>
          <p:cNvPr id="11" name="Plassholder for tekst 6"/>
          <p:cNvSpPr>
            <a:spLocks noGrp="1"/>
          </p:cNvSpPr>
          <p:nvPr>
            <p:ph type="body" sz="quarter" idx="17"/>
          </p:nvPr>
        </p:nvSpPr>
        <p:spPr>
          <a:xfrm>
            <a:off x="720090" y="2583323"/>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12" name="Plassholder for tekst 6"/>
          <p:cNvSpPr>
            <a:spLocks noGrp="1"/>
          </p:cNvSpPr>
          <p:nvPr>
            <p:ph type="body" sz="quarter" idx="18"/>
          </p:nvPr>
        </p:nvSpPr>
        <p:spPr>
          <a:xfrm>
            <a:off x="720089" y="3510439"/>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13" name="Plassholder for tekst 6"/>
          <p:cNvSpPr>
            <a:spLocks noGrp="1"/>
          </p:cNvSpPr>
          <p:nvPr>
            <p:ph type="body" sz="quarter" idx="19"/>
          </p:nvPr>
        </p:nvSpPr>
        <p:spPr>
          <a:xfrm>
            <a:off x="720088" y="4437555"/>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14" name="Plassholder for tekst 6"/>
          <p:cNvSpPr>
            <a:spLocks noGrp="1"/>
          </p:cNvSpPr>
          <p:nvPr>
            <p:ph type="body" sz="quarter" idx="20"/>
          </p:nvPr>
        </p:nvSpPr>
        <p:spPr>
          <a:xfrm>
            <a:off x="720089" y="5364671"/>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22" name="Plassholder for tekst 20"/>
          <p:cNvSpPr>
            <a:spLocks noGrp="1"/>
          </p:cNvSpPr>
          <p:nvPr>
            <p:ph type="body" sz="quarter" idx="24"/>
          </p:nvPr>
        </p:nvSpPr>
        <p:spPr>
          <a:xfrm>
            <a:off x="3366421" y="1656207"/>
            <a:ext cx="6012752" cy="4522166"/>
          </a:xfrm>
        </p:spPr>
        <p:txBody>
          <a:bodyPr anchor="ctr">
            <a:normAutofit/>
          </a:bodyPr>
          <a:lstStyle>
            <a:lvl1pPr>
              <a:defRPr sz="1700"/>
            </a:lvl1pPr>
            <a:lvl2pPr>
              <a:defRPr sz="1400"/>
            </a:lvl2pPr>
            <a:lvl3pPr>
              <a:defRPr sz="1200"/>
            </a:lvl3pPr>
            <a:lvl4pPr>
              <a:defRPr sz="1100"/>
            </a:lvl4pPr>
            <a:lvl5pPr>
              <a:defRPr sz="1050"/>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Tree>
    <p:extLst>
      <p:ext uri="{BB962C8B-B14F-4D97-AF65-F5344CB8AC3E}">
        <p14:creationId xmlns:p14="http://schemas.microsoft.com/office/powerpoint/2010/main" val="361524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690175" y="2993599"/>
            <a:ext cx="8724662" cy="2035685"/>
          </a:xfrm>
        </p:spPr>
        <p:txBody>
          <a:bodyPr anchor="b">
            <a:normAutofit/>
          </a:bodyPr>
          <a:lstStyle>
            <a:lvl1pPr>
              <a:defRPr sz="6614">
                <a:solidFill>
                  <a:srgbClr val="0B3D4A"/>
                </a:solidFill>
              </a:defRPr>
            </a:lvl1pPr>
          </a:lstStyle>
          <a:p>
            <a:r>
              <a:rPr lang="nb-NO" smtClean="0"/>
              <a:t>Klikk for å redigere tittelstil</a:t>
            </a:r>
            <a:endParaRPr lang="nb-NO"/>
          </a:p>
        </p:txBody>
      </p:sp>
      <p:sp>
        <p:nvSpPr>
          <p:cNvPr id="3" name="Plassholder for tekst 2"/>
          <p:cNvSpPr>
            <a:spLocks noGrp="1"/>
          </p:cNvSpPr>
          <p:nvPr>
            <p:ph type="body" idx="1"/>
          </p:nvPr>
        </p:nvSpPr>
        <p:spPr>
          <a:xfrm>
            <a:off x="690175" y="5059034"/>
            <a:ext cx="8724662" cy="407163"/>
          </a:xfrm>
        </p:spPr>
        <p:txBody>
          <a:bodyPr>
            <a:normAutofit/>
          </a:bodyPr>
          <a:lstStyle>
            <a:lvl1pPr marL="0" indent="0">
              <a:buNone/>
              <a:defRPr sz="2646">
                <a:solidFill>
                  <a:srgbClr val="0B3D4A"/>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FECD9E90-6B64-4D13-B87D-24B7325DAE9B}" type="datetime4">
              <a:rPr lang="nb-NO" smtClean="0"/>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t>‹#›</a:t>
            </a:fld>
            <a:endParaRPr lang="nb-NO" dirty="0"/>
          </a:p>
        </p:txBody>
      </p:sp>
    </p:spTree>
    <p:extLst>
      <p:ext uri="{BB962C8B-B14F-4D97-AF65-F5344CB8AC3E}">
        <p14:creationId xmlns:p14="http://schemas.microsoft.com/office/powerpoint/2010/main" val="2584116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BD0C730F-1107-4B82-8230-859876C19EEA}"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r>
              <a:rPr lang="nb-NO" smtClean="0"/>
              <a:t>NOK / EUR Exchange rate 31.12.2017 = 9.84</a:t>
            </a:r>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Tree>
    <p:extLst>
      <p:ext uri="{BB962C8B-B14F-4D97-AF65-F5344CB8AC3E}">
        <p14:creationId xmlns:p14="http://schemas.microsoft.com/office/powerpoint/2010/main" val="28074281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ell og under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99D7FD9C-2CF0-4D1B-B6A1-F88F2338A404}"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r>
              <a:rPr lang="nb-NO" smtClean="0"/>
              <a:t>NOK / EUR Exchange rate 31.12.2017 = 9.84</a:t>
            </a:r>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0" name="Plassholder for tabell 8"/>
          <p:cNvSpPr>
            <a:spLocks noGrp="1"/>
          </p:cNvSpPr>
          <p:nvPr>
            <p:ph type="tbl" sz="quarter" idx="14"/>
          </p:nvPr>
        </p:nvSpPr>
        <p:spPr>
          <a:xfrm>
            <a:off x="720091" y="1836230"/>
            <a:ext cx="8659082" cy="3600000"/>
          </a:xfrm>
        </p:spPr>
        <p:txBody>
          <a:bodyPr tIns="360000">
            <a:noAutofit/>
          </a:bodyPr>
          <a:lstStyle>
            <a:lvl1pPr marL="0" indent="0" algn="ctr">
              <a:buNone/>
              <a:defRPr sz="1300"/>
            </a:lvl1pPr>
          </a:lstStyle>
          <a:p>
            <a:r>
              <a:rPr lang="nb-NO" smtClean="0"/>
              <a:t>Klikk ikonet for å legge til en tabell</a:t>
            </a:r>
            <a:endParaRPr lang="nb-NO" dirty="0"/>
          </a:p>
        </p:txBody>
      </p:sp>
      <p:sp>
        <p:nvSpPr>
          <p:cNvPr id="12" name="Plassholder for tekst 11"/>
          <p:cNvSpPr>
            <a:spLocks noGrp="1"/>
          </p:cNvSpPr>
          <p:nvPr>
            <p:ph type="body" sz="quarter" idx="15"/>
          </p:nvPr>
        </p:nvSpPr>
        <p:spPr>
          <a:xfrm>
            <a:off x="720090" y="5940742"/>
            <a:ext cx="8659083" cy="846150"/>
          </a:xfrm>
        </p:spPr>
        <p:txBody>
          <a:bodyPr>
            <a:normAutofit/>
          </a:bodyPr>
          <a:lstStyle>
            <a:lvl1pPr marL="0" indent="0">
              <a:buNone/>
              <a:defRPr sz="900" i="1"/>
            </a:lvl1pPr>
          </a:lstStyle>
          <a:p>
            <a:pPr lvl="0"/>
            <a:r>
              <a:rPr lang="nb-NO" smtClean="0"/>
              <a:t>Klikk for å redigere tekststiler i malen</a:t>
            </a:r>
          </a:p>
        </p:txBody>
      </p:sp>
    </p:spTree>
    <p:extLst>
      <p:ext uri="{BB962C8B-B14F-4D97-AF65-F5344CB8AC3E}">
        <p14:creationId xmlns:p14="http://schemas.microsoft.com/office/powerpoint/2010/main" val="26284928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abell og tekstboks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874BC780-FBF5-4A76-8064-F8FBDFAB8487}"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r>
              <a:rPr lang="nb-NO" smtClean="0"/>
              <a:t>NOK / EUR Exchange rate 31.12.2017 = 9.84</a:t>
            </a:r>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0" name="Plassholder for tabell 8"/>
          <p:cNvSpPr>
            <a:spLocks noGrp="1"/>
          </p:cNvSpPr>
          <p:nvPr>
            <p:ph type="tbl" sz="quarter" idx="14"/>
          </p:nvPr>
        </p:nvSpPr>
        <p:spPr>
          <a:xfrm>
            <a:off x="720091" y="1476185"/>
            <a:ext cx="8659082" cy="3600000"/>
          </a:xfrm>
        </p:spPr>
        <p:txBody>
          <a:bodyPr tIns="360000">
            <a:noAutofit/>
          </a:bodyPr>
          <a:lstStyle>
            <a:lvl1pPr marL="0" indent="0" algn="ctr">
              <a:buNone/>
              <a:defRPr sz="1300"/>
            </a:lvl1pPr>
          </a:lstStyle>
          <a:p>
            <a:r>
              <a:rPr lang="nb-NO" smtClean="0"/>
              <a:t>Klikk ikonet for å legge til en tabell</a:t>
            </a:r>
            <a:endParaRPr lang="nb-NO" dirty="0"/>
          </a:p>
        </p:txBody>
      </p:sp>
      <p:sp>
        <p:nvSpPr>
          <p:cNvPr id="12" name="smorebox" hidden="1"/>
          <p:cNvSpPr/>
          <p:nvPr userDrawn="1"/>
        </p:nvSpPr>
        <p:spPr>
          <a:xfrm>
            <a:off x="720090" y="5252070"/>
            <a:ext cx="1638205" cy="1296162"/>
          </a:xfrm>
          <a:prstGeom prst="rect">
            <a:avLst/>
          </a:prstGeom>
          <a:solidFill>
            <a:schemeClr val="accent1"/>
          </a:solidFill>
        </p:spPr>
        <p:txBody>
          <a:bodyPr vert="horz" lIns="108000" tIns="108000" rIns="108000" bIns="108000" rtlCol="0" anchor="ctr">
            <a:normAutofit/>
          </a:bodyPr>
          <a:lstStyle/>
          <a:p>
            <a:pPr defTabSz="1007943"/>
            <a:r>
              <a:rPr lang="nb-NO" sz="1100" b="1" dirty="0">
                <a:solidFill>
                  <a:prstClr val="white"/>
                </a:solidFill>
              </a:rPr>
              <a:t>#</a:t>
            </a:r>
          </a:p>
          <a:p>
            <a:pPr defTabSz="1007943"/>
            <a:r>
              <a:rPr lang="nb-NO" sz="1100" dirty="0">
                <a:solidFill>
                  <a:prstClr val="white"/>
                </a:solidFill>
              </a:rPr>
              <a:t>Klikk for å legge til tekst</a:t>
            </a:r>
          </a:p>
        </p:txBody>
      </p:sp>
    </p:spTree>
    <p:extLst>
      <p:ext uri="{BB962C8B-B14F-4D97-AF65-F5344CB8AC3E}">
        <p14:creationId xmlns:p14="http://schemas.microsoft.com/office/powerpoint/2010/main" val="155111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720090" y="2520316"/>
            <a:ext cx="4140517" cy="3060383"/>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4" name="Plassholder for innhold 3"/>
          <p:cNvSpPr>
            <a:spLocks noGrp="1"/>
          </p:cNvSpPr>
          <p:nvPr>
            <p:ph sz="half" idx="2"/>
          </p:nvPr>
        </p:nvSpPr>
        <p:spPr>
          <a:xfrm>
            <a:off x="5256657" y="2520316"/>
            <a:ext cx="4140517" cy="3060383"/>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5" name="Plassholder for dato 4"/>
          <p:cNvSpPr>
            <a:spLocks noGrp="1"/>
          </p:cNvSpPr>
          <p:nvPr>
            <p:ph type="dt" sz="half" idx="10"/>
          </p:nvPr>
        </p:nvSpPr>
        <p:spPr/>
        <p:txBody>
          <a:bodyPr/>
          <a:lstStyle/>
          <a:p>
            <a:fld id="{E0E24026-653E-4B6F-B3CB-7AFBC1078D08}" type="datetime4">
              <a:rPr lang="nb-NO" smtClean="0"/>
              <a:pPr/>
              <a:t>14. august 2018</a:t>
            </a:fld>
            <a:endParaRPr lang="nb-NO" dirty="0"/>
          </a:p>
        </p:txBody>
      </p:sp>
      <p:sp>
        <p:nvSpPr>
          <p:cNvPr id="6" name="Plassholder for bunntekst 5"/>
          <p:cNvSpPr>
            <a:spLocks noGrp="1"/>
          </p:cNvSpPr>
          <p:nvPr>
            <p:ph type="ftr" sz="quarter" idx="11"/>
          </p:nvPr>
        </p:nvSpPr>
        <p:spPr/>
        <p:txBody>
          <a:bodyPr/>
          <a:lstStyle/>
          <a:p>
            <a:r>
              <a:rPr lang="nb-NO" smtClean="0"/>
              <a:t>NOK / EUR Exchange rate 31.12.2017 = 9.84</a:t>
            </a:r>
            <a:endParaRPr lang="nb-NO" dirty="0"/>
          </a:p>
        </p:txBody>
      </p:sp>
      <p:sp>
        <p:nvSpPr>
          <p:cNvPr id="7" name="Plassholder for lysbildenummer 6"/>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Tree>
    <p:extLst>
      <p:ext uri="{BB962C8B-B14F-4D97-AF65-F5344CB8AC3E}">
        <p14:creationId xmlns:p14="http://schemas.microsoft.com/office/powerpoint/2010/main" val="427114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ell/grafside med tekstbokser">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720089"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5" name="Plassholder for tekst 4"/>
          <p:cNvSpPr>
            <a:spLocks noGrp="1"/>
          </p:cNvSpPr>
          <p:nvPr>
            <p:ph type="body" sz="quarter" idx="3"/>
          </p:nvPr>
        </p:nvSpPr>
        <p:spPr>
          <a:xfrm>
            <a:off x="5256657"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7" name="Plassholder for dato 6"/>
          <p:cNvSpPr>
            <a:spLocks noGrp="1"/>
          </p:cNvSpPr>
          <p:nvPr>
            <p:ph type="dt" sz="half" idx="10"/>
          </p:nvPr>
        </p:nvSpPr>
        <p:spPr/>
        <p:txBody>
          <a:bodyPr/>
          <a:lstStyle/>
          <a:p>
            <a:fld id="{3AD0D271-DE99-4CC0-B5D7-EAC794C9E217}"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r>
              <a:rPr lang="nb-NO" smtClean="0"/>
              <a:t>NOK / EUR Exchange rate 31.12.2017 = 9.84</a:t>
            </a:r>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4" name="Plassholder for tekst 13"/>
          <p:cNvSpPr>
            <a:spLocks noGrp="1"/>
          </p:cNvSpPr>
          <p:nvPr>
            <p:ph type="body" sz="quarter" idx="14"/>
          </p:nvPr>
        </p:nvSpPr>
        <p:spPr>
          <a:xfrm>
            <a:off x="720089"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15" name="Plassholder for tekst 13"/>
          <p:cNvSpPr>
            <a:spLocks noGrp="1"/>
          </p:cNvSpPr>
          <p:nvPr>
            <p:ph type="body" sz="quarter" idx="15"/>
          </p:nvPr>
        </p:nvSpPr>
        <p:spPr>
          <a:xfrm>
            <a:off x="5256657"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24" name="Plassholder for tekst 18"/>
          <p:cNvSpPr>
            <a:spLocks noGrp="1"/>
          </p:cNvSpPr>
          <p:nvPr>
            <p:ph type="body" sz="quarter" idx="20"/>
          </p:nvPr>
        </p:nvSpPr>
        <p:spPr>
          <a:xfrm>
            <a:off x="720089"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
        <p:nvSpPr>
          <p:cNvPr id="25" name="Plassholder for tekst 18"/>
          <p:cNvSpPr>
            <a:spLocks noGrp="1"/>
          </p:cNvSpPr>
          <p:nvPr>
            <p:ph type="body" sz="quarter" idx="21"/>
          </p:nvPr>
        </p:nvSpPr>
        <p:spPr>
          <a:xfrm>
            <a:off x="5256657"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
        <p:nvSpPr>
          <p:cNvPr id="2" name="Plassholder for innhold 1"/>
          <p:cNvSpPr>
            <a:spLocks noGrp="1"/>
          </p:cNvSpPr>
          <p:nvPr>
            <p:ph sz="quarter" idx="23" hasCustomPrompt="1"/>
          </p:nvPr>
        </p:nvSpPr>
        <p:spPr>
          <a:xfrm>
            <a:off x="720091" y="2712722"/>
            <a:ext cx="4140517" cy="2104209"/>
          </a:xfrm>
          <a:prstGeom prst="rect">
            <a:avLst/>
          </a:prstGeom>
        </p:spPr>
        <p:txBody>
          <a:bodyPr lIns="0" tIns="360000" rIns="0" bIns="0"/>
          <a:lstStyle>
            <a:lvl1pPr marL="0" indent="0" algn="ctr">
              <a:buNone/>
              <a:defRPr sz="1100"/>
            </a:lvl1pPr>
          </a:lstStyle>
          <a:p>
            <a:pPr lvl="0"/>
            <a:r>
              <a:rPr lang="nb-NO" dirty="0"/>
              <a:t>Klikk for å legge til innhold</a:t>
            </a:r>
          </a:p>
        </p:txBody>
      </p:sp>
      <p:sp>
        <p:nvSpPr>
          <p:cNvPr id="4" name="Plassholder for innhold 3"/>
          <p:cNvSpPr>
            <a:spLocks noGrp="1"/>
          </p:cNvSpPr>
          <p:nvPr>
            <p:ph sz="quarter" idx="24" hasCustomPrompt="1"/>
          </p:nvPr>
        </p:nvSpPr>
        <p:spPr>
          <a:xfrm>
            <a:off x="5256658" y="2712721"/>
            <a:ext cx="4140517" cy="2104209"/>
          </a:xfrm>
          <a:prstGeom prst="rect">
            <a:avLst/>
          </a:prstGeom>
        </p:spPr>
        <p:txBody>
          <a:bodyPr lIns="0" tIns="360000" rIns="0" bIns="0"/>
          <a:lstStyle>
            <a:lvl1pPr marL="0" indent="0" algn="ctr">
              <a:buNone/>
              <a:defRPr sz="1100"/>
            </a:lvl1pPr>
          </a:lstStyle>
          <a:p>
            <a:pPr lvl="0"/>
            <a:r>
              <a:rPr lang="nb-NO" dirty="0"/>
              <a:t>Klikk for å legge til innhold</a:t>
            </a:r>
          </a:p>
        </p:txBody>
      </p:sp>
    </p:spTree>
    <p:extLst>
      <p:ext uri="{BB962C8B-B14F-4D97-AF65-F5344CB8AC3E}">
        <p14:creationId xmlns:p14="http://schemas.microsoft.com/office/powerpoint/2010/main" val="20474683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o diagram">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720089"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5" name="Plassholder for tekst 4"/>
          <p:cNvSpPr>
            <a:spLocks noGrp="1"/>
          </p:cNvSpPr>
          <p:nvPr>
            <p:ph type="body" sz="quarter" idx="3"/>
          </p:nvPr>
        </p:nvSpPr>
        <p:spPr>
          <a:xfrm>
            <a:off x="5256657"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7" name="Plassholder for dato 6"/>
          <p:cNvSpPr>
            <a:spLocks noGrp="1"/>
          </p:cNvSpPr>
          <p:nvPr>
            <p:ph type="dt" sz="half" idx="10"/>
          </p:nvPr>
        </p:nvSpPr>
        <p:spPr/>
        <p:txBody>
          <a:bodyPr/>
          <a:lstStyle/>
          <a:p>
            <a:fld id="{EFA880F6-2C83-4356-BEEE-1134B18D1C6A}"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r>
              <a:rPr lang="nb-NO" smtClean="0"/>
              <a:t>NOK / EUR Exchange rate 31.12.2017 = 9.84</a:t>
            </a:r>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4" name="Plassholder for tekst 13"/>
          <p:cNvSpPr>
            <a:spLocks noGrp="1"/>
          </p:cNvSpPr>
          <p:nvPr>
            <p:ph type="body" sz="quarter" idx="14"/>
          </p:nvPr>
        </p:nvSpPr>
        <p:spPr>
          <a:xfrm>
            <a:off x="720089"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15" name="Plassholder for tekst 13"/>
          <p:cNvSpPr>
            <a:spLocks noGrp="1"/>
          </p:cNvSpPr>
          <p:nvPr>
            <p:ph type="body" sz="quarter" idx="15"/>
          </p:nvPr>
        </p:nvSpPr>
        <p:spPr>
          <a:xfrm>
            <a:off x="5256657" y="2211655"/>
            <a:ext cx="4140517" cy="184666"/>
          </a:xfrm>
        </p:spPr>
        <p:txBody>
          <a:bodyPr>
            <a:spAutoFit/>
          </a:bodyPr>
          <a:lstStyle>
            <a:lvl1pPr marL="0" indent="0">
              <a:buNone/>
              <a:defRPr sz="1200"/>
            </a:lvl1pPr>
          </a:lstStyle>
          <a:p>
            <a:pPr lvl="0"/>
            <a:r>
              <a:rPr lang="nb-NO" smtClean="0"/>
              <a:t>Klikk for å redigere tekststiler i malen</a:t>
            </a:r>
          </a:p>
        </p:txBody>
      </p:sp>
      <p:sp>
        <p:nvSpPr>
          <p:cNvPr id="17" name="Plassholder for diagram 16"/>
          <p:cNvSpPr>
            <a:spLocks noGrp="1"/>
          </p:cNvSpPr>
          <p:nvPr>
            <p:ph type="chart" sz="quarter" idx="16"/>
          </p:nvPr>
        </p:nvSpPr>
        <p:spPr>
          <a:xfrm>
            <a:off x="720089" y="2712720"/>
            <a:ext cx="4140517" cy="3688080"/>
          </a:xfrm>
        </p:spPr>
        <p:txBody>
          <a:bodyPr tIns="360000">
            <a:normAutofit/>
          </a:bodyPr>
          <a:lstStyle>
            <a:lvl1pPr marL="0" indent="0" algn="ctr">
              <a:buNone/>
              <a:defRPr sz="1100"/>
            </a:lvl1pPr>
          </a:lstStyle>
          <a:p>
            <a:r>
              <a:rPr lang="nb-NO" smtClean="0"/>
              <a:t>Klikk ikonet for å legge til et diagram</a:t>
            </a:r>
            <a:endParaRPr lang="nb-NO" dirty="0"/>
          </a:p>
        </p:txBody>
      </p:sp>
      <p:sp>
        <p:nvSpPr>
          <p:cNvPr id="22" name="Plassholder for diagram 16"/>
          <p:cNvSpPr>
            <a:spLocks noGrp="1"/>
          </p:cNvSpPr>
          <p:nvPr>
            <p:ph type="chart" sz="quarter" idx="18"/>
          </p:nvPr>
        </p:nvSpPr>
        <p:spPr>
          <a:xfrm>
            <a:off x="5256657" y="2712720"/>
            <a:ext cx="4140517" cy="3688080"/>
          </a:xfrm>
        </p:spPr>
        <p:txBody>
          <a:bodyPr tIns="360000">
            <a:normAutofit/>
          </a:bodyPr>
          <a:lstStyle>
            <a:lvl1pPr marL="0" indent="0" algn="ctr">
              <a:buNone/>
              <a:defRPr sz="1100"/>
            </a:lvl1pPr>
          </a:lstStyle>
          <a:p>
            <a:r>
              <a:rPr lang="nb-NO" smtClean="0"/>
              <a:t>Klikk ikonet for å legge til et diagram</a:t>
            </a:r>
            <a:endParaRPr lang="nb-NO" dirty="0"/>
          </a:p>
        </p:txBody>
      </p:sp>
    </p:spTree>
    <p:extLst>
      <p:ext uri="{BB962C8B-B14F-4D97-AF65-F5344CB8AC3E}">
        <p14:creationId xmlns:p14="http://schemas.microsoft.com/office/powerpoint/2010/main" val="23557709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redt diagram, tabell under">
    <p:spTree>
      <p:nvGrpSpPr>
        <p:cNvPr id="1" name=""/>
        <p:cNvGrpSpPr/>
        <p:nvPr/>
      </p:nvGrpSpPr>
      <p:grpSpPr>
        <a:xfrm>
          <a:off x="0" y="0"/>
          <a:ext cx="0" cy="0"/>
          <a:chOff x="0" y="0"/>
          <a:chExt cx="0" cy="0"/>
        </a:xfrm>
      </p:grpSpPr>
      <p:sp>
        <p:nvSpPr>
          <p:cNvPr id="16" name="Plassholder for diagram 16"/>
          <p:cNvSpPr>
            <a:spLocks noGrp="1"/>
          </p:cNvSpPr>
          <p:nvPr>
            <p:ph type="chart" sz="quarter" idx="18"/>
          </p:nvPr>
        </p:nvSpPr>
        <p:spPr>
          <a:xfrm>
            <a:off x="720091" y="1476185"/>
            <a:ext cx="8659082" cy="3600000"/>
          </a:xfrm>
        </p:spPr>
        <p:txBody>
          <a:bodyPr tIns="360000">
            <a:normAutofit/>
          </a:bodyPr>
          <a:lstStyle>
            <a:lvl1pPr marL="0" indent="0" algn="ctr">
              <a:buNone/>
              <a:defRPr sz="1100"/>
            </a:lvl1pPr>
          </a:lstStyle>
          <a:p>
            <a:r>
              <a:rPr lang="nb-NO" smtClean="0"/>
              <a:t>Klikk ikonet for å legge til et diagram</a:t>
            </a:r>
            <a:endParaRPr lang="nb-NO" dirty="0"/>
          </a:p>
        </p:txBody>
      </p:sp>
      <p:sp>
        <p:nvSpPr>
          <p:cNvPr id="7" name="Plassholder for dato 6"/>
          <p:cNvSpPr>
            <a:spLocks noGrp="1"/>
          </p:cNvSpPr>
          <p:nvPr>
            <p:ph type="dt" sz="half" idx="10"/>
          </p:nvPr>
        </p:nvSpPr>
        <p:spPr/>
        <p:txBody>
          <a:bodyPr/>
          <a:lstStyle/>
          <a:p>
            <a:fld id="{39BB5917-3643-490D-BBBC-2F2B3FEFB179}"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r>
              <a:rPr lang="nb-NO" smtClean="0"/>
              <a:t>NOK / EUR Exchange rate 31.12.2017 = 9.84</a:t>
            </a:r>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7" name="Plassholder for tabell 8"/>
          <p:cNvSpPr>
            <a:spLocks noGrp="1"/>
          </p:cNvSpPr>
          <p:nvPr>
            <p:ph type="tbl" sz="quarter" idx="22"/>
          </p:nvPr>
        </p:nvSpPr>
        <p:spPr>
          <a:xfrm>
            <a:off x="720090" y="5310664"/>
            <a:ext cx="8659083" cy="1476228"/>
          </a:xfrm>
        </p:spPr>
        <p:txBody>
          <a:bodyPr tIns="360000">
            <a:noAutofit/>
          </a:bodyPr>
          <a:lstStyle>
            <a:lvl1pPr marL="0" indent="0" algn="ctr">
              <a:buNone/>
              <a:defRPr sz="1300"/>
            </a:lvl1pPr>
          </a:lstStyle>
          <a:p>
            <a:r>
              <a:rPr lang="nb-NO" smtClean="0"/>
              <a:t>Klikk ikonet for å legge til en tabell</a:t>
            </a:r>
            <a:endParaRPr lang="nb-NO" dirty="0"/>
          </a:p>
        </p:txBody>
      </p:sp>
    </p:spTree>
    <p:extLst>
      <p:ext uri="{BB962C8B-B14F-4D97-AF65-F5344CB8AC3E}">
        <p14:creationId xmlns:p14="http://schemas.microsoft.com/office/powerpoint/2010/main" val="41566606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redt diagram med undertekst">
    <p:spTree>
      <p:nvGrpSpPr>
        <p:cNvPr id="1" name=""/>
        <p:cNvGrpSpPr/>
        <p:nvPr/>
      </p:nvGrpSpPr>
      <p:grpSpPr>
        <a:xfrm>
          <a:off x="0" y="0"/>
          <a:ext cx="0" cy="0"/>
          <a:chOff x="0" y="0"/>
          <a:chExt cx="0" cy="0"/>
        </a:xfrm>
      </p:grpSpPr>
      <p:sp>
        <p:nvSpPr>
          <p:cNvPr id="16" name="Plassholder for diagram 16"/>
          <p:cNvSpPr>
            <a:spLocks noGrp="1"/>
          </p:cNvSpPr>
          <p:nvPr>
            <p:ph type="chart" sz="quarter" idx="18"/>
          </p:nvPr>
        </p:nvSpPr>
        <p:spPr>
          <a:xfrm>
            <a:off x="720091" y="1735440"/>
            <a:ext cx="8659082" cy="3081490"/>
          </a:xfrm>
        </p:spPr>
        <p:txBody>
          <a:bodyPr tIns="360000">
            <a:normAutofit/>
          </a:bodyPr>
          <a:lstStyle>
            <a:lvl1pPr marL="0" indent="0" algn="ctr">
              <a:buNone/>
              <a:defRPr sz="1100"/>
            </a:lvl1pPr>
          </a:lstStyle>
          <a:p>
            <a:r>
              <a:rPr lang="nb-NO" smtClean="0"/>
              <a:t>Klikk ikonet for å legge til et diagram</a:t>
            </a:r>
            <a:endParaRPr lang="nb-NO" dirty="0"/>
          </a:p>
        </p:txBody>
      </p:sp>
      <p:sp>
        <p:nvSpPr>
          <p:cNvPr id="7" name="Plassholder for dato 6"/>
          <p:cNvSpPr>
            <a:spLocks noGrp="1"/>
          </p:cNvSpPr>
          <p:nvPr>
            <p:ph type="dt" sz="half" idx="10"/>
          </p:nvPr>
        </p:nvSpPr>
        <p:spPr/>
        <p:txBody>
          <a:bodyPr/>
          <a:lstStyle/>
          <a:p>
            <a:fld id="{EDC30610-7D12-4B95-B42B-8011EFC0426A}"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r>
              <a:rPr lang="nb-NO" smtClean="0"/>
              <a:t>NOK / EUR Exchange rate 31.12.2017 = 9.84</a:t>
            </a:r>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smtClean="0"/>
              <a:t>Klikk for å redigere tittelstil</a:t>
            </a:r>
            <a:endParaRPr lang="nb-NO"/>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2" name="Plassholder for tekst 18"/>
          <p:cNvSpPr>
            <a:spLocks noGrp="1"/>
          </p:cNvSpPr>
          <p:nvPr>
            <p:ph type="body" sz="quarter" idx="20"/>
          </p:nvPr>
        </p:nvSpPr>
        <p:spPr>
          <a:xfrm>
            <a:off x="720089"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
        <p:nvSpPr>
          <p:cNvPr id="13" name="Plassholder for tekst 18"/>
          <p:cNvSpPr>
            <a:spLocks noGrp="1"/>
          </p:cNvSpPr>
          <p:nvPr>
            <p:ph type="body" sz="quarter" idx="21"/>
          </p:nvPr>
        </p:nvSpPr>
        <p:spPr>
          <a:xfrm>
            <a:off x="5256657" y="5085398"/>
            <a:ext cx="4140517" cy="1315402"/>
          </a:xfrm>
        </p:spPr>
        <p:txBody>
          <a:bodyPr>
            <a:normAutofit/>
          </a:bodyPr>
          <a:lstStyle>
            <a:lvl1pPr>
              <a:defRPr sz="1300"/>
            </a:lvl1pPr>
            <a:lvl2pPr marL="252014" indent="0">
              <a:buNone/>
              <a:defRPr/>
            </a:lvl2pPr>
          </a:lstStyle>
          <a:p>
            <a:pPr lvl="0"/>
            <a:r>
              <a:rPr lang="nb-NO" smtClean="0"/>
              <a:t>Klikk for å redigere tekststiler i malen</a:t>
            </a:r>
          </a:p>
        </p:txBody>
      </p:sp>
    </p:spTree>
    <p:extLst>
      <p:ext uri="{BB962C8B-B14F-4D97-AF65-F5344CB8AC3E}">
        <p14:creationId xmlns:p14="http://schemas.microsoft.com/office/powerpoint/2010/main" val="3882573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tel, innhold og bilde">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5057774" y="0"/>
            <a:ext cx="5057776" cy="7559675"/>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2" name="Tittel 1"/>
          <p:cNvSpPr>
            <a:spLocks noGrp="1"/>
          </p:cNvSpPr>
          <p:nvPr>
            <p:ph type="title"/>
          </p:nvPr>
        </p:nvSpPr>
        <p:spPr>
          <a:xfrm>
            <a:off x="720090" y="381481"/>
            <a:ext cx="4140517" cy="338554"/>
          </a:xfrm>
        </p:spPr>
        <p:txBody>
          <a:bodyPr/>
          <a:lstStyle/>
          <a:p>
            <a:r>
              <a:rPr lang="nb-NO" smtClean="0"/>
              <a:t>Klikk for å redigere tittelstil</a:t>
            </a:r>
            <a:endParaRPr lang="nb-NO" dirty="0"/>
          </a:p>
        </p:txBody>
      </p:sp>
      <p:sp>
        <p:nvSpPr>
          <p:cNvPr id="9" name="Plassholder for tekst 7"/>
          <p:cNvSpPr>
            <a:spLocks noGrp="1"/>
          </p:cNvSpPr>
          <p:nvPr>
            <p:ph type="body" sz="quarter" idx="13"/>
          </p:nvPr>
        </p:nvSpPr>
        <p:spPr>
          <a:xfrm>
            <a:off x="720090" y="757671"/>
            <a:ext cx="4140517"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0" name="Plassholder for dato 9"/>
          <p:cNvSpPr>
            <a:spLocks noGrp="1"/>
          </p:cNvSpPr>
          <p:nvPr>
            <p:ph type="dt" sz="half" idx="15"/>
          </p:nvPr>
        </p:nvSpPr>
        <p:spPr/>
        <p:txBody>
          <a:bodyPr/>
          <a:lstStyle/>
          <a:p>
            <a:fld id="{51E8C91C-A6F3-4808-9E38-0667AF9271DD}" type="datetime4">
              <a:rPr lang="nb-NO" smtClean="0"/>
              <a:pPr/>
              <a:t>14. august 2018</a:t>
            </a:fld>
            <a:endParaRPr lang="nb-NO" dirty="0"/>
          </a:p>
        </p:txBody>
      </p:sp>
      <p:sp>
        <p:nvSpPr>
          <p:cNvPr id="4" name="Plassholder for tekst 3"/>
          <p:cNvSpPr>
            <a:spLocks noGrp="1"/>
          </p:cNvSpPr>
          <p:nvPr>
            <p:ph type="body" sz="quarter" idx="16"/>
          </p:nvPr>
        </p:nvSpPr>
        <p:spPr>
          <a:xfrm>
            <a:off x="720091" y="2520317"/>
            <a:ext cx="4140517" cy="3060383"/>
          </a:xfrm>
          <a:prstGeom prst="rect">
            <a:avLst/>
          </a:prstGeom>
        </p:spPr>
        <p:txBody>
          <a:bodyPr lIns="0" tIns="0" rIns="0" bIns="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97170115"/>
      </p:ext>
    </p:extLst>
  </p:cSld>
  <p:clrMapOvr>
    <a:masterClrMapping/>
  </p:clrMapOvr>
  <p:extLst mod="1">
    <p:ext uri="{DCECCB84-F9BA-43D5-87BE-67443E8EF086}">
      <p15:sldGuideLst xmlns="" xmlns:p15="http://schemas.microsoft.com/office/powerpoint/2012/main">
        <p15:guide id="1" orient="horz" pos="2381" userDrawn="1">
          <p15:clr>
            <a:srgbClr val="FBAE40"/>
          </p15:clr>
        </p15:guide>
        <p15:guide id="2" pos="3186"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tel, innhold og to bilder">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5057774" y="0"/>
            <a:ext cx="5057776" cy="3779838"/>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10" name="Plassholder for bilde 7"/>
          <p:cNvSpPr>
            <a:spLocks noGrp="1"/>
          </p:cNvSpPr>
          <p:nvPr>
            <p:ph type="pic" sz="quarter" idx="15"/>
          </p:nvPr>
        </p:nvSpPr>
        <p:spPr>
          <a:xfrm>
            <a:off x="5057774" y="3779837"/>
            <a:ext cx="5057776" cy="3779838"/>
          </a:xfrm>
          <a:solidFill>
            <a:schemeClr val="bg1">
              <a:lumMod val="7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2" name="Tittel 1"/>
          <p:cNvSpPr>
            <a:spLocks noGrp="1"/>
          </p:cNvSpPr>
          <p:nvPr>
            <p:ph type="title"/>
          </p:nvPr>
        </p:nvSpPr>
        <p:spPr>
          <a:xfrm>
            <a:off x="720090" y="381481"/>
            <a:ext cx="4140517" cy="338554"/>
          </a:xfrm>
        </p:spPr>
        <p:txBody>
          <a:bodyPr/>
          <a:lstStyle/>
          <a:p>
            <a:r>
              <a:rPr lang="nb-NO" smtClean="0"/>
              <a:t>Klikk for å redigere tittelstil</a:t>
            </a:r>
            <a:endParaRPr lang="nb-NO" dirty="0"/>
          </a:p>
        </p:txBody>
      </p:sp>
      <p:sp>
        <p:nvSpPr>
          <p:cNvPr id="9" name="Plassholder for tekst 7"/>
          <p:cNvSpPr>
            <a:spLocks noGrp="1"/>
          </p:cNvSpPr>
          <p:nvPr>
            <p:ph type="body" sz="quarter" idx="13"/>
          </p:nvPr>
        </p:nvSpPr>
        <p:spPr>
          <a:xfrm>
            <a:off x="720090" y="757671"/>
            <a:ext cx="4140517"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4" name="Plassholder for dato 3"/>
          <p:cNvSpPr>
            <a:spLocks noGrp="1"/>
          </p:cNvSpPr>
          <p:nvPr>
            <p:ph type="dt" sz="half" idx="16"/>
          </p:nvPr>
        </p:nvSpPr>
        <p:spPr/>
        <p:txBody>
          <a:bodyPr/>
          <a:lstStyle/>
          <a:p>
            <a:fld id="{E47AC522-DB3F-4DCE-A0DB-C943DA4FE66C}" type="datetime4">
              <a:rPr lang="nb-NO" smtClean="0"/>
              <a:pPr/>
              <a:t>14. august 2018</a:t>
            </a:fld>
            <a:endParaRPr lang="nb-NO" dirty="0"/>
          </a:p>
        </p:txBody>
      </p:sp>
      <p:sp>
        <p:nvSpPr>
          <p:cNvPr id="5" name="Plassholder for tekst 4"/>
          <p:cNvSpPr>
            <a:spLocks noGrp="1"/>
          </p:cNvSpPr>
          <p:nvPr>
            <p:ph type="body" sz="quarter" idx="17"/>
          </p:nvPr>
        </p:nvSpPr>
        <p:spPr>
          <a:xfrm>
            <a:off x="720091" y="2520317"/>
            <a:ext cx="4140517" cy="3060383"/>
          </a:xfrm>
          <a:prstGeom prst="rect">
            <a:avLst/>
          </a:prstGeom>
        </p:spPr>
        <p:txBody>
          <a:bodyPr lIns="0" tIns="0" rIns="0" bIns="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1334970113"/>
      </p:ext>
    </p:extLst>
  </p:cSld>
  <p:clrMapOvr>
    <a:masterClrMapping/>
  </p:clrMapOvr>
  <p:extLst mod="1">
    <p:ext uri="{DCECCB84-F9BA-43D5-87BE-67443E8EF086}">
      <p15:sldGuideLst xmlns="" xmlns:p15="http://schemas.microsoft.com/office/powerpoint/2012/main">
        <p15:guide id="1" orient="horz" pos="2381">
          <p15:clr>
            <a:srgbClr val="FBAE40"/>
          </p15:clr>
        </p15:guide>
        <p15:guide id="2" pos="318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Kart og info">
    <p:spTree>
      <p:nvGrpSpPr>
        <p:cNvPr id="1" name=""/>
        <p:cNvGrpSpPr/>
        <p:nvPr/>
      </p:nvGrpSpPr>
      <p:grpSpPr>
        <a:xfrm>
          <a:off x="0" y="0"/>
          <a:ext cx="0" cy="0"/>
          <a:chOff x="0" y="0"/>
          <a:chExt cx="0" cy="0"/>
        </a:xfrm>
      </p:grpSpPr>
      <p:sp>
        <p:nvSpPr>
          <p:cNvPr id="14" name="Plassholder for bilde 7"/>
          <p:cNvSpPr>
            <a:spLocks noGrp="1"/>
          </p:cNvSpPr>
          <p:nvPr>
            <p:ph type="pic" sz="quarter" idx="14" hasCustomPrompt="1"/>
          </p:nvPr>
        </p:nvSpPr>
        <p:spPr>
          <a:xfrm>
            <a:off x="3168396" y="972122"/>
            <a:ext cx="6480810" cy="5040630"/>
          </a:xfrm>
          <a:blipFill dpi="0" rotWithShape="1">
            <a:blip r:embed="rId2" cstate="print">
              <a:extLst>
                <a:ext uri="{28A0092B-C50C-407E-A947-70E740481C1C}">
                  <a14:useLocalDpi xmlns:a14="http://schemas.microsoft.com/office/drawing/2010/main" val="0"/>
                </a:ext>
              </a:extLst>
            </a:blip>
            <a:srcRect/>
            <a:stretch>
              <a:fillRect/>
            </a:stretch>
          </a:blipFill>
        </p:spPr>
        <p:txBody>
          <a:bodyPr tIns="720000">
            <a:normAutofit/>
          </a:bodyPr>
          <a:lstStyle>
            <a:lvl1pPr marL="0" indent="0" algn="ctr">
              <a:buNone/>
              <a:defRPr sz="1400" i="1"/>
            </a:lvl1pPr>
          </a:lstStyle>
          <a:p>
            <a:r>
              <a:rPr lang="nb-NO" dirty="0"/>
              <a:t> </a:t>
            </a:r>
          </a:p>
        </p:txBody>
      </p:sp>
      <p:sp>
        <p:nvSpPr>
          <p:cNvPr id="3" name="Plassholder for dato 2"/>
          <p:cNvSpPr>
            <a:spLocks noGrp="1"/>
          </p:cNvSpPr>
          <p:nvPr>
            <p:ph type="dt" sz="half" idx="10"/>
          </p:nvPr>
        </p:nvSpPr>
        <p:spPr/>
        <p:txBody>
          <a:bodyPr/>
          <a:lstStyle/>
          <a:p>
            <a:fld id="{25BDC7DD-4F99-4D0C-80F1-F9F49B2E758B}" type="datetime4">
              <a:rPr lang="nb-NO" smtClean="0"/>
              <a:t>14. august 2018</a:t>
            </a:fld>
            <a:endParaRPr lang="nb-NO" dirty="0"/>
          </a:p>
        </p:txBody>
      </p:sp>
      <p:sp>
        <p:nvSpPr>
          <p:cNvPr id="7" name="Plassholder for bunntekst 6"/>
          <p:cNvSpPr>
            <a:spLocks noGrp="1"/>
          </p:cNvSpPr>
          <p:nvPr>
            <p:ph type="ftr" sz="quarter" idx="11"/>
          </p:nvPr>
        </p:nvSpPr>
        <p:spPr/>
        <p:txBody>
          <a:bodyPr/>
          <a:lstStyle/>
          <a:p>
            <a:endParaRPr lang="nb-NO" dirty="0"/>
          </a:p>
        </p:txBody>
      </p:sp>
      <p:sp>
        <p:nvSpPr>
          <p:cNvPr id="11" name="Plassholder for lysbildenummer 10"/>
          <p:cNvSpPr>
            <a:spLocks noGrp="1"/>
          </p:cNvSpPr>
          <p:nvPr>
            <p:ph type="sldNum" sz="quarter" idx="12"/>
          </p:nvPr>
        </p:nvSpPr>
        <p:spPr/>
        <p:txBody>
          <a:bodyPr/>
          <a:lstStyle/>
          <a:p>
            <a:fld id="{5751DFAA-887F-4071-8EAD-E8CA316FCF06}" type="slidenum">
              <a:rPr lang="nb-NO" smtClean="0"/>
              <a:pPr/>
              <a:t>‹#›</a:t>
            </a:fld>
            <a:endParaRPr lang="nb-NO" dirty="0"/>
          </a:p>
        </p:txBody>
      </p:sp>
      <p:sp>
        <p:nvSpPr>
          <p:cNvPr id="16" name="Plassholder for tekst 15"/>
          <p:cNvSpPr>
            <a:spLocks noGrp="1"/>
          </p:cNvSpPr>
          <p:nvPr>
            <p:ph type="body" sz="quarter" idx="15" hasCustomPrompt="1"/>
          </p:nvPr>
        </p:nvSpPr>
        <p:spPr>
          <a:xfrm>
            <a:off x="720090" y="1887861"/>
            <a:ext cx="2211796" cy="452432"/>
          </a:xfrm>
        </p:spPr>
        <p:txBody>
          <a:bodyPr wrap="square">
            <a:spAutoFit/>
          </a:bodyPr>
          <a:lstStyle>
            <a:lvl1pPr marL="0" indent="0">
              <a:buNone/>
              <a:defRPr sz="2940"/>
            </a:lvl1pPr>
          </a:lstStyle>
          <a:p>
            <a:pPr lvl="0"/>
            <a:r>
              <a:rPr lang="nb-NO" dirty="0"/>
              <a:t>XXX</a:t>
            </a:r>
          </a:p>
        </p:txBody>
      </p:sp>
      <p:sp>
        <p:nvSpPr>
          <p:cNvPr id="17" name="Rektangel 16"/>
          <p:cNvSpPr/>
          <p:nvPr userDrawn="1"/>
        </p:nvSpPr>
        <p:spPr>
          <a:xfrm>
            <a:off x="720090" y="2340293"/>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p>
        </p:txBody>
      </p:sp>
      <p:sp>
        <p:nvSpPr>
          <p:cNvPr id="18" name="Plassholder for tekst 15"/>
          <p:cNvSpPr>
            <a:spLocks noGrp="1"/>
          </p:cNvSpPr>
          <p:nvPr>
            <p:ph type="body" sz="quarter" idx="16"/>
          </p:nvPr>
        </p:nvSpPr>
        <p:spPr>
          <a:xfrm>
            <a:off x="720090" y="2354695"/>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
        <p:nvSpPr>
          <p:cNvPr id="19" name="Plassholder for tekst 15"/>
          <p:cNvSpPr>
            <a:spLocks noGrp="1"/>
          </p:cNvSpPr>
          <p:nvPr>
            <p:ph type="body" sz="quarter" idx="17" hasCustomPrompt="1"/>
          </p:nvPr>
        </p:nvSpPr>
        <p:spPr>
          <a:xfrm>
            <a:off x="720090" y="2968632"/>
            <a:ext cx="2211796" cy="452432"/>
          </a:xfrm>
        </p:spPr>
        <p:txBody>
          <a:bodyPr wrap="square">
            <a:spAutoFit/>
          </a:bodyPr>
          <a:lstStyle>
            <a:lvl1pPr marL="0" indent="0">
              <a:buNone/>
              <a:defRPr sz="2940"/>
            </a:lvl1pPr>
          </a:lstStyle>
          <a:p>
            <a:pPr lvl="0"/>
            <a:r>
              <a:rPr lang="nb-NO" dirty="0"/>
              <a:t>XXX</a:t>
            </a:r>
          </a:p>
        </p:txBody>
      </p:sp>
      <p:sp>
        <p:nvSpPr>
          <p:cNvPr id="20" name="Rektangel 19"/>
          <p:cNvSpPr/>
          <p:nvPr userDrawn="1"/>
        </p:nvSpPr>
        <p:spPr>
          <a:xfrm>
            <a:off x="720090" y="34210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p>
        </p:txBody>
      </p:sp>
      <p:sp>
        <p:nvSpPr>
          <p:cNvPr id="21" name="Plassholder for tekst 15"/>
          <p:cNvSpPr>
            <a:spLocks noGrp="1"/>
          </p:cNvSpPr>
          <p:nvPr>
            <p:ph type="body" sz="quarter" idx="18"/>
          </p:nvPr>
        </p:nvSpPr>
        <p:spPr>
          <a:xfrm>
            <a:off x="720090" y="3435466"/>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
        <p:nvSpPr>
          <p:cNvPr id="22" name="Plassholder for tekst 15"/>
          <p:cNvSpPr>
            <a:spLocks noGrp="1"/>
          </p:cNvSpPr>
          <p:nvPr>
            <p:ph type="body" sz="quarter" idx="19" hasCustomPrompt="1"/>
          </p:nvPr>
        </p:nvSpPr>
        <p:spPr>
          <a:xfrm>
            <a:off x="720090" y="4048132"/>
            <a:ext cx="2211796" cy="452432"/>
          </a:xfrm>
        </p:spPr>
        <p:txBody>
          <a:bodyPr wrap="square">
            <a:spAutoFit/>
          </a:bodyPr>
          <a:lstStyle>
            <a:lvl1pPr marL="0" indent="0">
              <a:buNone/>
              <a:defRPr sz="2940"/>
            </a:lvl1pPr>
          </a:lstStyle>
          <a:p>
            <a:pPr lvl="0"/>
            <a:r>
              <a:rPr lang="nb-NO" dirty="0"/>
              <a:t>XXX</a:t>
            </a:r>
          </a:p>
        </p:txBody>
      </p:sp>
      <p:sp>
        <p:nvSpPr>
          <p:cNvPr id="23" name="Rektangel 22"/>
          <p:cNvSpPr/>
          <p:nvPr userDrawn="1"/>
        </p:nvSpPr>
        <p:spPr>
          <a:xfrm>
            <a:off x="720090" y="45005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p>
        </p:txBody>
      </p:sp>
      <p:sp>
        <p:nvSpPr>
          <p:cNvPr id="24" name="Plassholder for tekst 15"/>
          <p:cNvSpPr>
            <a:spLocks noGrp="1"/>
          </p:cNvSpPr>
          <p:nvPr>
            <p:ph type="body" sz="quarter" idx="20"/>
          </p:nvPr>
        </p:nvSpPr>
        <p:spPr>
          <a:xfrm>
            <a:off x="720090" y="4514966"/>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
        <p:nvSpPr>
          <p:cNvPr id="27" name="Plassholder for tekst 26"/>
          <p:cNvSpPr>
            <a:spLocks noGrp="1"/>
          </p:cNvSpPr>
          <p:nvPr>
            <p:ph type="body" sz="quarter" idx="21"/>
          </p:nvPr>
        </p:nvSpPr>
        <p:spPr>
          <a:xfrm>
            <a:off x="720090" y="6173657"/>
            <a:ext cx="8663466" cy="697037"/>
          </a:xfrm>
        </p:spPr>
        <p:txBody>
          <a:bodyPr>
            <a:noAutofit/>
          </a:bodyPr>
          <a:lstStyle>
            <a:lvl1pPr>
              <a:defRPr sz="1500"/>
            </a:lvl1pPr>
            <a:lvl2pPr>
              <a:defRPr sz="1500"/>
            </a:lvl2pPr>
            <a:lvl3pPr>
              <a:defRPr sz="1500"/>
            </a:lvl3pPr>
            <a:lvl4pPr>
              <a:defRPr sz="1500"/>
            </a:lvl4pPr>
            <a:lvl5pPr>
              <a:defRPr sz="1500"/>
            </a:lvl5pPr>
          </a:lstStyle>
          <a:p>
            <a:pPr lvl="0"/>
            <a:r>
              <a:rPr lang="nb-NO" smtClean="0"/>
              <a:t>Klikk for å redigere tekststiler i malen</a:t>
            </a:r>
          </a:p>
        </p:txBody>
      </p:sp>
      <p:cxnSp>
        <p:nvCxnSpPr>
          <p:cNvPr id="25" name="Rett linje 2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6" name="Logo_Standar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28" name="Logo_Eiendomsmegling"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29" name="Logo_Boligkreditt" hidden="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Tree>
    <p:extLst>
      <p:ext uri="{BB962C8B-B14F-4D97-AF65-F5344CB8AC3E}">
        <p14:creationId xmlns:p14="http://schemas.microsoft.com/office/powerpoint/2010/main" val="11674197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tort bilde og blå tekst">
    <p:spTree>
      <p:nvGrpSpPr>
        <p:cNvPr id="1" name=""/>
        <p:cNvGrpSpPr/>
        <p:nvPr/>
      </p:nvGrpSpPr>
      <p:grpSpPr>
        <a:xfrm>
          <a:off x="0" y="0"/>
          <a:ext cx="0" cy="0"/>
          <a:chOff x="0" y="0"/>
          <a:chExt cx="0" cy="0"/>
        </a:xfrm>
      </p:grpSpPr>
      <p:sp>
        <p:nvSpPr>
          <p:cNvPr id="11" name="Plassholder for bilde 7"/>
          <p:cNvSpPr>
            <a:spLocks noGrp="1"/>
          </p:cNvSpPr>
          <p:nvPr>
            <p:ph type="pic" sz="quarter" idx="14"/>
          </p:nvPr>
        </p:nvSpPr>
        <p:spPr>
          <a:xfrm>
            <a:off x="0" y="-1"/>
            <a:ext cx="10115550" cy="7559675"/>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12" name="Plassholder for tekst 11"/>
          <p:cNvSpPr>
            <a:spLocks noGrp="1"/>
          </p:cNvSpPr>
          <p:nvPr>
            <p:ph type="body" sz="quarter" idx="15"/>
          </p:nvPr>
        </p:nvSpPr>
        <p:spPr>
          <a:xfrm>
            <a:off x="5404022" y="3196491"/>
            <a:ext cx="4250724" cy="1661993"/>
          </a:xfrm>
        </p:spPr>
        <p:txBody>
          <a:bodyPr anchor="ctr">
            <a:normAutofit/>
          </a:bodyPr>
          <a:lstStyle>
            <a:lvl1pPr marL="0" indent="0">
              <a:buNone/>
              <a:defRPr sz="2700" b="1">
                <a:solidFill>
                  <a:schemeClr val="lt2"/>
                </a:solidFill>
              </a:defRPr>
            </a:lvl1pPr>
          </a:lstStyle>
          <a:p>
            <a:pPr lvl="0"/>
            <a:r>
              <a:rPr lang="nb-NO" smtClean="0"/>
              <a:t>Klikk for å redigere tekststiler i malen</a:t>
            </a:r>
          </a:p>
        </p:txBody>
      </p:sp>
      <p:sp>
        <p:nvSpPr>
          <p:cNvPr id="16" name="phlogo"/>
          <p:cNvSpPr>
            <a:spLocks noGrp="1"/>
          </p:cNvSpPr>
          <p:nvPr>
            <p:ph type="body" sz="quarter" idx="16" hasCustomPrompt="1"/>
          </p:nvPr>
        </p:nvSpPr>
        <p:spPr>
          <a:xfrm>
            <a:off x="8335042" y="468059"/>
            <a:ext cx="1048514" cy="472441"/>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a:t> </a:t>
            </a:r>
          </a:p>
        </p:txBody>
      </p:sp>
    </p:spTree>
    <p:extLst>
      <p:ext uri="{BB962C8B-B14F-4D97-AF65-F5344CB8AC3E}">
        <p14:creationId xmlns:p14="http://schemas.microsoft.com/office/powerpoint/2010/main" val="1372233838"/>
      </p:ext>
    </p:extLst>
  </p:cSld>
  <p:clrMapOvr>
    <a:masterClrMapping/>
  </p:clrMapOvr>
  <p:extLst mod="1">
    <p:ext uri="{DCECCB84-F9BA-43D5-87BE-67443E8EF086}">
      <p15:sldGuideLst xmlns="" xmlns:p15="http://schemas.microsoft.com/office/powerpoint/2012/main">
        <p15:guide id="1" orient="horz" pos="2381">
          <p15:clr>
            <a:srgbClr val="FBAE40"/>
          </p15:clr>
        </p15:guide>
        <p15:guide id="2" pos="3186">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Bilde og to spalter">
    <p:spTree>
      <p:nvGrpSpPr>
        <p:cNvPr id="1" name=""/>
        <p:cNvGrpSpPr/>
        <p:nvPr/>
      </p:nvGrpSpPr>
      <p:grpSpPr>
        <a:xfrm>
          <a:off x="0" y="0"/>
          <a:ext cx="0" cy="0"/>
          <a:chOff x="0" y="0"/>
          <a:chExt cx="0" cy="0"/>
        </a:xfrm>
      </p:grpSpPr>
      <p:sp>
        <p:nvSpPr>
          <p:cNvPr id="11" name="Plassholder for bilde 7"/>
          <p:cNvSpPr>
            <a:spLocks noGrp="1"/>
          </p:cNvSpPr>
          <p:nvPr>
            <p:ph type="pic" sz="quarter" idx="14"/>
          </p:nvPr>
        </p:nvSpPr>
        <p:spPr>
          <a:xfrm>
            <a:off x="0" y="-1"/>
            <a:ext cx="10115550" cy="3780473"/>
          </a:xfrm>
          <a:solidFill>
            <a:schemeClr val="bg1">
              <a:lumMod val="85000"/>
            </a:schemeClr>
          </a:solidFill>
        </p:spPr>
        <p:txBody>
          <a:bodyPr tIns="720000">
            <a:normAutofit/>
          </a:bodyPr>
          <a:lstStyle>
            <a:lvl1pPr marL="0" indent="0" algn="ctr">
              <a:buNone/>
              <a:defRPr sz="1400" i="1"/>
            </a:lvl1pPr>
          </a:lstStyle>
          <a:p>
            <a:r>
              <a:rPr lang="nb-NO" smtClean="0"/>
              <a:t>Klikk ikonet for å legge til et bilde</a:t>
            </a:r>
            <a:endParaRPr lang="nb-NO" dirty="0"/>
          </a:p>
        </p:txBody>
      </p:sp>
      <p:sp>
        <p:nvSpPr>
          <p:cNvPr id="12" name="Plassholder for tekst 11"/>
          <p:cNvSpPr>
            <a:spLocks noGrp="1"/>
          </p:cNvSpPr>
          <p:nvPr>
            <p:ph type="body" sz="quarter" idx="15"/>
          </p:nvPr>
        </p:nvSpPr>
        <p:spPr>
          <a:xfrm>
            <a:off x="720090" y="1882041"/>
            <a:ext cx="4642866" cy="1246495"/>
          </a:xfrm>
        </p:spPr>
        <p:txBody>
          <a:bodyPr anchor="ctr" anchorCtr="0">
            <a:normAutofit/>
          </a:bodyPr>
          <a:lstStyle>
            <a:lvl1pPr marL="0" indent="0">
              <a:buNone/>
              <a:defRPr sz="2700" b="1">
                <a:solidFill>
                  <a:srgbClr val="0B3D4A"/>
                </a:solidFill>
              </a:defRPr>
            </a:lvl1pPr>
          </a:lstStyle>
          <a:p>
            <a:pPr lvl="0"/>
            <a:r>
              <a:rPr lang="nb-NO" smtClean="0"/>
              <a:t>Klikk for å redigere tekststiler i malen</a:t>
            </a:r>
          </a:p>
        </p:txBody>
      </p:sp>
      <p:sp>
        <p:nvSpPr>
          <p:cNvPr id="16" name="phlogo"/>
          <p:cNvSpPr>
            <a:spLocks noGrp="1"/>
          </p:cNvSpPr>
          <p:nvPr>
            <p:ph type="body" sz="quarter" idx="16" hasCustomPrompt="1"/>
          </p:nvPr>
        </p:nvSpPr>
        <p:spPr>
          <a:xfrm>
            <a:off x="8335042" y="468059"/>
            <a:ext cx="1048514" cy="472441"/>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a:t> </a:t>
            </a:r>
          </a:p>
        </p:txBody>
      </p:sp>
      <p:sp>
        <p:nvSpPr>
          <p:cNvPr id="3" name="Plassholder for dato 2"/>
          <p:cNvSpPr>
            <a:spLocks noGrp="1"/>
          </p:cNvSpPr>
          <p:nvPr>
            <p:ph type="dt" sz="half" idx="17"/>
          </p:nvPr>
        </p:nvSpPr>
        <p:spPr/>
        <p:txBody>
          <a:bodyPr/>
          <a:lstStyle/>
          <a:p>
            <a:fld id="{7B27EFB4-9B60-4FC0-B26A-B0931EC5CF94}" type="datetime4">
              <a:rPr lang="nb-NO" smtClean="0"/>
              <a:pPr/>
              <a:t>14. august 2018</a:t>
            </a:fld>
            <a:endParaRPr lang="nb-NO" dirty="0"/>
          </a:p>
        </p:txBody>
      </p:sp>
      <p:sp>
        <p:nvSpPr>
          <p:cNvPr id="4" name="Plassholder for bunntekst 3"/>
          <p:cNvSpPr>
            <a:spLocks noGrp="1"/>
          </p:cNvSpPr>
          <p:nvPr>
            <p:ph type="ftr" sz="quarter" idx="18"/>
          </p:nvPr>
        </p:nvSpPr>
        <p:spPr/>
        <p:txBody>
          <a:bodyPr/>
          <a:lstStyle/>
          <a:p>
            <a:r>
              <a:rPr lang="nb-NO" smtClean="0"/>
              <a:t>NOK / EUR Exchange rate 31.12.2017 = 9.84</a:t>
            </a:r>
            <a:endParaRPr lang="nb-NO" dirty="0"/>
          </a:p>
        </p:txBody>
      </p:sp>
      <p:sp>
        <p:nvSpPr>
          <p:cNvPr id="5" name="Plassholder for lysbildenummer 4"/>
          <p:cNvSpPr>
            <a:spLocks noGrp="1"/>
          </p:cNvSpPr>
          <p:nvPr>
            <p:ph type="sldNum" sz="quarter" idx="19"/>
          </p:nvPr>
        </p:nvSpPr>
        <p:spPr/>
        <p:txBody>
          <a:bodyPr/>
          <a:lstStyle/>
          <a:p>
            <a:fld id="{5751DFAA-887F-4071-8EAD-E8CA316FCF06}" type="slidenum">
              <a:rPr lang="nb-NO" smtClean="0"/>
              <a:pPr/>
              <a:t>‹#›</a:t>
            </a:fld>
            <a:endParaRPr lang="nb-NO" dirty="0"/>
          </a:p>
        </p:txBody>
      </p:sp>
      <p:sp>
        <p:nvSpPr>
          <p:cNvPr id="9" name="Plassholder for tekst 2"/>
          <p:cNvSpPr>
            <a:spLocks noGrp="1"/>
          </p:cNvSpPr>
          <p:nvPr>
            <p:ph type="body" idx="1"/>
          </p:nvPr>
        </p:nvSpPr>
        <p:spPr>
          <a:xfrm>
            <a:off x="720089" y="4056867"/>
            <a:ext cx="4140517" cy="200055"/>
          </a:xfrm>
        </p:spPr>
        <p:txBody>
          <a:bodyPr anchor="t">
            <a:normAutofit/>
          </a:bodyPr>
          <a:lstStyle>
            <a:lvl1pPr marL="0" indent="0">
              <a:buNone/>
              <a:defRPr sz="1300" b="1" cap="all" baseline="0"/>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sp>
        <p:nvSpPr>
          <p:cNvPr id="13" name="Plassholder for tekst 4"/>
          <p:cNvSpPr>
            <a:spLocks noGrp="1"/>
          </p:cNvSpPr>
          <p:nvPr>
            <p:ph type="body" sz="quarter" idx="3"/>
          </p:nvPr>
        </p:nvSpPr>
        <p:spPr>
          <a:xfrm>
            <a:off x="5256657" y="4056867"/>
            <a:ext cx="4140517" cy="200055"/>
          </a:xfrm>
        </p:spPr>
        <p:txBody>
          <a:bodyPr anchor="t">
            <a:normAutofit/>
          </a:bodyPr>
          <a:lstStyle>
            <a:lvl1pPr marL="0" indent="0">
              <a:buNone/>
              <a:defRPr sz="1300" b="1" cap="all" baseline="0"/>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smtClean="0"/>
              <a:t>Klikk for å redigere tekststiler i malen</a:t>
            </a:r>
          </a:p>
        </p:txBody>
      </p:sp>
      <p:cxnSp>
        <p:nvCxnSpPr>
          <p:cNvPr id="14" name="Rett linje 13"/>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Plassholder for tekst 1"/>
          <p:cNvSpPr>
            <a:spLocks noGrp="1"/>
          </p:cNvSpPr>
          <p:nvPr>
            <p:ph type="body" sz="quarter" idx="21"/>
          </p:nvPr>
        </p:nvSpPr>
        <p:spPr>
          <a:xfrm>
            <a:off x="720091" y="4460457"/>
            <a:ext cx="4140517" cy="2346745"/>
          </a:xfrm>
          <a:prstGeom prst="rect">
            <a:avLst/>
          </a:prstGeom>
        </p:spPr>
        <p:txBody>
          <a:bodyPr lIns="0" tIns="0" rIns="0" bIns="0"/>
          <a:lstStyle>
            <a:lvl1pPr>
              <a:defRPr sz="1300"/>
            </a:lvl1pPr>
            <a:lvl2pPr>
              <a:defRPr sz="1200"/>
            </a:lvl2pPr>
            <a:lvl3pPr>
              <a:defRPr sz="1100"/>
            </a:lvl3pPr>
            <a:lvl4pPr>
              <a:defRPr sz="1050"/>
            </a:lvl4pPr>
            <a:lvl5pPr>
              <a:defRPr sz="1000"/>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17" name="Plassholder for tekst 1"/>
          <p:cNvSpPr>
            <a:spLocks noGrp="1"/>
          </p:cNvSpPr>
          <p:nvPr>
            <p:ph type="body" sz="quarter" idx="22"/>
          </p:nvPr>
        </p:nvSpPr>
        <p:spPr>
          <a:xfrm>
            <a:off x="5256657" y="4460456"/>
            <a:ext cx="4140517" cy="2346745"/>
          </a:xfrm>
          <a:prstGeom prst="rect">
            <a:avLst/>
          </a:prstGeom>
        </p:spPr>
        <p:txBody>
          <a:bodyPr lIns="0" tIns="0" rIns="0" bIns="0"/>
          <a:lstStyle>
            <a:lvl1pPr>
              <a:defRPr sz="1300"/>
            </a:lvl1pPr>
            <a:lvl2pPr>
              <a:defRPr sz="1200"/>
            </a:lvl2pPr>
            <a:lvl3pPr>
              <a:defRPr sz="1100"/>
            </a:lvl3pPr>
            <a:lvl4pPr>
              <a:defRPr sz="1050"/>
            </a:lvl4pPr>
            <a:lvl5pPr>
              <a:defRPr sz="1000"/>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Tree>
    <p:extLst>
      <p:ext uri="{BB962C8B-B14F-4D97-AF65-F5344CB8AC3E}">
        <p14:creationId xmlns:p14="http://schemas.microsoft.com/office/powerpoint/2010/main" val="67649099"/>
      </p:ext>
    </p:extLst>
  </p:cSld>
  <p:clrMapOvr>
    <a:masterClrMapping/>
  </p:clrMapOvr>
  <p:extLst mod="1">
    <p:ext uri="{DCECCB84-F9BA-43D5-87BE-67443E8EF086}">
      <p15:sldGuideLst xmlns="" xmlns:p15="http://schemas.microsoft.com/office/powerpoint/2012/main">
        <p15:guide id="1" orient="horz" pos="2381">
          <p15:clr>
            <a:srgbClr val="FBAE40"/>
          </p15:clr>
        </p15:guide>
        <p15:guide id="2" pos="318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Kontaktinformasjon">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FC4BCB25-67C3-40F9-9258-CA38334119C0}" type="datetime4">
              <a:rPr lang="nb-NO" smtClean="0"/>
              <a:pPr/>
              <a:t>14. august 2018</a:t>
            </a:fld>
            <a:endParaRPr lang="nb-NO" dirty="0"/>
          </a:p>
        </p:txBody>
      </p:sp>
      <p:sp>
        <p:nvSpPr>
          <p:cNvPr id="3" name="Plassholder for bunntekst 2"/>
          <p:cNvSpPr>
            <a:spLocks noGrp="1"/>
          </p:cNvSpPr>
          <p:nvPr>
            <p:ph type="ftr" sz="quarter" idx="11"/>
          </p:nvPr>
        </p:nvSpPr>
        <p:spPr/>
        <p:txBody>
          <a:bodyPr/>
          <a:lstStyle/>
          <a:p>
            <a:r>
              <a:rPr lang="nb-NO" smtClean="0"/>
              <a:t>NOK / EUR Exchange rate 31.12.2017 = 9.84</a:t>
            </a:r>
            <a:endParaRPr lang="nb-NO"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a:t>
            </a:fld>
            <a:endParaRPr lang="nb-NO" dirty="0"/>
          </a:p>
        </p:txBody>
      </p:sp>
      <p:cxnSp>
        <p:nvCxnSpPr>
          <p:cNvPr id="5" name="Rett linje 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TekstSylinder 6"/>
          <p:cNvSpPr txBox="1"/>
          <p:nvPr userDrawn="1"/>
        </p:nvSpPr>
        <p:spPr>
          <a:xfrm>
            <a:off x="720090" y="1093117"/>
            <a:ext cx="3242310" cy="338554"/>
          </a:xfrm>
          <a:prstGeom prst="rect">
            <a:avLst/>
          </a:prstGeom>
          <a:noFill/>
        </p:spPr>
        <p:txBody>
          <a:bodyPr wrap="square" lIns="0" tIns="0" rIns="0" bIns="0" rtlCol="0">
            <a:spAutoFit/>
          </a:bodyPr>
          <a:lstStyle/>
          <a:p>
            <a:r>
              <a:rPr lang="nb-NO" sz="2200" dirty="0" err="1" smtClean="0">
                <a:solidFill>
                  <a:srgbClr val="0B3D4A"/>
                </a:solidFill>
              </a:rPr>
              <a:t>Contact</a:t>
            </a:r>
            <a:endParaRPr lang="nb-NO" sz="2200" dirty="0">
              <a:solidFill>
                <a:srgbClr val="0B3D4A"/>
              </a:solidFill>
            </a:endParaRPr>
          </a:p>
        </p:txBody>
      </p:sp>
      <p:sp>
        <p:nvSpPr>
          <p:cNvPr id="9" name="Rektangel 8"/>
          <p:cNvSpPr/>
          <p:nvPr userDrawn="1"/>
        </p:nvSpPr>
        <p:spPr>
          <a:xfrm>
            <a:off x="6462806" y="1638205"/>
            <a:ext cx="2920749" cy="37624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11" name="Rektangel 10"/>
          <p:cNvSpPr/>
          <p:nvPr userDrawn="1"/>
        </p:nvSpPr>
        <p:spPr>
          <a:xfrm>
            <a:off x="720090" y="1638205"/>
            <a:ext cx="5598700" cy="3762470"/>
          </a:xfrm>
          <a:prstGeom prst="rect">
            <a:avLst/>
          </a:prstGeom>
          <a:solidFill>
            <a:srgbClr val="E1EB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14" name="TekstSylinder 13"/>
          <p:cNvSpPr txBox="1"/>
          <p:nvPr userDrawn="1"/>
        </p:nvSpPr>
        <p:spPr>
          <a:xfrm>
            <a:off x="720090" y="5606465"/>
            <a:ext cx="3242310" cy="153888"/>
          </a:xfrm>
          <a:prstGeom prst="rect">
            <a:avLst/>
          </a:prstGeom>
          <a:noFill/>
        </p:spPr>
        <p:txBody>
          <a:bodyPr wrap="square" lIns="0" tIns="0" rIns="0" bIns="0" rtlCol="0">
            <a:spAutoFit/>
          </a:bodyPr>
          <a:lstStyle/>
          <a:p>
            <a:r>
              <a:rPr lang="en-GB" sz="1000" b="1" cap="all">
                <a:solidFill>
                  <a:srgbClr val="0B3D4A"/>
                </a:solidFill>
              </a:rPr>
              <a:t>disclaimer</a:t>
            </a:r>
          </a:p>
        </p:txBody>
      </p:sp>
      <p:sp>
        <p:nvSpPr>
          <p:cNvPr id="16" name="TekstSylinder 15"/>
          <p:cNvSpPr txBox="1"/>
          <p:nvPr userDrawn="1"/>
        </p:nvSpPr>
        <p:spPr>
          <a:xfrm>
            <a:off x="720089" y="5796965"/>
            <a:ext cx="8663465" cy="923330"/>
          </a:xfrm>
          <a:prstGeom prst="rect">
            <a:avLst/>
          </a:prstGeom>
          <a:noFill/>
        </p:spPr>
        <p:txBody>
          <a:bodyPr wrap="square" lIns="0" tIns="0" rIns="0" bIns="0" rtlCol="0">
            <a:spAutoFit/>
          </a:bodyPr>
          <a:lstStyle/>
          <a:p>
            <a:r>
              <a:rPr lang="en-GB" sz="1000" dirty="0">
                <a:solidFill>
                  <a:srgbClr val="0B3D4A"/>
                </a:solidFill>
              </a:rPr>
              <a:t>This presentation has been prepared solely for promotion purposes of </a:t>
            </a:r>
            <a:r>
              <a:rPr lang="en-GB" sz="1000" dirty="0" err="1">
                <a:solidFill>
                  <a:srgbClr val="0B3D4A"/>
                </a:solidFill>
              </a:rPr>
              <a:t>Sparebanken</a:t>
            </a:r>
            <a:r>
              <a:rPr lang="en-GB" sz="1000" dirty="0">
                <a:solidFill>
                  <a:srgbClr val="0B3D4A"/>
                </a:solidFill>
              </a:rPr>
              <a:t> </a:t>
            </a:r>
            <a:r>
              <a:rPr lang="en-GB" sz="1000" dirty="0" err="1">
                <a:solidFill>
                  <a:srgbClr val="0B3D4A"/>
                </a:solidFill>
              </a:rPr>
              <a:t>Møre</a:t>
            </a:r>
            <a:r>
              <a:rPr lang="en-GB" sz="1000" dirty="0">
                <a:solidFill>
                  <a:srgbClr val="0B3D4A"/>
                </a:solidFill>
              </a:rPr>
              <a:t>. The presentation is intended as general information and should not be construed as an offer to sell or issue financial instruments. </a:t>
            </a:r>
          </a:p>
          <a:p>
            <a:endParaRPr lang="en-GB" sz="1000" dirty="0">
              <a:solidFill>
                <a:srgbClr val="0B3D4A"/>
              </a:solidFill>
            </a:endParaRPr>
          </a:p>
          <a:p>
            <a:r>
              <a:rPr lang="en-GB" sz="1000" dirty="0">
                <a:solidFill>
                  <a:srgbClr val="0B3D4A"/>
                </a:solidFill>
              </a:rPr>
              <a:t>The presentation shall not be reproduced, </a:t>
            </a:r>
            <a:r>
              <a:rPr lang="en-GB" sz="1000" dirty="0" err="1">
                <a:solidFill>
                  <a:srgbClr val="0B3D4A"/>
                </a:solidFill>
              </a:rPr>
              <a:t>redestributed</a:t>
            </a:r>
            <a:r>
              <a:rPr lang="en-GB" sz="1000" dirty="0">
                <a:solidFill>
                  <a:srgbClr val="0B3D4A"/>
                </a:solidFill>
              </a:rPr>
              <a:t>, in whole or in part, without the consent </a:t>
            </a:r>
            <a:r>
              <a:rPr lang="en-GB" sz="1000" dirty="0" smtClean="0">
                <a:solidFill>
                  <a:srgbClr val="0B3D4A"/>
                </a:solidFill>
              </a:rPr>
              <a:t>and </a:t>
            </a:r>
            <a:r>
              <a:rPr lang="en-GB" sz="1000" dirty="0" err="1" smtClean="0">
                <a:solidFill>
                  <a:srgbClr val="0B3D4A"/>
                </a:solidFill>
              </a:rPr>
              <a:t>Sparebanken</a:t>
            </a:r>
            <a:r>
              <a:rPr lang="en-GB" sz="1000" dirty="0" smtClean="0">
                <a:solidFill>
                  <a:srgbClr val="0B3D4A"/>
                </a:solidFill>
              </a:rPr>
              <a:t> </a:t>
            </a:r>
            <a:r>
              <a:rPr lang="en-GB" sz="1000" dirty="0" err="1">
                <a:solidFill>
                  <a:srgbClr val="0B3D4A"/>
                </a:solidFill>
              </a:rPr>
              <a:t>Møre</a:t>
            </a:r>
            <a:r>
              <a:rPr lang="en-GB" sz="1000" dirty="0">
                <a:solidFill>
                  <a:srgbClr val="0B3D4A"/>
                </a:solidFill>
              </a:rPr>
              <a:t>. </a:t>
            </a:r>
            <a:r>
              <a:rPr lang="en-GB" sz="1000" dirty="0" err="1">
                <a:solidFill>
                  <a:srgbClr val="0B3D4A"/>
                </a:solidFill>
              </a:rPr>
              <a:t>Sparebanken</a:t>
            </a:r>
            <a:r>
              <a:rPr lang="en-GB" sz="1000" dirty="0">
                <a:solidFill>
                  <a:srgbClr val="0B3D4A"/>
                </a:solidFill>
              </a:rPr>
              <a:t> </a:t>
            </a:r>
            <a:r>
              <a:rPr lang="en-GB" sz="1000" dirty="0" err="1">
                <a:solidFill>
                  <a:srgbClr val="0B3D4A"/>
                </a:solidFill>
              </a:rPr>
              <a:t>Møre</a:t>
            </a:r>
            <a:r>
              <a:rPr lang="en-GB" sz="1000" dirty="0">
                <a:solidFill>
                  <a:srgbClr val="0B3D4A"/>
                </a:solidFill>
              </a:rPr>
              <a:t> assumes no liability for any direct or indirect losses ox </a:t>
            </a:r>
            <a:r>
              <a:rPr lang="en-GB" sz="1000" dirty="0" err="1">
                <a:solidFill>
                  <a:srgbClr val="0B3D4A"/>
                </a:solidFill>
              </a:rPr>
              <a:t>expences</a:t>
            </a:r>
            <a:r>
              <a:rPr lang="en-GB" sz="1000" dirty="0">
                <a:solidFill>
                  <a:srgbClr val="0B3D4A"/>
                </a:solidFill>
              </a:rPr>
              <a:t> arising </a:t>
            </a:r>
            <a:r>
              <a:rPr lang="en-GB" sz="1000" dirty="0" err="1">
                <a:solidFill>
                  <a:srgbClr val="0B3D4A"/>
                </a:solidFill>
              </a:rPr>
              <a:t>fron</a:t>
            </a:r>
            <a:r>
              <a:rPr lang="en-GB" sz="1000" dirty="0">
                <a:solidFill>
                  <a:srgbClr val="0B3D4A"/>
                </a:solidFill>
              </a:rPr>
              <a:t> an understanding of and/or use of the presentation.</a:t>
            </a:r>
          </a:p>
        </p:txBody>
      </p:sp>
      <p:sp>
        <p:nvSpPr>
          <p:cNvPr id="19" name="TekstSylinder 18"/>
          <p:cNvSpPr txBox="1"/>
          <p:nvPr userDrawn="1"/>
        </p:nvSpPr>
        <p:spPr>
          <a:xfrm>
            <a:off x="6840854" y="1887215"/>
            <a:ext cx="2164652" cy="1159869"/>
          </a:xfrm>
          <a:prstGeom prst="rect">
            <a:avLst/>
          </a:prstGeom>
          <a:noFill/>
        </p:spPr>
        <p:txBody>
          <a:bodyPr wrap="square" lIns="0" tIns="0" rIns="0" bIns="0" rtlCol="0">
            <a:spAutoFit/>
          </a:bodyPr>
          <a:lstStyle/>
          <a:p>
            <a:pPr>
              <a:lnSpc>
                <a:spcPct val="150000"/>
              </a:lnSpc>
            </a:pPr>
            <a:r>
              <a:rPr lang="en-GB" sz="1300" b="1" dirty="0">
                <a:solidFill>
                  <a:prstClr val="white"/>
                </a:solidFill>
              </a:rPr>
              <a:t>sbm.no</a:t>
            </a:r>
          </a:p>
          <a:p>
            <a:pPr>
              <a:lnSpc>
                <a:spcPct val="150000"/>
              </a:lnSpc>
            </a:pPr>
            <a:r>
              <a:rPr lang="en-GB" sz="1300" b="1" dirty="0">
                <a:solidFill>
                  <a:prstClr val="white"/>
                </a:solidFill>
              </a:rPr>
              <a:t>facebook.com/sbm.no</a:t>
            </a:r>
          </a:p>
          <a:p>
            <a:pPr>
              <a:lnSpc>
                <a:spcPct val="150000"/>
              </a:lnSpc>
            </a:pPr>
            <a:r>
              <a:rPr lang="en-GB" sz="1300" b="1" dirty="0">
                <a:solidFill>
                  <a:prstClr val="white"/>
                </a:solidFill>
              </a:rPr>
              <a:t>Instagram @</a:t>
            </a:r>
            <a:r>
              <a:rPr lang="en-GB" sz="1300" b="1" dirty="0" err="1">
                <a:solidFill>
                  <a:prstClr val="white"/>
                </a:solidFill>
              </a:rPr>
              <a:t>sbmno</a:t>
            </a:r>
            <a:endParaRPr lang="en-GB" sz="1300" b="1" dirty="0">
              <a:solidFill>
                <a:prstClr val="white"/>
              </a:solidFill>
            </a:endParaRPr>
          </a:p>
          <a:p>
            <a:pPr>
              <a:lnSpc>
                <a:spcPct val="150000"/>
              </a:lnSpc>
            </a:pPr>
            <a:r>
              <a:rPr lang="en-GB" sz="1300" b="1" dirty="0">
                <a:solidFill>
                  <a:prstClr val="white"/>
                </a:solidFill>
              </a:rPr>
              <a:t>engasjert.sbm.no</a:t>
            </a:r>
          </a:p>
        </p:txBody>
      </p:sp>
      <p:sp>
        <p:nvSpPr>
          <p:cNvPr id="23" name="Plassholder for tekst 22"/>
          <p:cNvSpPr>
            <a:spLocks noGrp="1"/>
          </p:cNvSpPr>
          <p:nvPr>
            <p:ph type="body" sz="quarter" idx="13" hasCustomPrompt="1"/>
          </p:nvPr>
        </p:nvSpPr>
        <p:spPr>
          <a:xfrm>
            <a:off x="1080135" y="1951038"/>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a:t>
            </a:r>
            <a:r>
              <a:rPr lang="nb-NO" dirty="0" smtClean="0"/>
              <a:t>CEO</a:t>
            </a:r>
            <a:endParaRPr lang="nb-NO" dirty="0"/>
          </a:p>
        </p:txBody>
      </p:sp>
      <p:sp>
        <p:nvSpPr>
          <p:cNvPr id="24" name="Plassholder for tekst 22"/>
          <p:cNvSpPr>
            <a:spLocks noGrp="1"/>
          </p:cNvSpPr>
          <p:nvPr>
            <p:ph type="body" sz="quarter" idx="14"/>
          </p:nvPr>
        </p:nvSpPr>
        <p:spPr>
          <a:xfrm>
            <a:off x="1810848" y="2224422"/>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25" name="TekstSylinder 24"/>
          <p:cNvSpPr txBox="1"/>
          <p:nvPr userDrawn="1"/>
        </p:nvSpPr>
        <p:spPr>
          <a:xfrm>
            <a:off x="1080135" y="2224422"/>
            <a:ext cx="588303" cy="200055"/>
          </a:xfrm>
          <a:prstGeom prst="rect">
            <a:avLst/>
          </a:prstGeom>
          <a:noFill/>
        </p:spPr>
        <p:txBody>
          <a:bodyPr wrap="none" lIns="0" tIns="0" rIns="0" bIns="0" rtlCol="0">
            <a:spAutoFit/>
          </a:bodyPr>
          <a:lstStyle/>
          <a:p>
            <a:r>
              <a:rPr lang="en-GB" sz="1300" dirty="0" smtClean="0">
                <a:solidFill>
                  <a:srgbClr val="0B3D4A"/>
                </a:solidFill>
              </a:rPr>
              <a:t>Phone:</a:t>
            </a:r>
            <a:endParaRPr lang="en-GB" sz="1300" dirty="0">
              <a:solidFill>
                <a:srgbClr val="0B3D4A"/>
              </a:solidFill>
            </a:endParaRPr>
          </a:p>
        </p:txBody>
      </p:sp>
      <p:sp>
        <p:nvSpPr>
          <p:cNvPr id="28" name="Plassholder for tekst 22"/>
          <p:cNvSpPr>
            <a:spLocks noGrp="1"/>
          </p:cNvSpPr>
          <p:nvPr>
            <p:ph type="body" sz="quarter" idx="15"/>
          </p:nvPr>
        </p:nvSpPr>
        <p:spPr>
          <a:xfrm>
            <a:off x="1810848" y="2447355"/>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29" name="TekstSylinder 28"/>
          <p:cNvSpPr txBox="1"/>
          <p:nvPr userDrawn="1"/>
        </p:nvSpPr>
        <p:spPr>
          <a:xfrm>
            <a:off x="1080135" y="2447355"/>
            <a:ext cx="670055" cy="200055"/>
          </a:xfrm>
          <a:prstGeom prst="rect">
            <a:avLst/>
          </a:prstGeom>
          <a:noFill/>
        </p:spPr>
        <p:txBody>
          <a:bodyPr wrap="none" lIns="0" tIns="0" rIns="0" bIns="0" rtlCol="0">
            <a:spAutoFit/>
          </a:bodyPr>
          <a:lstStyle/>
          <a:p>
            <a:r>
              <a:rPr lang="en-GB" sz="1300" dirty="0" smtClean="0">
                <a:solidFill>
                  <a:srgbClr val="0B3D4A"/>
                </a:solidFill>
              </a:rPr>
              <a:t>E-mail: </a:t>
            </a:r>
            <a:endParaRPr lang="en-GB" sz="1300" dirty="0">
              <a:solidFill>
                <a:srgbClr val="0B3D4A"/>
              </a:solidFill>
            </a:endParaRPr>
          </a:p>
        </p:txBody>
      </p:sp>
      <p:sp>
        <p:nvSpPr>
          <p:cNvPr id="31" name="Plassholder for tekst 22"/>
          <p:cNvSpPr>
            <a:spLocks noGrp="1"/>
          </p:cNvSpPr>
          <p:nvPr>
            <p:ph type="body" sz="quarter" idx="16" hasCustomPrompt="1"/>
          </p:nvPr>
        </p:nvSpPr>
        <p:spPr>
          <a:xfrm>
            <a:off x="1080135" y="3074180"/>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a:t>
            </a:r>
            <a:r>
              <a:rPr lang="nb-NO" dirty="0" smtClean="0"/>
              <a:t>EVP</a:t>
            </a:r>
            <a:endParaRPr lang="nb-NO" dirty="0"/>
          </a:p>
        </p:txBody>
      </p:sp>
      <p:sp>
        <p:nvSpPr>
          <p:cNvPr id="32" name="Plassholder for tekst 22"/>
          <p:cNvSpPr>
            <a:spLocks noGrp="1"/>
          </p:cNvSpPr>
          <p:nvPr>
            <p:ph type="body" sz="quarter" idx="17"/>
          </p:nvPr>
        </p:nvSpPr>
        <p:spPr>
          <a:xfrm>
            <a:off x="1810848" y="3347564"/>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33" name="TekstSylinder 32"/>
          <p:cNvSpPr txBox="1"/>
          <p:nvPr userDrawn="1"/>
        </p:nvSpPr>
        <p:spPr>
          <a:xfrm>
            <a:off x="1080135" y="3347564"/>
            <a:ext cx="647613" cy="200055"/>
          </a:xfrm>
          <a:prstGeom prst="rect">
            <a:avLst/>
          </a:prstGeom>
          <a:noFill/>
        </p:spPr>
        <p:txBody>
          <a:bodyPr wrap="none" lIns="0" tIns="0" rIns="0" bIns="0" rtlCol="0">
            <a:spAutoFit/>
          </a:bodyPr>
          <a:lstStyle/>
          <a:p>
            <a:r>
              <a:rPr lang="en-GB" sz="1300" dirty="0" smtClean="0">
                <a:solidFill>
                  <a:srgbClr val="0B3D4A"/>
                </a:solidFill>
              </a:rPr>
              <a:t>Phone: </a:t>
            </a:r>
            <a:endParaRPr lang="en-GB" sz="1300" dirty="0">
              <a:solidFill>
                <a:srgbClr val="0B3D4A"/>
              </a:solidFill>
            </a:endParaRPr>
          </a:p>
        </p:txBody>
      </p:sp>
      <p:sp>
        <p:nvSpPr>
          <p:cNvPr id="34" name="Plassholder for tekst 22"/>
          <p:cNvSpPr>
            <a:spLocks noGrp="1"/>
          </p:cNvSpPr>
          <p:nvPr>
            <p:ph type="body" sz="quarter" idx="18"/>
          </p:nvPr>
        </p:nvSpPr>
        <p:spPr>
          <a:xfrm>
            <a:off x="1810848" y="3570497"/>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35" name="TekstSylinder 34"/>
          <p:cNvSpPr txBox="1"/>
          <p:nvPr userDrawn="1"/>
        </p:nvSpPr>
        <p:spPr>
          <a:xfrm>
            <a:off x="1080135" y="3570497"/>
            <a:ext cx="670055" cy="200055"/>
          </a:xfrm>
          <a:prstGeom prst="rect">
            <a:avLst/>
          </a:prstGeom>
          <a:noFill/>
        </p:spPr>
        <p:txBody>
          <a:bodyPr wrap="none" lIns="0" tIns="0" rIns="0" bIns="0" rtlCol="0">
            <a:spAutoFit/>
          </a:bodyPr>
          <a:lstStyle/>
          <a:p>
            <a:r>
              <a:rPr lang="en-GB" sz="1300" dirty="0" smtClean="0">
                <a:solidFill>
                  <a:srgbClr val="0B3D4A"/>
                </a:solidFill>
              </a:rPr>
              <a:t>E-mail: </a:t>
            </a:r>
            <a:endParaRPr lang="en-GB" sz="1300" dirty="0">
              <a:solidFill>
                <a:srgbClr val="0B3D4A"/>
              </a:solidFill>
            </a:endParaRPr>
          </a:p>
        </p:txBody>
      </p:sp>
      <p:sp>
        <p:nvSpPr>
          <p:cNvPr id="36" name="Plassholder for tekst 22"/>
          <p:cNvSpPr>
            <a:spLocks noGrp="1"/>
          </p:cNvSpPr>
          <p:nvPr>
            <p:ph type="body" sz="quarter" idx="19" hasCustomPrompt="1"/>
          </p:nvPr>
        </p:nvSpPr>
        <p:spPr>
          <a:xfrm>
            <a:off x="1080135" y="4197322"/>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a:t>
            </a:r>
            <a:r>
              <a:rPr lang="nb-NO" dirty="0" smtClean="0"/>
              <a:t>Chief Information </a:t>
            </a:r>
            <a:r>
              <a:rPr lang="nb-NO" dirty="0" err="1" smtClean="0"/>
              <a:t>Officer</a:t>
            </a:r>
            <a:endParaRPr lang="nb-NO" dirty="0"/>
          </a:p>
        </p:txBody>
      </p:sp>
      <p:sp>
        <p:nvSpPr>
          <p:cNvPr id="37" name="Plassholder for tekst 22"/>
          <p:cNvSpPr>
            <a:spLocks noGrp="1"/>
          </p:cNvSpPr>
          <p:nvPr>
            <p:ph type="body" sz="quarter" idx="20"/>
          </p:nvPr>
        </p:nvSpPr>
        <p:spPr>
          <a:xfrm>
            <a:off x="1810848" y="4470706"/>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38" name="TekstSylinder 37"/>
          <p:cNvSpPr txBox="1"/>
          <p:nvPr userDrawn="1"/>
        </p:nvSpPr>
        <p:spPr>
          <a:xfrm>
            <a:off x="1080135" y="4470706"/>
            <a:ext cx="647613" cy="200055"/>
          </a:xfrm>
          <a:prstGeom prst="rect">
            <a:avLst/>
          </a:prstGeom>
          <a:noFill/>
        </p:spPr>
        <p:txBody>
          <a:bodyPr wrap="none" lIns="0" tIns="0" rIns="0" bIns="0" rtlCol="0">
            <a:spAutoFit/>
          </a:bodyPr>
          <a:lstStyle/>
          <a:p>
            <a:r>
              <a:rPr lang="en-GB" sz="1300" dirty="0" smtClean="0">
                <a:solidFill>
                  <a:srgbClr val="0B3D4A"/>
                </a:solidFill>
              </a:rPr>
              <a:t>Phone: </a:t>
            </a:r>
            <a:endParaRPr lang="en-GB" sz="1300" dirty="0">
              <a:solidFill>
                <a:srgbClr val="0B3D4A"/>
              </a:solidFill>
            </a:endParaRPr>
          </a:p>
        </p:txBody>
      </p:sp>
      <p:sp>
        <p:nvSpPr>
          <p:cNvPr id="39" name="Plassholder for tekst 22"/>
          <p:cNvSpPr>
            <a:spLocks noGrp="1"/>
          </p:cNvSpPr>
          <p:nvPr>
            <p:ph type="body" sz="quarter" idx="21"/>
          </p:nvPr>
        </p:nvSpPr>
        <p:spPr>
          <a:xfrm>
            <a:off x="1810848" y="4693639"/>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smtClean="0"/>
              <a:t>Klikk for å redigere tekststiler i malen</a:t>
            </a:r>
          </a:p>
        </p:txBody>
      </p:sp>
      <p:sp>
        <p:nvSpPr>
          <p:cNvPr id="40" name="TekstSylinder 39"/>
          <p:cNvSpPr txBox="1"/>
          <p:nvPr userDrawn="1"/>
        </p:nvSpPr>
        <p:spPr>
          <a:xfrm>
            <a:off x="1080135" y="4693639"/>
            <a:ext cx="670055" cy="200055"/>
          </a:xfrm>
          <a:prstGeom prst="rect">
            <a:avLst/>
          </a:prstGeom>
          <a:noFill/>
        </p:spPr>
        <p:txBody>
          <a:bodyPr wrap="none" lIns="0" tIns="0" rIns="0" bIns="0" rtlCol="0">
            <a:spAutoFit/>
          </a:bodyPr>
          <a:lstStyle/>
          <a:p>
            <a:r>
              <a:rPr lang="en-GB" sz="1300" dirty="0" smtClean="0">
                <a:solidFill>
                  <a:srgbClr val="0B3D4A"/>
                </a:solidFill>
              </a:rPr>
              <a:t>E-mail: </a:t>
            </a:r>
            <a:endParaRPr lang="en-GB" sz="1300" dirty="0">
              <a:solidFill>
                <a:srgbClr val="0B3D4A"/>
              </a:solidFill>
            </a:endParaRPr>
          </a:p>
        </p:txBody>
      </p:sp>
      <p:pic>
        <p:nvPicPr>
          <p:cNvPr id="30" name="Logo_Standar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41" name="Logo_Eiendomsmegling"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42" name="Logo_Boligkreditt"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Tree>
    <p:extLst>
      <p:ext uri="{BB962C8B-B14F-4D97-AF65-F5344CB8AC3E}">
        <p14:creationId xmlns:p14="http://schemas.microsoft.com/office/powerpoint/2010/main" val="2753296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9CDCC7AC-ABBF-477C-933E-E4992A13FDA5}" type="datetime4">
              <a:rPr lang="nb-NO" smtClean="0"/>
              <a:pPr/>
              <a:t>14. august 2018</a:t>
            </a:fld>
            <a:endParaRPr lang="nb-NO"/>
          </a:p>
        </p:txBody>
      </p:sp>
      <p:sp>
        <p:nvSpPr>
          <p:cNvPr id="4" name="Plassholder for bunntekst 3"/>
          <p:cNvSpPr>
            <a:spLocks noGrp="1"/>
          </p:cNvSpPr>
          <p:nvPr>
            <p:ph type="ftr" sz="quarter" idx="11"/>
          </p:nvPr>
        </p:nvSpPr>
        <p:spPr/>
        <p:txBody>
          <a:bodyPr/>
          <a:lstStyle/>
          <a:p>
            <a:r>
              <a:rPr lang="nb-NO" smtClean="0"/>
              <a:t>NOK / EUR Exchange rate 31.12.2017 = 9.84</a:t>
            </a:r>
            <a:endParaRPr lang="nb-NO"/>
          </a:p>
        </p:txBody>
      </p:sp>
      <p:sp>
        <p:nvSpPr>
          <p:cNvPr id="5" name="Plassholder for lysbildenummer 4"/>
          <p:cNvSpPr>
            <a:spLocks noGrp="1"/>
          </p:cNvSpPr>
          <p:nvPr>
            <p:ph type="sldNum" sz="quarter" idx="12"/>
          </p:nvPr>
        </p:nvSpPr>
        <p:spPr/>
        <p:txBody>
          <a:bodyPr/>
          <a:lstStyle/>
          <a:p>
            <a:fld id="{5751DFAA-887F-4071-8EAD-E8CA316FCF06}" type="slidenum">
              <a:rPr lang="nb-NO" smtClean="0"/>
              <a:pPr/>
              <a:t>‹#›</a:t>
            </a:fld>
            <a:endParaRPr lang="nb-NO"/>
          </a:p>
        </p:txBody>
      </p:sp>
      <p:sp>
        <p:nvSpPr>
          <p:cNvPr id="6" name="Plassholder for tekst 7"/>
          <p:cNvSpPr>
            <a:spLocks noGrp="1"/>
          </p:cNvSpPr>
          <p:nvPr>
            <p:ph type="body" sz="quarter" idx="13"/>
          </p:nvPr>
        </p:nvSpPr>
        <p:spPr>
          <a:xfrm>
            <a:off x="720089"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Tree>
    <p:extLst>
      <p:ext uri="{BB962C8B-B14F-4D97-AF65-F5344CB8AC3E}">
        <p14:creationId xmlns:p14="http://schemas.microsoft.com/office/powerpoint/2010/main" val="18729568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96A10440-DFD0-4DAA-8BBD-4D6B9E4FB1BA}" type="datetime4">
              <a:rPr lang="nb-NO" smtClean="0"/>
              <a:pPr/>
              <a:t>14. august 2018</a:t>
            </a:fld>
            <a:endParaRPr lang="nb-NO"/>
          </a:p>
        </p:txBody>
      </p:sp>
      <p:sp>
        <p:nvSpPr>
          <p:cNvPr id="3" name="Plassholder for bunntekst 2"/>
          <p:cNvSpPr>
            <a:spLocks noGrp="1"/>
          </p:cNvSpPr>
          <p:nvPr>
            <p:ph type="ftr" sz="quarter" idx="11"/>
          </p:nvPr>
        </p:nvSpPr>
        <p:spPr/>
        <p:txBody>
          <a:bodyPr/>
          <a:lstStyle/>
          <a:p>
            <a:r>
              <a:rPr lang="nb-NO" smtClean="0"/>
              <a:t>NOK / EUR Exchange rate 31.12.2017 = 9.84</a:t>
            </a:r>
            <a:endParaRPr lang="nb-NO"/>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a:t>
            </a:fld>
            <a:endParaRPr lang="nb-NO"/>
          </a:p>
        </p:txBody>
      </p:sp>
      <p:cxnSp>
        <p:nvCxnSpPr>
          <p:cNvPr id="5" name="Rett linje 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08125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1_Tittel og innhold">
    <p:spTree>
      <p:nvGrpSpPr>
        <p:cNvPr id="1" name=""/>
        <p:cNvGrpSpPr/>
        <p:nvPr/>
      </p:nvGrpSpPr>
      <p:grpSpPr>
        <a:xfrm>
          <a:off x="0" y="0"/>
          <a:ext cx="0" cy="0"/>
          <a:chOff x="0" y="0"/>
          <a:chExt cx="0" cy="0"/>
        </a:xfrm>
      </p:grpSpPr>
      <p:pic>
        <p:nvPicPr>
          <p:cNvPr id="7" name="Bilde 6" descr="ppt bakgrunn blå nede.jpg"/>
          <p:cNvPicPr>
            <a:picLocks noChangeAspect="1"/>
          </p:cNvPicPr>
          <p:nvPr userDrawn="1"/>
        </p:nvPicPr>
        <p:blipFill>
          <a:blip r:embed="rId2" cstate="screen"/>
          <a:stretch>
            <a:fillRect/>
          </a:stretch>
        </p:blipFill>
        <p:spPr>
          <a:xfrm>
            <a:off x="0" y="0"/>
            <a:ext cx="10115550" cy="7559675"/>
          </a:xfrm>
          <a:prstGeom prst="rect">
            <a:avLst/>
          </a:prstGeom>
        </p:spPr>
      </p:pic>
      <p:sp>
        <p:nvSpPr>
          <p:cNvPr id="2" name="Tittel 1"/>
          <p:cNvSpPr>
            <a:spLocks noGrp="1"/>
          </p:cNvSpPr>
          <p:nvPr>
            <p:ph type="title" hasCustomPrompt="1"/>
          </p:nvPr>
        </p:nvSpPr>
        <p:spPr>
          <a:xfrm>
            <a:off x="505777" y="521993"/>
            <a:ext cx="2655319" cy="327213"/>
          </a:xfrm>
          <a:prstGeom prst="rect">
            <a:avLst/>
          </a:prstGeom>
        </p:spPr>
        <p:txBody>
          <a:bodyPr anchor="t" anchorCtr="0">
            <a:noAutofit/>
          </a:bodyPr>
          <a:lstStyle>
            <a:lvl1pPr algn="l">
              <a:defRPr sz="1300">
                <a:latin typeface="Verdana" pitchFamily="34" charset="0"/>
              </a:defRPr>
            </a:lvl1pPr>
          </a:lstStyle>
          <a:p>
            <a:r>
              <a:rPr lang="nb-NO" dirty="0" err="1" smtClean="0"/>
              <a:t>Kapittel-overskrift</a:t>
            </a:r>
            <a:endParaRPr lang="nb-NO" dirty="0"/>
          </a:p>
        </p:txBody>
      </p:sp>
      <p:sp>
        <p:nvSpPr>
          <p:cNvPr id="3" name="Plassholder for innhold 2"/>
          <p:cNvSpPr>
            <a:spLocks noGrp="1"/>
          </p:cNvSpPr>
          <p:nvPr>
            <p:ph idx="1" hasCustomPrompt="1"/>
          </p:nvPr>
        </p:nvSpPr>
        <p:spPr>
          <a:xfrm>
            <a:off x="505778" y="1074470"/>
            <a:ext cx="9103995" cy="4989036"/>
          </a:xfrm>
          <a:prstGeom prst="rect">
            <a:avLst/>
          </a:prstGeom>
        </p:spPr>
        <p:txBody>
          <a:bodyPr/>
          <a:lstStyle>
            <a:lvl1pPr>
              <a:defRPr baseline="0">
                <a:solidFill>
                  <a:srgbClr val="2883AA"/>
                </a:solidFill>
                <a:latin typeface="Verdana" pitchFamily="34" charset="0"/>
              </a:defRPr>
            </a:lvl1pPr>
            <a:lvl2pPr>
              <a:lnSpc>
                <a:spcPts val="2651"/>
              </a:lnSpc>
              <a:buFont typeface="Arial" pitchFamily="34" charset="0"/>
              <a:buChar char="•"/>
              <a:defRPr sz="2200" baseline="0">
                <a:solidFill>
                  <a:schemeClr val="tx1">
                    <a:lumMod val="85000"/>
                    <a:lumOff val="15000"/>
                  </a:schemeClr>
                </a:solidFill>
                <a:latin typeface="Verdana" pitchFamily="34" charset="0"/>
              </a:defRPr>
            </a:lvl2pPr>
            <a:lvl3pPr>
              <a:lnSpc>
                <a:spcPts val="2651"/>
              </a:lnSpc>
              <a:buFont typeface="Arial" pitchFamily="34" charset="0"/>
              <a:buChar char="•"/>
              <a:defRPr sz="1500" baseline="0">
                <a:solidFill>
                  <a:schemeClr val="tx1">
                    <a:lumMod val="85000"/>
                    <a:lumOff val="15000"/>
                  </a:schemeClr>
                </a:solidFill>
                <a:latin typeface="Verdana" pitchFamily="34" charset="0"/>
              </a:defRPr>
            </a:lvl3pPr>
            <a:lvl4pPr>
              <a:lnSpc>
                <a:spcPts val="2651"/>
              </a:lnSpc>
              <a:buFont typeface="Arial" pitchFamily="34" charset="0"/>
              <a:buChar char="•"/>
              <a:defRPr sz="1500" baseline="0">
                <a:solidFill>
                  <a:schemeClr val="tx1">
                    <a:lumMod val="85000"/>
                    <a:lumOff val="15000"/>
                  </a:schemeClr>
                </a:solidFill>
                <a:latin typeface="Verdana" pitchFamily="34" charset="0"/>
              </a:defRPr>
            </a:lvl4pPr>
            <a:lvl5pPr>
              <a:lnSpc>
                <a:spcPts val="2651"/>
              </a:lnSpc>
              <a:buFont typeface="Arial" pitchFamily="34" charset="0"/>
              <a:buChar char="•"/>
              <a:defRPr sz="1500" baseline="0">
                <a:solidFill>
                  <a:schemeClr val="tx1">
                    <a:lumMod val="85000"/>
                    <a:lumOff val="15000"/>
                  </a:schemeClr>
                </a:solidFill>
                <a:latin typeface="Verdana" pitchFamily="34" charset="0"/>
              </a:defRPr>
            </a:lvl5pPr>
          </a:lstStyle>
          <a:p>
            <a:pPr lvl="0"/>
            <a:r>
              <a:rPr lang="nb-NO" dirty="0" smtClean="0"/>
              <a:t>Overskrift for denne siden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5" name="Plassholder for dato 14"/>
          <p:cNvSpPr>
            <a:spLocks noGrp="1"/>
          </p:cNvSpPr>
          <p:nvPr>
            <p:ph type="dt" sz="half" idx="10"/>
          </p:nvPr>
        </p:nvSpPr>
        <p:spPr/>
        <p:txBody>
          <a:bodyPr/>
          <a:lstStyle/>
          <a:p>
            <a:fld id="{CC4C3E0D-AEF4-40A4-A057-E3FDEE3041C6}" type="datetime4">
              <a:rPr lang="nb-NO" smtClean="0"/>
              <a:pPr/>
              <a:t>14. august 2018</a:t>
            </a:fld>
            <a:endParaRPr lang="nb-NO" dirty="0"/>
          </a:p>
        </p:txBody>
      </p:sp>
      <p:sp>
        <p:nvSpPr>
          <p:cNvPr id="16" name="Plassholder for lysbildenummer 15"/>
          <p:cNvSpPr>
            <a:spLocks noGrp="1"/>
          </p:cNvSpPr>
          <p:nvPr>
            <p:ph type="sldNum" sz="quarter" idx="11"/>
          </p:nvPr>
        </p:nvSpPr>
        <p:spPr/>
        <p:txBody>
          <a:bodyPr/>
          <a:lstStyle/>
          <a:p>
            <a:r>
              <a:rPr lang="nb-NO" dirty="0" smtClean="0"/>
              <a:t>side </a:t>
            </a:r>
            <a:fld id="{51947A53-3671-480A-B756-B0C610633221}" type="slidenum">
              <a:rPr lang="nb-NO" smtClean="0"/>
              <a:pPr/>
              <a:t>‹#›</a:t>
            </a:fld>
            <a:endParaRPr lang="nb-NO" dirty="0"/>
          </a:p>
        </p:txBody>
      </p:sp>
      <p:sp>
        <p:nvSpPr>
          <p:cNvPr id="17" name="Plassholder for bunntekst 16"/>
          <p:cNvSpPr>
            <a:spLocks noGrp="1"/>
          </p:cNvSpPr>
          <p:nvPr>
            <p:ph type="ftr" sz="quarter" idx="12"/>
          </p:nvPr>
        </p:nvSpPr>
        <p:spPr/>
        <p:txBody>
          <a:bodyPr/>
          <a:lstStyle/>
          <a:p>
            <a:r>
              <a:rPr lang="nb-NO" smtClean="0"/>
              <a:t>NOK / EUR Exchange rate 31.12.2017 = 9.84</a:t>
            </a:r>
            <a:endParaRPr lang="nb-NO" dirty="0"/>
          </a:p>
        </p:txBody>
      </p:sp>
    </p:spTree>
    <p:extLst>
      <p:ext uri="{BB962C8B-B14F-4D97-AF65-F5344CB8AC3E}">
        <p14:creationId xmlns:p14="http://schemas.microsoft.com/office/powerpoint/2010/main" val="41076555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_Kart og info">
    <p:spTree>
      <p:nvGrpSpPr>
        <p:cNvPr id="1" name=""/>
        <p:cNvGrpSpPr/>
        <p:nvPr/>
      </p:nvGrpSpPr>
      <p:grpSpPr>
        <a:xfrm>
          <a:off x="0" y="0"/>
          <a:ext cx="0" cy="0"/>
          <a:chOff x="0" y="0"/>
          <a:chExt cx="0" cy="0"/>
        </a:xfrm>
      </p:grpSpPr>
      <p:sp>
        <p:nvSpPr>
          <p:cNvPr id="14" name="Plassholder for bilde 7"/>
          <p:cNvSpPr>
            <a:spLocks noGrp="1"/>
          </p:cNvSpPr>
          <p:nvPr>
            <p:ph type="pic" sz="quarter" idx="14" hasCustomPrompt="1"/>
          </p:nvPr>
        </p:nvSpPr>
        <p:spPr>
          <a:xfrm>
            <a:off x="3168401" y="972121"/>
            <a:ext cx="6480810" cy="5040630"/>
          </a:xfrm>
          <a:blipFill dpi="0" rotWithShape="1">
            <a:blip r:embed="rId2" cstate="print">
              <a:extLst>
                <a:ext uri="{28A0092B-C50C-407E-A947-70E740481C1C}">
                  <a14:useLocalDpi xmlns:a14="http://schemas.microsoft.com/office/drawing/2010/main" val="0"/>
                </a:ext>
              </a:extLst>
            </a:blip>
            <a:srcRect/>
            <a:stretch>
              <a:fillRect/>
            </a:stretch>
          </a:blipFill>
        </p:spPr>
        <p:txBody>
          <a:bodyPr tIns="719655">
            <a:normAutofit/>
          </a:bodyPr>
          <a:lstStyle>
            <a:lvl1pPr marL="0" indent="0" algn="ctr">
              <a:buNone/>
              <a:defRPr sz="1400" i="1"/>
            </a:lvl1pPr>
          </a:lstStyle>
          <a:p>
            <a:r>
              <a:rPr lang="nb-NO" dirty="0"/>
              <a:t> </a:t>
            </a:r>
          </a:p>
        </p:txBody>
      </p:sp>
      <p:sp>
        <p:nvSpPr>
          <p:cNvPr id="3" name="Plassholder for dato 2"/>
          <p:cNvSpPr>
            <a:spLocks noGrp="1"/>
          </p:cNvSpPr>
          <p:nvPr>
            <p:ph type="dt" sz="half" idx="10"/>
          </p:nvPr>
        </p:nvSpPr>
        <p:spPr/>
        <p:txBody>
          <a:bodyPr/>
          <a:lstStyle/>
          <a:p>
            <a:fld id="{27416777-E0C8-440A-94E7-03DFBA24FA8F}" type="datetime4">
              <a:rPr lang="nb-NO" smtClean="0"/>
              <a:pPr/>
              <a:t>14. august 2018</a:t>
            </a:fld>
            <a:endParaRPr lang="nb-NO" dirty="0"/>
          </a:p>
        </p:txBody>
      </p:sp>
      <p:sp>
        <p:nvSpPr>
          <p:cNvPr id="7" name="Plassholder for bunntekst 6"/>
          <p:cNvSpPr>
            <a:spLocks noGrp="1"/>
          </p:cNvSpPr>
          <p:nvPr>
            <p:ph type="ftr" sz="quarter" idx="11"/>
          </p:nvPr>
        </p:nvSpPr>
        <p:spPr/>
        <p:txBody>
          <a:bodyPr/>
          <a:lstStyle/>
          <a:p>
            <a:r>
              <a:rPr lang="nb-NO" smtClean="0"/>
              <a:t>NOK / EUR Exchange rate 31.12.2017 = 9.84</a:t>
            </a:r>
            <a:endParaRPr lang="nb-NO" dirty="0"/>
          </a:p>
        </p:txBody>
      </p:sp>
      <p:sp>
        <p:nvSpPr>
          <p:cNvPr id="11" name="Plassholder for lysbildenummer 10"/>
          <p:cNvSpPr>
            <a:spLocks noGrp="1"/>
          </p:cNvSpPr>
          <p:nvPr>
            <p:ph type="sldNum" sz="quarter" idx="12"/>
          </p:nvPr>
        </p:nvSpPr>
        <p:spPr/>
        <p:txBody>
          <a:bodyPr/>
          <a:lstStyle/>
          <a:p>
            <a:fld id="{5751DFAA-887F-4071-8EAD-E8CA316FCF06}" type="slidenum">
              <a:rPr lang="nb-NO" smtClean="0"/>
              <a:pPr/>
              <a:t>‹#›</a:t>
            </a:fld>
            <a:endParaRPr lang="nb-NO" dirty="0"/>
          </a:p>
        </p:txBody>
      </p:sp>
      <p:sp>
        <p:nvSpPr>
          <p:cNvPr id="16" name="Plassholder for tekst 15"/>
          <p:cNvSpPr>
            <a:spLocks noGrp="1"/>
          </p:cNvSpPr>
          <p:nvPr>
            <p:ph type="body" sz="quarter" idx="15" hasCustomPrompt="1"/>
          </p:nvPr>
        </p:nvSpPr>
        <p:spPr>
          <a:xfrm>
            <a:off x="720090" y="1887861"/>
            <a:ext cx="2211796" cy="458010"/>
          </a:xfrm>
        </p:spPr>
        <p:txBody>
          <a:bodyPr wrap="square">
            <a:spAutoFit/>
          </a:bodyPr>
          <a:lstStyle>
            <a:lvl1pPr marL="0" indent="0">
              <a:buNone/>
              <a:defRPr sz="3000"/>
            </a:lvl1pPr>
          </a:lstStyle>
          <a:p>
            <a:pPr lvl="0"/>
            <a:r>
              <a:rPr lang="nb-NO" dirty="0"/>
              <a:t>XXX</a:t>
            </a:r>
          </a:p>
        </p:txBody>
      </p:sp>
      <p:sp>
        <p:nvSpPr>
          <p:cNvPr id="17" name="Rektangel 16"/>
          <p:cNvSpPr/>
          <p:nvPr userDrawn="1"/>
        </p:nvSpPr>
        <p:spPr>
          <a:xfrm>
            <a:off x="720095" y="2340293"/>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6" tIns="45698" rIns="91396" bIns="45698" numCol="1" spcCol="0" rtlCol="0" fromWordArt="0" anchor="ctr" anchorCtr="0" forceAA="0" compatLnSpc="1">
            <a:prstTxWarp prst="textNoShape">
              <a:avLst/>
            </a:prstTxWarp>
            <a:noAutofit/>
          </a:bodyPr>
          <a:lstStyle/>
          <a:p>
            <a:pPr algn="ctr" defTabSz="913960"/>
            <a:endParaRPr lang="nb-NO" dirty="0">
              <a:solidFill>
                <a:prstClr val="white"/>
              </a:solidFill>
            </a:endParaRPr>
          </a:p>
        </p:txBody>
      </p:sp>
      <p:sp>
        <p:nvSpPr>
          <p:cNvPr id="18" name="Plassholder for tekst 15"/>
          <p:cNvSpPr>
            <a:spLocks noGrp="1"/>
          </p:cNvSpPr>
          <p:nvPr>
            <p:ph type="body" sz="quarter" idx="16"/>
          </p:nvPr>
        </p:nvSpPr>
        <p:spPr>
          <a:xfrm>
            <a:off x="720090" y="2354694"/>
            <a:ext cx="2211796" cy="373193"/>
          </a:xfrm>
        </p:spPr>
        <p:txBody>
          <a:bodyPr wrap="square">
            <a:spAutoFit/>
          </a:bodyPr>
          <a:lstStyle>
            <a:lvl1pPr marL="0" indent="0">
              <a:buNone/>
              <a:defRPr sz="1200" b="1" cap="all" baseline="0"/>
            </a:lvl1pPr>
          </a:lstStyle>
          <a:p>
            <a:pPr lvl="0"/>
            <a:r>
              <a:rPr lang="nb-NO" smtClean="0"/>
              <a:t>Klikk for å redigere tekststiler i malen</a:t>
            </a:r>
          </a:p>
        </p:txBody>
      </p:sp>
      <p:sp>
        <p:nvSpPr>
          <p:cNvPr id="19" name="Plassholder for tekst 15"/>
          <p:cNvSpPr>
            <a:spLocks noGrp="1"/>
          </p:cNvSpPr>
          <p:nvPr>
            <p:ph type="body" sz="quarter" idx="17" hasCustomPrompt="1"/>
          </p:nvPr>
        </p:nvSpPr>
        <p:spPr>
          <a:xfrm>
            <a:off x="720090" y="2968632"/>
            <a:ext cx="2211796" cy="458010"/>
          </a:xfrm>
        </p:spPr>
        <p:txBody>
          <a:bodyPr wrap="square">
            <a:spAutoFit/>
          </a:bodyPr>
          <a:lstStyle>
            <a:lvl1pPr marL="0" indent="0">
              <a:buNone/>
              <a:defRPr sz="3000"/>
            </a:lvl1pPr>
          </a:lstStyle>
          <a:p>
            <a:pPr lvl="0"/>
            <a:r>
              <a:rPr lang="nb-NO" dirty="0"/>
              <a:t>XXX</a:t>
            </a:r>
          </a:p>
        </p:txBody>
      </p:sp>
      <p:sp>
        <p:nvSpPr>
          <p:cNvPr id="20" name="Rektangel 19"/>
          <p:cNvSpPr/>
          <p:nvPr userDrawn="1"/>
        </p:nvSpPr>
        <p:spPr>
          <a:xfrm>
            <a:off x="720095" y="34210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6" tIns="45698" rIns="91396" bIns="45698" numCol="1" spcCol="0" rtlCol="0" fromWordArt="0" anchor="ctr" anchorCtr="0" forceAA="0" compatLnSpc="1">
            <a:prstTxWarp prst="textNoShape">
              <a:avLst/>
            </a:prstTxWarp>
            <a:noAutofit/>
          </a:bodyPr>
          <a:lstStyle/>
          <a:p>
            <a:pPr algn="ctr" defTabSz="913960"/>
            <a:endParaRPr lang="nb-NO" dirty="0">
              <a:solidFill>
                <a:prstClr val="white"/>
              </a:solidFill>
            </a:endParaRPr>
          </a:p>
        </p:txBody>
      </p:sp>
      <p:sp>
        <p:nvSpPr>
          <p:cNvPr id="21" name="Plassholder for tekst 15"/>
          <p:cNvSpPr>
            <a:spLocks noGrp="1"/>
          </p:cNvSpPr>
          <p:nvPr>
            <p:ph type="body" sz="quarter" idx="18"/>
          </p:nvPr>
        </p:nvSpPr>
        <p:spPr>
          <a:xfrm>
            <a:off x="720090" y="3435470"/>
            <a:ext cx="2211796" cy="373193"/>
          </a:xfrm>
        </p:spPr>
        <p:txBody>
          <a:bodyPr wrap="square">
            <a:spAutoFit/>
          </a:bodyPr>
          <a:lstStyle>
            <a:lvl1pPr marL="0" indent="0">
              <a:buNone/>
              <a:defRPr sz="1200" b="1" cap="all" baseline="0"/>
            </a:lvl1pPr>
          </a:lstStyle>
          <a:p>
            <a:pPr lvl="0"/>
            <a:r>
              <a:rPr lang="nb-NO" smtClean="0"/>
              <a:t>Klikk for å redigere tekststiler i malen</a:t>
            </a:r>
          </a:p>
        </p:txBody>
      </p:sp>
      <p:sp>
        <p:nvSpPr>
          <p:cNvPr id="22" name="Plassholder for tekst 15"/>
          <p:cNvSpPr>
            <a:spLocks noGrp="1"/>
          </p:cNvSpPr>
          <p:nvPr>
            <p:ph type="body" sz="quarter" idx="19" hasCustomPrompt="1"/>
          </p:nvPr>
        </p:nvSpPr>
        <p:spPr>
          <a:xfrm>
            <a:off x="720090" y="4048132"/>
            <a:ext cx="2211796" cy="458010"/>
          </a:xfrm>
        </p:spPr>
        <p:txBody>
          <a:bodyPr wrap="square">
            <a:spAutoFit/>
          </a:bodyPr>
          <a:lstStyle>
            <a:lvl1pPr marL="0" indent="0">
              <a:buNone/>
              <a:defRPr sz="3000"/>
            </a:lvl1pPr>
          </a:lstStyle>
          <a:p>
            <a:pPr lvl="0"/>
            <a:r>
              <a:rPr lang="nb-NO" dirty="0"/>
              <a:t>XXX</a:t>
            </a:r>
          </a:p>
        </p:txBody>
      </p:sp>
      <p:sp>
        <p:nvSpPr>
          <p:cNvPr id="23" name="Rektangel 22"/>
          <p:cNvSpPr/>
          <p:nvPr userDrawn="1"/>
        </p:nvSpPr>
        <p:spPr>
          <a:xfrm>
            <a:off x="720095" y="45005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6" tIns="45698" rIns="91396" bIns="45698" numCol="1" spcCol="0" rtlCol="0" fromWordArt="0" anchor="ctr" anchorCtr="0" forceAA="0" compatLnSpc="1">
            <a:prstTxWarp prst="textNoShape">
              <a:avLst/>
            </a:prstTxWarp>
            <a:noAutofit/>
          </a:bodyPr>
          <a:lstStyle/>
          <a:p>
            <a:pPr algn="ctr" defTabSz="913960"/>
            <a:endParaRPr lang="nb-NO" dirty="0">
              <a:solidFill>
                <a:prstClr val="white"/>
              </a:solidFill>
            </a:endParaRPr>
          </a:p>
        </p:txBody>
      </p:sp>
      <p:sp>
        <p:nvSpPr>
          <p:cNvPr id="24" name="Plassholder for tekst 15"/>
          <p:cNvSpPr>
            <a:spLocks noGrp="1"/>
          </p:cNvSpPr>
          <p:nvPr>
            <p:ph type="body" sz="quarter" idx="20"/>
          </p:nvPr>
        </p:nvSpPr>
        <p:spPr>
          <a:xfrm>
            <a:off x="720090" y="4514968"/>
            <a:ext cx="2211796" cy="373193"/>
          </a:xfrm>
        </p:spPr>
        <p:txBody>
          <a:bodyPr wrap="square">
            <a:spAutoFit/>
          </a:bodyPr>
          <a:lstStyle>
            <a:lvl1pPr marL="0" indent="0">
              <a:buNone/>
              <a:defRPr sz="1200" b="1" cap="all" baseline="0"/>
            </a:lvl1pPr>
          </a:lstStyle>
          <a:p>
            <a:pPr lvl="0"/>
            <a:r>
              <a:rPr lang="nb-NO" smtClean="0"/>
              <a:t>Klikk for å redigere tekststiler i malen</a:t>
            </a:r>
          </a:p>
        </p:txBody>
      </p:sp>
      <p:sp>
        <p:nvSpPr>
          <p:cNvPr id="27" name="Plassholder for tekst 26"/>
          <p:cNvSpPr>
            <a:spLocks noGrp="1"/>
          </p:cNvSpPr>
          <p:nvPr>
            <p:ph type="body" sz="quarter" idx="21"/>
          </p:nvPr>
        </p:nvSpPr>
        <p:spPr>
          <a:xfrm>
            <a:off x="720090" y="6173662"/>
            <a:ext cx="8663466" cy="697037"/>
          </a:xfrm>
        </p:spPr>
        <p:txBody>
          <a:bodyPr>
            <a:noAutofit/>
          </a:bodyPr>
          <a:lstStyle>
            <a:lvl1pPr>
              <a:defRPr sz="1500"/>
            </a:lvl1pPr>
            <a:lvl2pPr>
              <a:defRPr sz="1500"/>
            </a:lvl2pPr>
            <a:lvl3pPr>
              <a:defRPr sz="1500"/>
            </a:lvl3pPr>
            <a:lvl4pPr>
              <a:defRPr sz="1500"/>
            </a:lvl4pPr>
            <a:lvl5pPr>
              <a:defRPr sz="1500"/>
            </a:lvl5pPr>
          </a:lstStyle>
          <a:p>
            <a:pPr lvl="0"/>
            <a:r>
              <a:rPr lang="nb-NO" smtClean="0"/>
              <a:t>Klikk for å redigere tekststiler i malen</a:t>
            </a:r>
          </a:p>
        </p:txBody>
      </p:sp>
      <p:cxnSp>
        <p:nvCxnSpPr>
          <p:cNvPr id="25" name="Rett linje 24"/>
          <p:cNvCxnSpPr/>
          <p:nvPr userDrawn="1"/>
        </p:nvCxnSpPr>
        <p:spPr>
          <a:xfrm flipV="1">
            <a:off x="9073135" y="7042485"/>
            <a:ext cx="0" cy="241229"/>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6" name="Logo_Standard"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28" name="Logo_Eiendomsmegling"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74346" y="468058"/>
            <a:ext cx="1322835" cy="472441"/>
          </a:xfrm>
          <a:prstGeom prst="rect">
            <a:avLst/>
          </a:prstGeom>
        </p:spPr>
      </p:pic>
      <p:pic>
        <p:nvPicPr>
          <p:cNvPr id="29" name="Logo_Boligkredit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35048" y="468058"/>
            <a:ext cx="1083049" cy="472441"/>
          </a:xfrm>
          <a:prstGeom prst="rect">
            <a:avLst/>
          </a:prstGeom>
        </p:spPr>
      </p:pic>
    </p:spTree>
    <p:extLst>
      <p:ext uri="{BB962C8B-B14F-4D97-AF65-F5344CB8AC3E}">
        <p14:creationId xmlns:p14="http://schemas.microsoft.com/office/powerpoint/2010/main" val="12776227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2_Kart og info">
    <p:spTree>
      <p:nvGrpSpPr>
        <p:cNvPr id="1" name=""/>
        <p:cNvGrpSpPr/>
        <p:nvPr/>
      </p:nvGrpSpPr>
      <p:grpSpPr>
        <a:xfrm>
          <a:off x="0" y="0"/>
          <a:ext cx="0" cy="0"/>
          <a:chOff x="0" y="0"/>
          <a:chExt cx="0" cy="0"/>
        </a:xfrm>
      </p:grpSpPr>
      <p:sp>
        <p:nvSpPr>
          <p:cNvPr id="14" name="Plassholder for bilde 7"/>
          <p:cNvSpPr>
            <a:spLocks noGrp="1"/>
          </p:cNvSpPr>
          <p:nvPr>
            <p:ph type="pic" sz="quarter" idx="14" hasCustomPrompt="1"/>
          </p:nvPr>
        </p:nvSpPr>
        <p:spPr>
          <a:xfrm>
            <a:off x="3168396" y="972122"/>
            <a:ext cx="6480810" cy="5040630"/>
          </a:xfrm>
          <a:blipFill dpi="0" rotWithShape="1">
            <a:blip r:embed="rId2" cstate="print">
              <a:extLst>
                <a:ext uri="{28A0092B-C50C-407E-A947-70E740481C1C}">
                  <a14:useLocalDpi xmlns:a14="http://schemas.microsoft.com/office/drawing/2010/main" val="0"/>
                </a:ext>
              </a:extLst>
            </a:blip>
            <a:srcRect/>
            <a:stretch>
              <a:fillRect/>
            </a:stretch>
          </a:blipFill>
        </p:spPr>
        <p:txBody>
          <a:bodyPr tIns="720000">
            <a:normAutofit/>
          </a:bodyPr>
          <a:lstStyle>
            <a:lvl1pPr marL="0" indent="0" algn="ctr">
              <a:buNone/>
              <a:defRPr sz="1400" i="1"/>
            </a:lvl1pPr>
          </a:lstStyle>
          <a:p>
            <a:r>
              <a:rPr lang="nb-NO" dirty="0"/>
              <a:t> </a:t>
            </a:r>
          </a:p>
        </p:txBody>
      </p:sp>
      <p:sp>
        <p:nvSpPr>
          <p:cNvPr id="3" name="Plassholder for dato 2"/>
          <p:cNvSpPr>
            <a:spLocks noGrp="1"/>
          </p:cNvSpPr>
          <p:nvPr>
            <p:ph type="dt" sz="half" idx="10"/>
          </p:nvPr>
        </p:nvSpPr>
        <p:spPr/>
        <p:txBody>
          <a:bodyPr/>
          <a:lstStyle/>
          <a:p>
            <a:fld id="{ABD91BA4-6C39-4C2D-81EE-A150EF975E1C}" type="datetime4">
              <a:rPr lang="nb-NO" smtClean="0"/>
              <a:pPr/>
              <a:t>14. august 2018</a:t>
            </a:fld>
            <a:endParaRPr lang="nb-NO" dirty="0"/>
          </a:p>
        </p:txBody>
      </p:sp>
      <p:sp>
        <p:nvSpPr>
          <p:cNvPr id="7" name="Plassholder for bunntekst 6"/>
          <p:cNvSpPr>
            <a:spLocks noGrp="1"/>
          </p:cNvSpPr>
          <p:nvPr>
            <p:ph type="ftr" sz="quarter" idx="11"/>
          </p:nvPr>
        </p:nvSpPr>
        <p:spPr/>
        <p:txBody>
          <a:bodyPr/>
          <a:lstStyle/>
          <a:p>
            <a:r>
              <a:rPr lang="nb-NO" smtClean="0"/>
              <a:t>NOK / EUR Exchange rate 31.12.2017 = 9.84</a:t>
            </a:r>
            <a:endParaRPr lang="nb-NO" dirty="0"/>
          </a:p>
        </p:txBody>
      </p:sp>
      <p:sp>
        <p:nvSpPr>
          <p:cNvPr id="11" name="Plassholder for lysbildenummer 10"/>
          <p:cNvSpPr>
            <a:spLocks noGrp="1"/>
          </p:cNvSpPr>
          <p:nvPr>
            <p:ph type="sldNum" sz="quarter" idx="12"/>
          </p:nvPr>
        </p:nvSpPr>
        <p:spPr/>
        <p:txBody>
          <a:bodyPr/>
          <a:lstStyle/>
          <a:p>
            <a:fld id="{5751DFAA-887F-4071-8EAD-E8CA316FCF06}" type="slidenum">
              <a:rPr lang="nb-NO" smtClean="0"/>
              <a:pPr/>
              <a:t>‹#›</a:t>
            </a:fld>
            <a:endParaRPr lang="nb-NO" dirty="0"/>
          </a:p>
        </p:txBody>
      </p:sp>
      <p:sp>
        <p:nvSpPr>
          <p:cNvPr id="16" name="Plassholder for tekst 15"/>
          <p:cNvSpPr>
            <a:spLocks noGrp="1"/>
          </p:cNvSpPr>
          <p:nvPr>
            <p:ph type="body" sz="quarter" idx="15" hasCustomPrompt="1"/>
          </p:nvPr>
        </p:nvSpPr>
        <p:spPr>
          <a:xfrm>
            <a:off x="720090" y="1887861"/>
            <a:ext cx="2211796" cy="452432"/>
          </a:xfrm>
        </p:spPr>
        <p:txBody>
          <a:bodyPr wrap="square">
            <a:spAutoFit/>
          </a:bodyPr>
          <a:lstStyle>
            <a:lvl1pPr marL="0" indent="0">
              <a:buNone/>
              <a:defRPr sz="2940"/>
            </a:lvl1pPr>
          </a:lstStyle>
          <a:p>
            <a:pPr lvl="0"/>
            <a:r>
              <a:rPr lang="nb-NO" dirty="0"/>
              <a:t>XXX</a:t>
            </a:r>
          </a:p>
        </p:txBody>
      </p:sp>
      <p:sp>
        <p:nvSpPr>
          <p:cNvPr id="17" name="Rektangel 16"/>
          <p:cNvSpPr/>
          <p:nvPr userDrawn="1"/>
        </p:nvSpPr>
        <p:spPr>
          <a:xfrm>
            <a:off x="720090" y="2340293"/>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3960"/>
            <a:endParaRPr lang="nb-NO" dirty="0">
              <a:solidFill>
                <a:prstClr val="white"/>
              </a:solidFill>
            </a:endParaRPr>
          </a:p>
        </p:txBody>
      </p:sp>
      <p:sp>
        <p:nvSpPr>
          <p:cNvPr id="18" name="Plassholder for tekst 15"/>
          <p:cNvSpPr>
            <a:spLocks noGrp="1"/>
          </p:cNvSpPr>
          <p:nvPr>
            <p:ph type="body" sz="quarter" idx="16"/>
          </p:nvPr>
        </p:nvSpPr>
        <p:spPr>
          <a:xfrm>
            <a:off x="720090" y="2354695"/>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
        <p:nvSpPr>
          <p:cNvPr id="19" name="Plassholder for tekst 15"/>
          <p:cNvSpPr>
            <a:spLocks noGrp="1"/>
          </p:cNvSpPr>
          <p:nvPr>
            <p:ph type="body" sz="quarter" idx="17" hasCustomPrompt="1"/>
          </p:nvPr>
        </p:nvSpPr>
        <p:spPr>
          <a:xfrm>
            <a:off x="720090" y="2968632"/>
            <a:ext cx="2211796" cy="452432"/>
          </a:xfrm>
        </p:spPr>
        <p:txBody>
          <a:bodyPr wrap="square">
            <a:spAutoFit/>
          </a:bodyPr>
          <a:lstStyle>
            <a:lvl1pPr marL="0" indent="0">
              <a:buNone/>
              <a:defRPr sz="2940"/>
            </a:lvl1pPr>
          </a:lstStyle>
          <a:p>
            <a:pPr lvl="0"/>
            <a:r>
              <a:rPr lang="nb-NO" dirty="0"/>
              <a:t>XXX</a:t>
            </a:r>
          </a:p>
        </p:txBody>
      </p:sp>
      <p:sp>
        <p:nvSpPr>
          <p:cNvPr id="20" name="Rektangel 19"/>
          <p:cNvSpPr/>
          <p:nvPr userDrawn="1"/>
        </p:nvSpPr>
        <p:spPr>
          <a:xfrm>
            <a:off x="720090" y="34210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3960"/>
            <a:endParaRPr lang="nb-NO" dirty="0">
              <a:solidFill>
                <a:prstClr val="white"/>
              </a:solidFill>
            </a:endParaRPr>
          </a:p>
        </p:txBody>
      </p:sp>
      <p:sp>
        <p:nvSpPr>
          <p:cNvPr id="21" name="Plassholder for tekst 15"/>
          <p:cNvSpPr>
            <a:spLocks noGrp="1"/>
          </p:cNvSpPr>
          <p:nvPr>
            <p:ph type="body" sz="quarter" idx="18"/>
          </p:nvPr>
        </p:nvSpPr>
        <p:spPr>
          <a:xfrm>
            <a:off x="720090" y="3435466"/>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
        <p:nvSpPr>
          <p:cNvPr id="22" name="Plassholder for tekst 15"/>
          <p:cNvSpPr>
            <a:spLocks noGrp="1"/>
          </p:cNvSpPr>
          <p:nvPr>
            <p:ph type="body" sz="quarter" idx="19" hasCustomPrompt="1"/>
          </p:nvPr>
        </p:nvSpPr>
        <p:spPr>
          <a:xfrm>
            <a:off x="720090" y="4048132"/>
            <a:ext cx="2211796" cy="452432"/>
          </a:xfrm>
        </p:spPr>
        <p:txBody>
          <a:bodyPr wrap="square">
            <a:spAutoFit/>
          </a:bodyPr>
          <a:lstStyle>
            <a:lvl1pPr marL="0" indent="0">
              <a:buNone/>
              <a:defRPr sz="2940"/>
            </a:lvl1pPr>
          </a:lstStyle>
          <a:p>
            <a:pPr lvl="0"/>
            <a:r>
              <a:rPr lang="nb-NO" dirty="0"/>
              <a:t>XXX</a:t>
            </a:r>
          </a:p>
        </p:txBody>
      </p:sp>
      <p:sp>
        <p:nvSpPr>
          <p:cNvPr id="23" name="Rektangel 22"/>
          <p:cNvSpPr/>
          <p:nvPr userDrawn="1"/>
        </p:nvSpPr>
        <p:spPr>
          <a:xfrm>
            <a:off x="720090" y="45005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3960"/>
            <a:endParaRPr lang="nb-NO" dirty="0">
              <a:solidFill>
                <a:prstClr val="white"/>
              </a:solidFill>
            </a:endParaRPr>
          </a:p>
        </p:txBody>
      </p:sp>
      <p:sp>
        <p:nvSpPr>
          <p:cNvPr id="24" name="Plassholder for tekst 15"/>
          <p:cNvSpPr>
            <a:spLocks noGrp="1"/>
          </p:cNvSpPr>
          <p:nvPr>
            <p:ph type="body" sz="quarter" idx="20"/>
          </p:nvPr>
        </p:nvSpPr>
        <p:spPr>
          <a:xfrm>
            <a:off x="720090" y="4514966"/>
            <a:ext cx="2211796" cy="184666"/>
          </a:xfrm>
        </p:spPr>
        <p:txBody>
          <a:bodyPr wrap="square">
            <a:spAutoFit/>
          </a:bodyPr>
          <a:lstStyle>
            <a:lvl1pPr marL="0" indent="0">
              <a:buNone/>
              <a:defRPr sz="1200" b="1" cap="all" baseline="0"/>
            </a:lvl1pPr>
          </a:lstStyle>
          <a:p>
            <a:pPr lvl="0"/>
            <a:r>
              <a:rPr lang="nb-NO" smtClean="0"/>
              <a:t>Klikk for å redigere tekststiler i malen</a:t>
            </a:r>
          </a:p>
        </p:txBody>
      </p:sp>
      <p:sp>
        <p:nvSpPr>
          <p:cNvPr id="27" name="Plassholder for tekst 26"/>
          <p:cNvSpPr>
            <a:spLocks noGrp="1"/>
          </p:cNvSpPr>
          <p:nvPr>
            <p:ph type="body" sz="quarter" idx="21"/>
          </p:nvPr>
        </p:nvSpPr>
        <p:spPr>
          <a:xfrm>
            <a:off x="720090" y="6173657"/>
            <a:ext cx="8663466" cy="697037"/>
          </a:xfrm>
        </p:spPr>
        <p:txBody>
          <a:bodyPr>
            <a:noAutofit/>
          </a:bodyPr>
          <a:lstStyle>
            <a:lvl1pPr>
              <a:defRPr sz="1500"/>
            </a:lvl1pPr>
            <a:lvl2pPr>
              <a:defRPr sz="1500"/>
            </a:lvl2pPr>
            <a:lvl3pPr>
              <a:defRPr sz="1500"/>
            </a:lvl3pPr>
            <a:lvl4pPr>
              <a:defRPr sz="1500"/>
            </a:lvl4pPr>
            <a:lvl5pPr>
              <a:defRPr sz="1500"/>
            </a:lvl5pPr>
          </a:lstStyle>
          <a:p>
            <a:pPr lvl="0"/>
            <a:r>
              <a:rPr lang="nb-NO" smtClean="0"/>
              <a:t>Klikk for å redigere tekststiler i malen</a:t>
            </a:r>
          </a:p>
        </p:txBody>
      </p:sp>
      <p:cxnSp>
        <p:nvCxnSpPr>
          <p:cNvPr id="25" name="Rett linje 2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6" name="Logo_Standar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28" name="Logo_Eiendomsmegling"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29" name="Logo_Boligkreditt" hidden="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Tree>
    <p:extLst>
      <p:ext uri="{BB962C8B-B14F-4D97-AF65-F5344CB8AC3E}">
        <p14:creationId xmlns:p14="http://schemas.microsoft.com/office/powerpoint/2010/main" val="20610490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tellysbilde">
    <p:spTree>
      <p:nvGrpSpPr>
        <p:cNvPr id="1" name=""/>
        <p:cNvGrpSpPr/>
        <p:nvPr/>
      </p:nvGrpSpPr>
      <p:grpSpPr>
        <a:xfrm>
          <a:off x="0" y="0"/>
          <a:ext cx="0" cy="0"/>
          <a:chOff x="0" y="0"/>
          <a:chExt cx="0" cy="0"/>
        </a:xfrm>
      </p:grpSpPr>
      <p:sp>
        <p:nvSpPr>
          <p:cNvPr id="7" name="Rektangel 6"/>
          <p:cNvSpPr/>
          <p:nvPr userDrawn="1"/>
        </p:nvSpPr>
        <p:spPr>
          <a:xfrm>
            <a:off x="0" y="-1"/>
            <a:ext cx="10115550" cy="6426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solidFill>
                <a:prstClr val="white"/>
              </a:solidFill>
            </a:endParaRPr>
          </a:p>
        </p:txBody>
      </p:sp>
      <p:sp>
        <p:nvSpPr>
          <p:cNvPr id="2" name="Tittel 1"/>
          <p:cNvSpPr>
            <a:spLocks noGrp="1"/>
          </p:cNvSpPr>
          <p:nvPr>
            <p:ph type="ctrTitle"/>
          </p:nvPr>
        </p:nvSpPr>
        <p:spPr>
          <a:xfrm>
            <a:off x="720091" y="3513483"/>
            <a:ext cx="6275796" cy="1107996"/>
          </a:xfrm>
        </p:spPr>
        <p:txBody>
          <a:bodyPr anchor="t" anchorCtr="0">
            <a:normAutofit/>
          </a:bodyPr>
          <a:lstStyle>
            <a:lvl1pPr algn="l">
              <a:spcBef>
                <a:spcPts val="0"/>
              </a:spcBef>
              <a:defRPr sz="3600" b="1" cap="all" spc="200" baseline="0">
                <a:solidFill>
                  <a:schemeClr val="bg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720091" y="2546064"/>
            <a:ext cx="6275796" cy="830997"/>
          </a:xfrm>
        </p:spPr>
        <p:txBody>
          <a:bodyPr anchor="b" anchorCtr="0">
            <a:normAutofit/>
          </a:bodyPr>
          <a:lstStyle>
            <a:lvl1pPr marL="0" indent="0" algn="l">
              <a:spcBef>
                <a:spcPts val="0"/>
              </a:spcBef>
              <a:buNone/>
              <a:defRPr sz="2700" spc="100" baseline="0">
                <a:solidFill>
                  <a:schemeClr val="bg1"/>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nb-NO" dirty="0" smtClean="0"/>
              <a:t>Klikk for å redigere undertittelstil i malen</a:t>
            </a:r>
            <a:endParaRPr lang="nb-NO" dirty="0"/>
          </a:p>
        </p:txBody>
      </p:sp>
      <p:sp>
        <p:nvSpPr>
          <p:cNvPr id="12" name="Plassholder for dato 11"/>
          <p:cNvSpPr>
            <a:spLocks noGrp="1"/>
          </p:cNvSpPr>
          <p:nvPr>
            <p:ph type="dt" sz="half" idx="10"/>
          </p:nvPr>
        </p:nvSpPr>
        <p:spPr>
          <a:xfrm>
            <a:off x="7067550" y="2841650"/>
            <a:ext cx="2327910" cy="215444"/>
          </a:xfrm>
        </p:spPr>
        <p:txBody>
          <a:bodyPr wrap="square">
            <a:spAutoFit/>
          </a:bodyPr>
          <a:lstStyle>
            <a:lvl1pPr algn="r">
              <a:defRPr sz="1400">
                <a:solidFill>
                  <a:schemeClr val="bg1"/>
                </a:solidFill>
              </a:defRPr>
            </a:lvl1pPr>
          </a:lstStyle>
          <a:p>
            <a:fld id="{FC074CB5-87F9-49FF-84DA-9B2002C2EAAF}" type="datetime4">
              <a:rPr lang="nb-NO" smtClean="0">
                <a:solidFill>
                  <a:prstClr val="white"/>
                </a:solidFill>
              </a:rPr>
              <a:pPr/>
              <a:t>14. august 2018</a:t>
            </a:fld>
            <a:endParaRPr lang="nb-NO" dirty="0">
              <a:solidFill>
                <a:prstClr val="white"/>
              </a:solidFill>
            </a:endParaRPr>
          </a:p>
        </p:txBody>
      </p:sp>
      <p:sp>
        <p:nvSpPr>
          <p:cNvPr id="18" name="Plassholder for tekst 17"/>
          <p:cNvSpPr>
            <a:spLocks noGrp="1"/>
          </p:cNvSpPr>
          <p:nvPr>
            <p:ph type="body" sz="quarter" idx="11" hasCustomPrompt="1"/>
          </p:nvPr>
        </p:nvSpPr>
        <p:spPr>
          <a:xfrm>
            <a:off x="7067550" y="3145732"/>
            <a:ext cx="2327910" cy="215444"/>
          </a:xfrm>
        </p:spPr>
        <p:txBody>
          <a:bodyPr>
            <a:normAutofit/>
          </a:bodyPr>
          <a:lstStyle>
            <a:lvl1pPr marL="0" indent="0" algn="r">
              <a:buNone/>
              <a:defRPr sz="1400">
                <a:solidFill>
                  <a:schemeClr val="bg1"/>
                </a:solidFill>
              </a:defRPr>
            </a:lvl1pPr>
          </a:lstStyle>
          <a:p>
            <a:pPr lvl="0"/>
            <a:r>
              <a:rPr lang="nb-NO" dirty="0"/>
              <a:t>Sted</a:t>
            </a:r>
          </a:p>
        </p:txBody>
      </p:sp>
      <p:sp>
        <p:nvSpPr>
          <p:cNvPr id="19" name="Plassholder for tekst 17"/>
          <p:cNvSpPr>
            <a:spLocks noGrp="1"/>
          </p:cNvSpPr>
          <p:nvPr>
            <p:ph type="body" sz="quarter" idx="12" hasCustomPrompt="1"/>
          </p:nvPr>
        </p:nvSpPr>
        <p:spPr>
          <a:xfrm>
            <a:off x="7067550" y="3783151"/>
            <a:ext cx="2327910" cy="215444"/>
          </a:xfrm>
        </p:spPr>
        <p:txBody>
          <a:bodyPr>
            <a:normAutofit/>
          </a:bodyPr>
          <a:lstStyle>
            <a:lvl1pPr marL="0" indent="0" algn="r">
              <a:buNone/>
              <a:defRPr sz="1400" b="1">
                <a:solidFill>
                  <a:schemeClr val="bg1"/>
                </a:solidFill>
              </a:defRPr>
            </a:lvl1pPr>
          </a:lstStyle>
          <a:p>
            <a:pPr lvl="0"/>
            <a:r>
              <a:rPr lang="nb-NO" dirty="0"/>
              <a:t>Navn </a:t>
            </a:r>
            <a:r>
              <a:rPr lang="nb-NO" dirty="0" err="1"/>
              <a:t>Navnesen</a:t>
            </a:r>
            <a:endParaRPr lang="nb-NO" dirty="0"/>
          </a:p>
        </p:txBody>
      </p:sp>
      <p:sp>
        <p:nvSpPr>
          <p:cNvPr id="20" name="Plassholder for tekst 17"/>
          <p:cNvSpPr>
            <a:spLocks noGrp="1"/>
          </p:cNvSpPr>
          <p:nvPr>
            <p:ph type="body" sz="quarter" idx="13" hasCustomPrompt="1"/>
          </p:nvPr>
        </p:nvSpPr>
        <p:spPr>
          <a:xfrm>
            <a:off x="7067550" y="4096509"/>
            <a:ext cx="2327910" cy="215444"/>
          </a:xfrm>
        </p:spPr>
        <p:txBody>
          <a:bodyPr>
            <a:normAutofit/>
          </a:bodyPr>
          <a:lstStyle>
            <a:lvl1pPr marL="0" indent="0" algn="r">
              <a:buNone/>
              <a:defRPr sz="1200" b="0" i="1">
                <a:solidFill>
                  <a:schemeClr val="bg1"/>
                </a:solidFill>
              </a:defRPr>
            </a:lvl1pPr>
          </a:lstStyle>
          <a:p>
            <a:pPr lvl="0"/>
            <a:r>
              <a:rPr lang="nb-NO" dirty="0"/>
              <a:t>Stillingstittel</a:t>
            </a:r>
          </a:p>
        </p:txBody>
      </p:sp>
      <p:pic>
        <p:nvPicPr>
          <p:cNvPr id="10" name="Logo_Standar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90" y="6732842"/>
            <a:ext cx="1048514" cy="472441"/>
          </a:xfrm>
          <a:prstGeom prst="rect">
            <a:avLst/>
          </a:prstGeom>
        </p:spPr>
      </p:pic>
      <p:pic>
        <p:nvPicPr>
          <p:cNvPr id="11" name="Logo_Eiendomsmegling"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0090" y="6732842"/>
            <a:ext cx="1322835" cy="472441"/>
          </a:xfrm>
          <a:prstGeom prst="rect">
            <a:avLst/>
          </a:prstGeom>
        </p:spPr>
      </p:pic>
      <p:pic>
        <p:nvPicPr>
          <p:cNvPr id="13" name="Logo_Boligkreditt"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0090" y="6732842"/>
            <a:ext cx="1083049" cy="472441"/>
          </a:xfrm>
          <a:prstGeom prst="rect">
            <a:avLst/>
          </a:prstGeom>
        </p:spPr>
      </p:pic>
    </p:spTree>
    <p:extLst>
      <p:ext uri="{BB962C8B-B14F-4D97-AF65-F5344CB8AC3E}">
        <p14:creationId xmlns:p14="http://schemas.microsoft.com/office/powerpoint/2010/main" val="29829366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tellysbilde med bilde">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0" y="3060384"/>
            <a:ext cx="10115550" cy="4499291"/>
          </a:xfrm>
          <a:solidFill>
            <a:schemeClr val="bg1">
              <a:lumMod val="85000"/>
            </a:schemeClr>
          </a:solidFill>
        </p:spPr>
        <p:txBody>
          <a:bodyPr tIns="720000">
            <a:normAutofit/>
          </a:bodyPr>
          <a:lstStyle>
            <a:lvl1pPr marL="0" indent="0" algn="ctr">
              <a:buNone/>
              <a:defRPr sz="1400" i="1"/>
            </a:lvl1pPr>
          </a:lstStyle>
          <a:p>
            <a:r>
              <a:rPr lang="nb-NO" dirty="0" smtClean="0"/>
              <a:t>Klikk ikonet for å legge til et bilde</a:t>
            </a:r>
            <a:endParaRPr lang="nb-NO" dirty="0"/>
          </a:p>
        </p:txBody>
      </p:sp>
      <p:sp>
        <p:nvSpPr>
          <p:cNvPr id="7" name="Rektangel 6"/>
          <p:cNvSpPr/>
          <p:nvPr userDrawn="1"/>
        </p:nvSpPr>
        <p:spPr>
          <a:xfrm>
            <a:off x="0" y="0"/>
            <a:ext cx="10115550" cy="306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solidFill>
                <a:prstClr val="white"/>
              </a:solidFill>
            </a:endParaRPr>
          </a:p>
        </p:txBody>
      </p:sp>
      <p:sp>
        <p:nvSpPr>
          <p:cNvPr id="2" name="Tittel 1"/>
          <p:cNvSpPr>
            <a:spLocks noGrp="1"/>
          </p:cNvSpPr>
          <p:nvPr>
            <p:ph type="ctrTitle"/>
          </p:nvPr>
        </p:nvSpPr>
        <p:spPr>
          <a:xfrm>
            <a:off x="720091" y="1796678"/>
            <a:ext cx="6275796" cy="1107996"/>
          </a:xfrm>
        </p:spPr>
        <p:txBody>
          <a:bodyPr anchor="t" anchorCtr="0">
            <a:normAutofit/>
          </a:bodyPr>
          <a:lstStyle>
            <a:lvl1pPr algn="l">
              <a:spcBef>
                <a:spcPts val="0"/>
              </a:spcBef>
              <a:defRPr sz="3600" b="1" cap="all" spc="200" baseline="0">
                <a:solidFill>
                  <a:schemeClr val="bg1"/>
                </a:solidFill>
              </a:defRPr>
            </a:lvl1pPr>
          </a:lstStyle>
          <a:p>
            <a:r>
              <a:rPr lang="nb-NO" dirty="0" smtClean="0"/>
              <a:t>Klikk for å redigere tittelstil</a:t>
            </a:r>
            <a:endParaRPr lang="nb-NO" dirty="0"/>
          </a:p>
        </p:txBody>
      </p:sp>
      <p:sp>
        <p:nvSpPr>
          <p:cNvPr id="3" name="Undertittel 2"/>
          <p:cNvSpPr>
            <a:spLocks noGrp="1"/>
          </p:cNvSpPr>
          <p:nvPr>
            <p:ph type="subTitle" idx="1"/>
          </p:nvPr>
        </p:nvSpPr>
        <p:spPr>
          <a:xfrm>
            <a:off x="720091" y="829259"/>
            <a:ext cx="6275796" cy="830997"/>
          </a:xfrm>
        </p:spPr>
        <p:txBody>
          <a:bodyPr anchor="b" anchorCtr="0">
            <a:normAutofit/>
          </a:bodyPr>
          <a:lstStyle>
            <a:lvl1pPr marL="0" indent="0" algn="l">
              <a:spcBef>
                <a:spcPts val="0"/>
              </a:spcBef>
              <a:buNone/>
              <a:defRPr sz="2700" spc="100" baseline="0">
                <a:solidFill>
                  <a:schemeClr val="bg1"/>
                </a:solidFill>
              </a:defRPr>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nb-NO" dirty="0" smtClean="0"/>
              <a:t>Klikk for å redigere undertittelstil i malen</a:t>
            </a:r>
            <a:endParaRPr lang="nb-NO" dirty="0"/>
          </a:p>
        </p:txBody>
      </p:sp>
      <p:sp>
        <p:nvSpPr>
          <p:cNvPr id="12" name="Plassholder for dato 11"/>
          <p:cNvSpPr>
            <a:spLocks noGrp="1"/>
          </p:cNvSpPr>
          <p:nvPr>
            <p:ph type="dt" sz="half" idx="10"/>
          </p:nvPr>
        </p:nvSpPr>
        <p:spPr>
          <a:xfrm>
            <a:off x="7067550" y="1124845"/>
            <a:ext cx="2327910" cy="215444"/>
          </a:xfrm>
        </p:spPr>
        <p:txBody>
          <a:bodyPr wrap="square">
            <a:spAutoFit/>
          </a:bodyPr>
          <a:lstStyle>
            <a:lvl1pPr algn="r">
              <a:defRPr sz="1400">
                <a:solidFill>
                  <a:schemeClr val="bg1"/>
                </a:solidFill>
              </a:defRPr>
            </a:lvl1pPr>
          </a:lstStyle>
          <a:p>
            <a:fld id="{BCC9ACF1-F11E-407A-8D6F-DD729EF1B081}" type="datetime4">
              <a:rPr lang="nb-NO" smtClean="0">
                <a:solidFill>
                  <a:prstClr val="white"/>
                </a:solidFill>
              </a:rPr>
              <a:pPr/>
              <a:t>14. august 2018</a:t>
            </a:fld>
            <a:endParaRPr lang="nb-NO" dirty="0">
              <a:solidFill>
                <a:prstClr val="white"/>
              </a:solidFill>
            </a:endParaRPr>
          </a:p>
        </p:txBody>
      </p:sp>
      <p:sp>
        <p:nvSpPr>
          <p:cNvPr id="18" name="Plassholder for tekst 17"/>
          <p:cNvSpPr>
            <a:spLocks noGrp="1"/>
          </p:cNvSpPr>
          <p:nvPr>
            <p:ph type="body" sz="quarter" idx="11" hasCustomPrompt="1"/>
          </p:nvPr>
        </p:nvSpPr>
        <p:spPr>
          <a:xfrm>
            <a:off x="7067550" y="1428927"/>
            <a:ext cx="2327910" cy="215444"/>
          </a:xfrm>
        </p:spPr>
        <p:txBody>
          <a:bodyPr>
            <a:normAutofit/>
          </a:bodyPr>
          <a:lstStyle>
            <a:lvl1pPr marL="0" indent="0" algn="r">
              <a:buNone/>
              <a:defRPr sz="1400">
                <a:solidFill>
                  <a:schemeClr val="bg1"/>
                </a:solidFill>
              </a:defRPr>
            </a:lvl1pPr>
          </a:lstStyle>
          <a:p>
            <a:pPr lvl="0"/>
            <a:r>
              <a:rPr lang="nb-NO" dirty="0"/>
              <a:t>Sted</a:t>
            </a:r>
          </a:p>
        </p:txBody>
      </p:sp>
      <p:sp>
        <p:nvSpPr>
          <p:cNvPr id="19" name="Plassholder for tekst 17"/>
          <p:cNvSpPr>
            <a:spLocks noGrp="1"/>
          </p:cNvSpPr>
          <p:nvPr>
            <p:ph type="body" sz="quarter" idx="12" hasCustomPrompt="1"/>
          </p:nvPr>
        </p:nvSpPr>
        <p:spPr>
          <a:xfrm>
            <a:off x="7067550" y="2066346"/>
            <a:ext cx="2327910" cy="215444"/>
          </a:xfrm>
        </p:spPr>
        <p:txBody>
          <a:bodyPr>
            <a:normAutofit/>
          </a:bodyPr>
          <a:lstStyle>
            <a:lvl1pPr marL="0" indent="0" algn="r">
              <a:buNone/>
              <a:defRPr sz="1400" b="1">
                <a:solidFill>
                  <a:schemeClr val="bg1"/>
                </a:solidFill>
              </a:defRPr>
            </a:lvl1pPr>
          </a:lstStyle>
          <a:p>
            <a:pPr lvl="0"/>
            <a:r>
              <a:rPr lang="nb-NO" dirty="0"/>
              <a:t>Navn </a:t>
            </a:r>
            <a:r>
              <a:rPr lang="nb-NO" dirty="0" err="1"/>
              <a:t>Navnesen</a:t>
            </a:r>
            <a:endParaRPr lang="nb-NO" dirty="0"/>
          </a:p>
        </p:txBody>
      </p:sp>
      <p:sp>
        <p:nvSpPr>
          <p:cNvPr id="20" name="Plassholder for tekst 17"/>
          <p:cNvSpPr>
            <a:spLocks noGrp="1"/>
          </p:cNvSpPr>
          <p:nvPr>
            <p:ph type="body" sz="quarter" idx="13" hasCustomPrompt="1"/>
          </p:nvPr>
        </p:nvSpPr>
        <p:spPr>
          <a:xfrm>
            <a:off x="7067550" y="2379704"/>
            <a:ext cx="2327910" cy="215444"/>
          </a:xfrm>
        </p:spPr>
        <p:txBody>
          <a:bodyPr>
            <a:normAutofit/>
          </a:bodyPr>
          <a:lstStyle>
            <a:lvl1pPr marL="0" indent="0" algn="r">
              <a:buNone/>
              <a:defRPr sz="1200" b="0" i="1">
                <a:solidFill>
                  <a:schemeClr val="bg1"/>
                </a:solidFill>
              </a:defRPr>
            </a:lvl1pPr>
          </a:lstStyle>
          <a:p>
            <a:pPr lvl="0"/>
            <a:r>
              <a:rPr lang="nb-NO" dirty="0"/>
              <a:t>Stillingstittel</a:t>
            </a:r>
          </a:p>
        </p:txBody>
      </p:sp>
      <p:sp>
        <p:nvSpPr>
          <p:cNvPr id="9" name="phlogo"/>
          <p:cNvSpPr>
            <a:spLocks noGrp="1"/>
          </p:cNvSpPr>
          <p:nvPr>
            <p:ph type="body" sz="quarter" idx="15" hasCustomPrompt="1"/>
          </p:nvPr>
        </p:nvSpPr>
        <p:spPr>
          <a:xfrm>
            <a:off x="720090" y="6732843"/>
            <a:ext cx="1048514" cy="469393"/>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dirty="0"/>
              <a:t> </a:t>
            </a:r>
          </a:p>
        </p:txBody>
      </p:sp>
    </p:spTree>
    <p:extLst>
      <p:ext uri="{BB962C8B-B14F-4D97-AF65-F5344CB8AC3E}">
        <p14:creationId xmlns:p14="http://schemas.microsoft.com/office/powerpoint/2010/main" val="1983475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argede tekstboks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3AC92554-F5A1-43AC-BBA8-88201C24DF8E}" type="datetime4">
              <a:rPr lang="nb-NO" smtClean="0"/>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7" name="Plassholder for tekst 6"/>
          <p:cNvSpPr>
            <a:spLocks noGrp="1"/>
          </p:cNvSpPr>
          <p:nvPr>
            <p:ph type="body" sz="quarter" idx="14"/>
          </p:nvPr>
        </p:nvSpPr>
        <p:spPr>
          <a:xfrm>
            <a:off x="3366421" y="1656207"/>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9" name="Plassholder for tekst 6"/>
          <p:cNvSpPr>
            <a:spLocks noGrp="1"/>
          </p:cNvSpPr>
          <p:nvPr>
            <p:ph type="body" sz="quarter" idx="15"/>
          </p:nvPr>
        </p:nvSpPr>
        <p:spPr>
          <a:xfrm>
            <a:off x="720092" y="1656207"/>
            <a:ext cx="2340293" cy="813702"/>
          </a:xfrm>
          <a:prstGeom prst="rect">
            <a:avLst/>
          </a:prstGeom>
          <a:solidFill>
            <a:schemeClr val="accent1"/>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0" name="Plassholder for tekst 6"/>
          <p:cNvSpPr>
            <a:spLocks noGrp="1"/>
          </p:cNvSpPr>
          <p:nvPr>
            <p:ph type="body" sz="quarter" idx="16"/>
          </p:nvPr>
        </p:nvSpPr>
        <p:spPr>
          <a:xfrm>
            <a:off x="3366421" y="2583323"/>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11" name="Plassholder for tekst 6"/>
          <p:cNvSpPr>
            <a:spLocks noGrp="1"/>
          </p:cNvSpPr>
          <p:nvPr>
            <p:ph type="body" sz="quarter" idx="17"/>
          </p:nvPr>
        </p:nvSpPr>
        <p:spPr>
          <a:xfrm>
            <a:off x="720090" y="2583323"/>
            <a:ext cx="2340293" cy="813702"/>
          </a:xfrm>
          <a:prstGeom prst="rect">
            <a:avLst/>
          </a:prstGeom>
          <a:solidFill>
            <a:schemeClr val="accent4"/>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2" name="Plassholder for tekst 6"/>
          <p:cNvSpPr>
            <a:spLocks noGrp="1"/>
          </p:cNvSpPr>
          <p:nvPr>
            <p:ph type="body" sz="quarter" idx="18"/>
          </p:nvPr>
        </p:nvSpPr>
        <p:spPr>
          <a:xfrm>
            <a:off x="720089" y="3510439"/>
            <a:ext cx="2340293" cy="813702"/>
          </a:xfrm>
          <a:prstGeom prst="rect">
            <a:avLst/>
          </a:prstGeom>
          <a:solidFill>
            <a:srgbClr val="78BE20"/>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3" name="Plassholder for tekst 6"/>
          <p:cNvSpPr>
            <a:spLocks noGrp="1"/>
          </p:cNvSpPr>
          <p:nvPr>
            <p:ph type="body" sz="quarter" idx="19"/>
          </p:nvPr>
        </p:nvSpPr>
        <p:spPr>
          <a:xfrm>
            <a:off x="720088" y="4437555"/>
            <a:ext cx="2340293" cy="813702"/>
          </a:xfrm>
          <a:prstGeom prst="rect">
            <a:avLst/>
          </a:prstGeom>
          <a:solidFill>
            <a:schemeClr val="accent2"/>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4" name="Plassholder for tekst 6"/>
          <p:cNvSpPr>
            <a:spLocks noGrp="1"/>
          </p:cNvSpPr>
          <p:nvPr>
            <p:ph type="body" sz="quarter" idx="20"/>
          </p:nvPr>
        </p:nvSpPr>
        <p:spPr>
          <a:xfrm>
            <a:off x="720089" y="5364671"/>
            <a:ext cx="2340293" cy="813702"/>
          </a:xfrm>
          <a:prstGeom prst="rect">
            <a:avLst/>
          </a:prstGeom>
          <a:solidFill>
            <a:schemeClr val="accent5"/>
          </a:solidFill>
        </p:spPr>
        <p:txBody>
          <a:bodyPr lIns="0" tIns="0" rIns="0" bIns="0" anchor="ctr"/>
          <a:lstStyle>
            <a:lvl1pPr marL="0" indent="0" algn="ctr">
              <a:spcBef>
                <a:spcPts val="0"/>
              </a:spcBef>
              <a:buNone/>
              <a:defRPr sz="1100" b="1" cap="all" baseline="0">
                <a:solidFill>
                  <a:schemeClr val="bg1"/>
                </a:solidFill>
              </a:defRPr>
            </a:lvl1pPr>
          </a:lstStyle>
          <a:p>
            <a:pPr lvl="0"/>
            <a:r>
              <a:rPr lang="nb-NO" smtClean="0"/>
              <a:t>Klikk for å redigere tekststiler i malen</a:t>
            </a:r>
          </a:p>
        </p:txBody>
      </p:sp>
      <p:sp>
        <p:nvSpPr>
          <p:cNvPr id="15" name="Plassholder for tekst 6"/>
          <p:cNvSpPr>
            <a:spLocks noGrp="1"/>
          </p:cNvSpPr>
          <p:nvPr>
            <p:ph type="body" sz="quarter" idx="21"/>
          </p:nvPr>
        </p:nvSpPr>
        <p:spPr>
          <a:xfrm>
            <a:off x="3366421" y="3510439"/>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16" name="Plassholder for tekst 6"/>
          <p:cNvSpPr>
            <a:spLocks noGrp="1"/>
          </p:cNvSpPr>
          <p:nvPr>
            <p:ph type="body" sz="quarter" idx="22"/>
          </p:nvPr>
        </p:nvSpPr>
        <p:spPr>
          <a:xfrm>
            <a:off x="3366421" y="4437555"/>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
        <p:nvSpPr>
          <p:cNvPr id="17" name="Plassholder for tekst 6"/>
          <p:cNvSpPr>
            <a:spLocks noGrp="1"/>
          </p:cNvSpPr>
          <p:nvPr>
            <p:ph type="body" sz="quarter" idx="23"/>
          </p:nvPr>
        </p:nvSpPr>
        <p:spPr>
          <a:xfrm>
            <a:off x="3366421" y="5364671"/>
            <a:ext cx="6012752" cy="813702"/>
          </a:xfrm>
          <a:prstGeom prst="rect">
            <a:avLst/>
          </a:prstGeom>
        </p:spPr>
        <p:txBody>
          <a:bodyPr lIns="0" tIns="0" rIns="0" bIns="0" anchor="ctr"/>
          <a:lstStyle>
            <a:lvl1pPr marL="0" indent="0">
              <a:spcBef>
                <a:spcPts val="0"/>
              </a:spcBef>
              <a:buNone/>
              <a:defRPr sz="1500"/>
            </a:lvl1pPr>
          </a:lstStyle>
          <a:p>
            <a:pPr lvl="0"/>
            <a:r>
              <a:rPr lang="nb-NO" smtClean="0"/>
              <a:t>Klikk for å redigere tekststiler i malen</a:t>
            </a:r>
          </a:p>
        </p:txBody>
      </p:sp>
    </p:spTree>
    <p:extLst>
      <p:ext uri="{BB962C8B-B14F-4D97-AF65-F5344CB8AC3E}">
        <p14:creationId xmlns:p14="http://schemas.microsoft.com/office/powerpoint/2010/main" val="9249608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690175" y="2993599"/>
            <a:ext cx="8724662" cy="2035685"/>
          </a:xfrm>
        </p:spPr>
        <p:txBody>
          <a:bodyPr anchor="b">
            <a:normAutofit/>
          </a:bodyPr>
          <a:lstStyle>
            <a:lvl1pPr>
              <a:defRPr sz="6614">
                <a:solidFill>
                  <a:srgbClr val="0B3D4A"/>
                </a:solidFill>
              </a:defRPr>
            </a:lvl1pPr>
          </a:lstStyle>
          <a:p>
            <a:r>
              <a:rPr lang="nb-NO" dirty="0" smtClean="0"/>
              <a:t>Klikk for å redigere tittelstil</a:t>
            </a:r>
            <a:endParaRPr lang="nb-NO" dirty="0"/>
          </a:p>
        </p:txBody>
      </p:sp>
      <p:sp>
        <p:nvSpPr>
          <p:cNvPr id="3" name="Plassholder for tekst 2"/>
          <p:cNvSpPr>
            <a:spLocks noGrp="1"/>
          </p:cNvSpPr>
          <p:nvPr>
            <p:ph type="body" idx="1"/>
          </p:nvPr>
        </p:nvSpPr>
        <p:spPr>
          <a:xfrm>
            <a:off x="690175" y="5059034"/>
            <a:ext cx="8724662" cy="407163"/>
          </a:xfrm>
        </p:spPr>
        <p:txBody>
          <a:bodyPr>
            <a:normAutofit/>
          </a:bodyPr>
          <a:lstStyle>
            <a:lvl1pPr marL="0" indent="0">
              <a:buNone/>
              <a:defRPr sz="2646">
                <a:solidFill>
                  <a:srgbClr val="0B3D4A"/>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nb-NO" dirty="0" smtClean="0"/>
              <a:t>Klikk for å redigere tekststiler i malen</a:t>
            </a:r>
          </a:p>
        </p:txBody>
      </p:sp>
      <p:sp>
        <p:nvSpPr>
          <p:cNvPr id="4" name="Plassholder for dato 3"/>
          <p:cNvSpPr>
            <a:spLocks noGrp="1"/>
          </p:cNvSpPr>
          <p:nvPr>
            <p:ph type="dt" sz="half" idx="10"/>
          </p:nvPr>
        </p:nvSpPr>
        <p:spPr/>
        <p:txBody>
          <a:bodyPr/>
          <a:lstStyle/>
          <a:p>
            <a:fld id="{FECD9E90-6B64-4D13-B87D-24B7325DAE9B}"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Tree>
    <p:extLst>
      <p:ext uri="{BB962C8B-B14F-4D97-AF65-F5344CB8AC3E}">
        <p14:creationId xmlns:p14="http://schemas.microsoft.com/office/powerpoint/2010/main" val="42605789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Kart og info">
    <p:spTree>
      <p:nvGrpSpPr>
        <p:cNvPr id="1" name=""/>
        <p:cNvGrpSpPr/>
        <p:nvPr/>
      </p:nvGrpSpPr>
      <p:grpSpPr>
        <a:xfrm>
          <a:off x="0" y="0"/>
          <a:ext cx="0" cy="0"/>
          <a:chOff x="0" y="0"/>
          <a:chExt cx="0" cy="0"/>
        </a:xfrm>
      </p:grpSpPr>
      <p:sp>
        <p:nvSpPr>
          <p:cNvPr id="14" name="Plassholder for bilde 7"/>
          <p:cNvSpPr>
            <a:spLocks noGrp="1"/>
          </p:cNvSpPr>
          <p:nvPr>
            <p:ph type="pic" sz="quarter" idx="14" hasCustomPrompt="1"/>
          </p:nvPr>
        </p:nvSpPr>
        <p:spPr>
          <a:xfrm>
            <a:off x="3168396" y="972122"/>
            <a:ext cx="6480810" cy="5040630"/>
          </a:xfrm>
          <a:blipFill dpi="0" rotWithShape="1">
            <a:blip r:embed="rId2" cstate="print">
              <a:extLst>
                <a:ext uri="{28A0092B-C50C-407E-A947-70E740481C1C}">
                  <a14:useLocalDpi xmlns:a14="http://schemas.microsoft.com/office/drawing/2010/main" val="0"/>
                </a:ext>
              </a:extLst>
            </a:blip>
            <a:srcRect/>
            <a:stretch>
              <a:fillRect/>
            </a:stretch>
          </a:blipFill>
        </p:spPr>
        <p:txBody>
          <a:bodyPr tIns="720000">
            <a:normAutofit/>
          </a:bodyPr>
          <a:lstStyle>
            <a:lvl1pPr marL="0" indent="0" algn="ctr">
              <a:buNone/>
              <a:defRPr sz="1400" i="1"/>
            </a:lvl1pPr>
          </a:lstStyle>
          <a:p>
            <a:r>
              <a:rPr lang="nb-NO" dirty="0"/>
              <a:t> </a:t>
            </a:r>
          </a:p>
        </p:txBody>
      </p:sp>
      <p:sp>
        <p:nvSpPr>
          <p:cNvPr id="3" name="Plassholder for dato 2"/>
          <p:cNvSpPr>
            <a:spLocks noGrp="1"/>
          </p:cNvSpPr>
          <p:nvPr>
            <p:ph type="dt" sz="half" idx="10"/>
          </p:nvPr>
        </p:nvSpPr>
        <p:spPr/>
        <p:txBody>
          <a:bodyPr/>
          <a:lstStyle/>
          <a:p>
            <a:fld id="{25BDC7DD-4F99-4D0C-80F1-F9F49B2E758B}" type="datetime4">
              <a:rPr lang="nb-NO" smtClean="0"/>
              <a:pPr/>
              <a:t>14. august 2018</a:t>
            </a:fld>
            <a:endParaRPr lang="nb-NO" dirty="0"/>
          </a:p>
        </p:txBody>
      </p:sp>
      <p:sp>
        <p:nvSpPr>
          <p:cNvPr id="7" name="Plassholder for bunntekst 6"/>
          <p:cNvSpPr>
            <a:spLocks noGrp="1"/>
          </p:cNvSpPr>
          <p:nvPr>
            <p:ph type="ftr" sz="quarter" idx="11"/>
          </p:nvPr>
        </p:nvSpPr>
        <p:spPr/>
        <p:txBody>
          <a:bodyPr/>
          <a:lstStyle/>
          <a:p>
            <a:endParaRPr lang="nb-NO" dirty="0"/>
          </a:p>
        </p:txBody>
      </p:sp>
      <p:sp>
        <p:nvSpPr>
          <p:cNvPr id="11" name="Plassholder for lysbildenummer 10"/>
          <p:cNvSpPr>
            <a:spLocks noGrp="1"/>
          </p:cNvSpPr>
          <p:nvPr>
            <p:ph type="sldNum" sz="quarter" idx="12"/>
          </p:nvPr>
        </p:nvSpPr>
        <p:spPr/>
        <p:txBody>
          <a:bodyPr/>
          <a:lstStyle/>
          <a:p>
            <a:fld id="{5751DFAA-887F-4071-8EAD-E8CA316FCF06}" type="slidenum">
              <a:rPr lang="nb-NO" smtClean="0"/>
              <a:pPr/>
              <a:t>‹#›</a:t>
            </a:fld>
            <a:endParaRPr lang="nb-NO" dirty="0"/>
          </a:p>
        </p:txBody>
      </p:sp>
      <p:sp>
        <p:nvSpPr>
          <p:cNvPr id="16" name="Plassholder for tekst 15"/>
          <p:cNvSpPr>
            <a:spLocks noGrp="1"/>
          </p:cNvSpPr>
          <p:nvPr>
            <p:ph type="body" sz="quarter" idx="15" hasCustomPrompt="1"/>
          </p:nvPr>
        </p:nvSpPr>
        <p:spPr>
          <a:xfrm>
            <a:off x="720090" y="1887861"/>
            <a:ext cx="2211796" cy="452432"/>
          </a:xfrm>
        </p:spPr>
        <p:txBody>
          <a:bodyPr wrap="square">
            <a:spAutoFit/>
          </a:bodyPr>
          <a:lstStyle>
            <a:lvl1pPr marL="0" indent="0">
              <a:buNone/>
              <a:defRPr sz="2940"/>
            </a:lvl1pPr>
          </a:lstStyle>
          <a:p>
            <a:pPr lvl="0"/>
            <a:r>
              <a:rPr lang="nb-NO" dirty="0"/>
              <a:t>XXX</a:t>
            </a:r>
          </a:p>
        </p:txBody>
      </p:sp>
      <p:sp>
        <p:nvSpPr>
          <p:cNvPr id="17" name="Rektangel 16"/>
          <p:cNvSpPr/>
          <p:nvPr userDrawn="1"/>
        </p:nvSpPr>
        <p:spPr>
          <a:xfrm>
            <a:off x="720090" y="2340293"/>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18" name="Plassholder for tekst 15"/>
          <p:cNvSpPr>
            <a:spLocks noGrp="1"/>
          </p:cNvSpPr>
          <p:nvPr>
            <p:ph type="body" sz="quarter" idx="16"/>
          </p:nvPr>
        </p:nvSpPr>
        <p:spPr>
          <a:xfrm>
            <a:off x="720090" y="2354695"/>
            <a:ext cx="2211796" cy="369332"/>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19" name="Plassholder for tekst 15"/>
          <p:cNvSpPr>
            <a:spLocks noGrp="1"/>
          </p:cNvSpPr>
          <p:nvPr>
            <p:ph type="body" sz="quarter" idx="17" hasCustomPrompt="1"/>
          </p:nvPr>
        </p:nvSpPr>
        <p:spPr>
          <a:xfrm>
            <a:off x="720090" y="2968632"/>
            <a:ext cx="2211796" cy="452432"/>
          </a:xfrm>
        </p:spPr>
        <p:txBody>
          <a:bodyPr wrap="square">
            <a:spAutoFit/>
          </a:bodyPr>
          <a:lstStyle>
            <a:lvl1pPr marL="0" indent="0">
              <a:buNone/>
              <a:defRPr sz="2940"/>
            </a:lvl1pPr>
          </a:lstStyle>
          <a:p>
            <a:pPr lvl="0"/>
            <a:r>
              <a:rPr lang="nb-NO" dirty="0"/>
              <a:t>XXX</a:t>
            </a:r>
          </a:p>
        </p:txBody>
      </p:sp>
      <p:sp>
        <p:nvSpPr>
          <p:cNvPr id="20" name="Rektangel 19"/>
          <p:cNvSpPr/>
          <p:nvPr userDrawn="1"/>
        </p:nvSpPr>
        <p:spPr>
          <a:xfrm>
            <a:off x="720090" y="34210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21" name="Plassholder for tekst 15"/>
          <p:cNvSpPr>
            <a:spLocks noGrp="1"/>
          </p:cNvSpPr>
          <p:nvPr>
            <p:ph type="body" sz="quarter" idx="18"/>
          </p:nvPr>
        </p:nvSpPr>
        <p:spPr>
          <a:xfrm>
            <a:off x="720090" y="3435466"/>
            <a:ext cx="2211796" cy="369332"/>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22" name="Plassholder for tekst 15"/>
          <p:cNvSpPr>
            <a:spLocks noGrp="1"/>
          </p:cNvSpPr>
          <p:nvPr>
            <p:ph type="body" sz="quarter" idx="19" hasCustomPrompt="1"/>
          </p:nvPr>
        </p:nvSpPr>
        <p:spPr>
          <a:xfrm>
            <a:off x="720090" y="4048132"/>
            <a:ext cx="2211796" cy="452432"/>
          </a:xfrm>
        </p:spPr>
        <p:txBody>
          <a:bodyPr wrap="square">
            <a:spAutoFit/>
          </a:bodyPr>
          <a:lstStyle>
            <a:lvl1pPr marL="0" indent="0">
              <a:buNone/>
              <a:defRPr sz="2940"/>
            </a:lvl1pPr>
          </a:lstStyle>
          <a:p>
            <a:pPr lvl="0"/>
            <a:r>
              <a:rPr lang="nb-NO" dirty="0"/>
              <a:t>XXX</a:t>
            </a:r>
          </a:p>
        </p:txBody>
      </p:sp>
      <p:sp>
        <p:nvSpPr>
          <p:cNvPr id="23" name="Rektangel 22"/>
          <p:cNvSpPr/>
          <p:nvPr userDrawn="1"/>
        </p:nvSpPr>
        <p:spPr>
          <a:xfrm>
            <a:off x="720090" y="4500564"/>
            <a:ext cx="1926241" cy="14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24" name="Plassholder for tekst 15"/>
          <p:cNvSpPr>
            <a:spLocks noGrp="1"/>
          </p:cNvSpPr>
          <p:nvPr>
            <p:ph type="body" sz="quarter" idx="20"/>
          </p:nvPr>
        </p:nvSpPr>
        <p:spPr>
          <a:xfrm>
            <a:off x="720090" y="4514966"/>
            <a:ext cx="2211796" cy="369332"/>
          </a:xfrm>
        </p:spPr>
        <p:txBody>
          <a:bodyPr wrap="square">
            <a:spAutoFit/>
          </a:bodyPr>
          <a:lstStyle>
            <a:lvl1pPr marL="0" indent="0">
              <a:buNone/>
              <a:defRPr sz="1200" b="1" cap="all" baseline="0"/>
            </a:lvl1pPr>
          </a:lstStyle>
          <a:p>
            <a:pPr lvl="0"/>
            <a:r>
              <a:rPr lang="nb-NO" dirty="0" smtClean="0"/>
              <a:t>Klikk for å redigere tekststiler i malen</a:t>
            </a:r>
          </a:p>
        </p:txBody>
      </p:sp>
      <p:sp>
        <p:nvSpPr>
          <p:cNvPr id="27" name="Plassholder for tekst 26"/>
          <p:cNvSpPr>
            <a:spLocks noGrp="1"/>
          </p:cNvSpPr>
          <p:nvPr>
            <p:ph type="body" sz="quarter" idx="21"/>
          </p:nvPr>
        </p:nvSpPr>
        <p:spPr>
          <a:xfrm>
            <a:off x="720090" y="6173657"/>
            <a:ext cx="8663466" cy="697037"/>
          </a:xfrm>
        </p:spPr>
        <p:txBody>
          <a:bodyPr>
            <a:noAutofit/>
          </a:bodyPr>
          <a:lstStyle>
            <a:lvl1pPr>
              <a:defRPr sz="1500"/>
            </a:lvl1pPr>
            <a:lvl2pPr>
              <a:defRPr sz="1500"/>
            </a:lvl2pPr>
            <a:lvl3pPr>
              <a:defRPr sz="1500"/>
            </a:lvl3pPr>
            <a:lvl4pPr>
              <a:defRPr sz="1500"/>
            </a:lvl4pPr>
            <a:lvl5pPr>
              <a:defRPr sz="1500"/>
            </a:lvl5pPr>
          </a:lstStyle>
          <a:p>
            <a:pPr lvl="0"/>
            <a:r>
              <a:rPr lang="nb-NO" dirty="0" smtClean="0"/>
              <a:t>Klikk for å redigere tekststiler i malen</a:t>
            </a:r>
          </a:p>
        </p:txBody>
      </p:sp>
      <p:cxnSp>
        <p:nvCxnSpPr>
          <p:cNvPr id="25" name="Rett linje 2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6" name="Logo_Standar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28" name="Logo_Eiendomsmegling"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29" name="Logo_Boligkreditt" hidden="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Tree>
    <p:extLst>
      <p:ext uri="{BB962C8B-B14F-4D97-AF65-F5344CB8AC3E}">
        <p14:creationId xmlns:p14="http://schemas.microsoft.com/office/powerpoint/2010/main" val="10344351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argede tekstboks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4" name="Plassholder for dato 3"/>
          <p:cNvSpPr>
            <a:spLocks noGrp="1"/>
          </p:cNvSpPr>
          <p:nvPr>
            <p:ph type="dt" sz="half" idx="10"/>
          </p:nvPr>
        </p:nvSpPr>
        <p:spPr/>
        <p:txBody>
          <a:bodyPr/>
          <a:lstStyle/>
          <a:p>
            <a:fld id="{3AC92554-F5A1-43AC-BBA8-88201C24DF8E}"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7" name="Plassholder for tekst 6"/>
          <p:cNvSpPr>
            <a:spLocks noGrp="1"/>
          </p:cNvSpPr>
          <p:nvPr>
            <p:ph type="body" sz="quarter" idx="14"/>
          </p:nvPr>
        </p:nvSpPr>
        <p:spPr>
          <a:xfrm>
            <a:off x="3366421" y="1656207"/>
            <a:ext cx="6012752" cy="813702"/>
          </a:xfrm>
          <a:prstGeom prst="rect">
            <a:avLst/>
          </a:prstGeom>
        </p:spPr>
        <p:txBody>
          <a:bodyPr lIns="0" tIns="0" rIns="0" bIns="0" anchor="ctr"/>
          <a:lstStyle>
            <a:lvl1pPr marL="0" indent="0">
              <a:spcBef>
                <a:spcPts val="0"/>
              </a:spcBef>
              <a:buNone/>
              <a:defRPr sz="1500"/>
            </a:lvl1pPr>
          </a:lstStyle>
          <a:p>
            <a:pPr lvl="0"/>
            <a:r>
              <a:rPr lang="nb-NO" dirty="0" smtClean="0"/>
              <a:t>Klikk for å redigere tekststiler i malen</a:t>
            </a:r>
          </a:p>
        </p:txBody>
      </p:sp>
      <p:sp>
        <p:nvSpPr>
          <p:cNvPr id="9" name="Plassholder for tekst 6"/>
          <p:cNvSpPr>
            <a:spLocks noGrp="1"/>
          </p:cNvSpPr>
          <p:nvPr>
            <p:ph type="body" sz="quarter" idx="15"/>
          </p:nvPr>
        </p:nvSpPr>
        <p:spPr>
          <a:xfrm>
            <a:off x="720092" y="1656207"/>
            <a:ext cx="2340293" cy="813702"/>
          </a:xfrm>
          <a:prstGeom prst="rect">
            <a:avLst/>
          </a:prstGeom>
          <a:solidFill>
            <a:schemeClr val="accent1"/>
          </a:solidFill>
        </p:spPr>
        <p:txBody>
          <a:bodyPr lIns="0" tIns="0" rIns="0" bIns="0" anchor="ctr"/>
          <a:lstStyle>
            <a:lvl1pPr marL="0" indent="0" algn="ctr">
              <a:spcBef>
                <a:spcPts val="0"/>
              </a:spcBef>
              <a:buNone/>
              <a:defRPr sz="1100" b="1" cap="all" baseline="0">
                <a:solidFill>
                  <a:schemeClr val="bg1"/>
                </a:solidFill>
              </a:defRPr>
            </a:lvl1pPr>
          </a:lstStyle>
          <a:p>
            <a:pPr lvl="0"/>
            <a:r>
              <a:rPr lang="nb-NO" dirty="0" smtClean="0"/>
              <a:t>Klikk for å redigere tekststiler i malen</a:t>
            </a:r>
          </a:p>
        </p:txBody>
      </p:sp>
      <p:sp>
        <p:nvSpPr>
          <p:cNvPr id="10" name="Plassholder for tekst 6"/>
          <p:cNvSpPr>
            <a:spLocks noGrp="1"/>
          </p:cNvSpPr>
          <p:nvPr>
            <p:ph type="body" sz="quarter" idx="16"/>
          </p:nvPr>
        </p:nvSpPr>
        <p:spPr>
          <a:xfrm>
            <a:off x="3366421" y="2583323"/>
            <a:ext cx="6012752" cy="813702"/>
          </a:xfrm>
          <a:prstGeom prst="rect">
            <a:avLst/>
          </a:prstGeom>
        </p:spPr>
        <p:txBody>
          <a:bodyPr lIns="0" tIns="0" rIns="0" bIns="0" anchor="ctr"/>
          <a:lstStyle>
            <a:lvl1pPr marL="0" indent="0">
              <a:spcBef>
                <a:spcPts val="0"/>
              </a:spcBef>
              <a:buNone/>
              <a:defRPr sz="1500"/>
            </a:lvl1pPr>
          </a:lstStyle>
          <a:p>
            <a:pPr lvl="0"/>
            <a:r>
              <a:rPr lang="nb-NO" dirty="0" smtClean="0"/>
              <a:t>Klikk for å redigere tekststiler i malen</a:t>
            </a:r>
          </a:p>
        </p:txBody>
      </p:sp>
      <p:sp>
        <p:nvSpPr>
          <p:cNvPr id="11" name="Plassholder for tekst 6"/>
          <p:cNvSpPr>
            <a:spLocks noGrp="1"/>
          </p:cNvSpPr>
          <p:nvPr>
            <p:ph type="body" sz="quarter" idx="17"/>
          </p:nvPr>
        </p:nvSpPr>
        <p:spPr>
          <a:xfrm>
            <a:off x="720090" y="2583323"/>
            <a:ext cx="2340293" cy="813702"/>
          </a:xfrm>
          <a:prstGeom prst="rect">
            <a:avLst/>
          </a:prstGeom>
          <a:solidFill>
            <a:schemeClr val="accent4"/>
          </a:solidFill>
        </p:spPr>
        <p:txBody>
          <a:bodyPr lIns="0" tIns="0" rIns="0" bIns="0" anchor="ctr"/>
          <a:lstStyle>
            <a:lvl1pPr marL="0" indent="0" algn="ctr">
              <a:spcBef>
                <a:spcPts val="0"/>
              </a:spcBef>
              <a:buNone/>
              <a:defRPr sz="1100" b="1" cap="all" baseline="0">
                <a:solidFill>
                  <a:schemeClr val="bg1"/>
                </a:solidFill>
              </a:defRPr>
            </a:lvl1pPr>
          </a:lstStyle>
          <a:p>
            <a:pPr lvl="0"/>
            <a:r>
              <a:rPr lang="nb-NO" dirty="0" smtClean="0"/>
              <a:t>Klikk for å redigere tekststiler i malen</a:t>
            </a:r>
          </a:p>
        </p:txBody>
      </p:sp>
      <p:sp>
        <p:nvSpPr>
          <p:cNvPr id="12" name="Plassholder for tekst 6"/>
          <p:cNvSpPr>
            <a:spLocks noGrp="1"/>
          </p:cNvSpPr>
          <p:nvPr>
            <p:ph type="body" sz="quarter" idx="18"/>
          </p:nvPr>
        </p:nvSpPr>
        <p:spPr>
          <a:xfrm>
            <a:off x="720089" y="3510439"/>
            <a:ext cx="2340293" cy="813702"/>
          </a:xfrm>
          <a:prstGeom prst="rect">
            <a:avLst/>
          </a:prstGeom>
          <a:solidFill>
            <a:srgbClr val="78BE20"/>
          </a:solidFill>
        </p:spPr>
        <p:txBody>
          <a:bodyPr lIns="0" tIns="0" rIns="0" bIns="0" anchor="ctr"/>
          <a:lstStyle>
            <a:lvl1pPr marL="0" indent="0" algn="ctr">
              <a:spcBef>
                <a:spcPts val="0"/>
              </a:spcBef>
              <a:buNone/>
              <a:defRPr sz="1100" b="1" cap="all" baseline="0">
                <a:solidFill>
                  <a:schemeClr val="bg1"/>
                </a:solidFill>
              </a:defRPr>
            </a:lvl1pPr>
          </a:lstStyle>
          <a:p>
            <a:pPr lvl="0"/>
            <a:r>
              <a:rPr lang="nb-NO" dirty="0" smtClean="0"/>
              <a:t>Klikk for å redigere tekststiler i malen</a:t>
            </a:r>
          </a:p>
        </p:txBody>
      </p:sp>
      <p:sp>
        <p:nvSpPr>
          <p:cNvPr id="13" name="Plassholder for tekst 6"/>
          <p:cNvSpPr>
            <a:spLocks noGrp="1"/>
          </p:cNvSpPr>
          <p:nvPr>
            <p:ph type="body" sz="quarter" idx="19"/>
          </p:nvPr>
        </p:nvSpPr>
        <p:spPr>
          <a:xfrm>
            <a:off x="720088" y="4437555"/>
            <a:ext cx="2340293" cy="813702"/>
          </a:xfrm>
          <a:prstGeom prst="rect">
            <a:avLst/>
          </a:prstGeom>
          <a:solidFill>
            <a:schemeClr val="accent2"/>
          </a:solidFill>
        </p:spPr>
        <p:txBody>
          <a:bodyPr lIns="0" tIns="0" rIns="0" bIns="0" anchor="ctr"/>
          <a:lstStyle>
            <a:lvl1pPr marL="0" indent="0" algn="ctr">
              <a:spcBef>
                <a:spcPts val="0"/>
              </a:spcBef>
              <a:buNone/>
              <a:defRPr sz="1100" b="1" cap="all" baseline="0">
                <a:solidFill>
                  <a:schemeClr val="bg1"/>
                </a:solidFill>
              </a:defRPr>
            </a:lvl1pPr>
          </a:lstStyle>
          <a:p>
            <a:pPr lvl="0"/>
            <a:r>
              <a:rPr lang="nb-NO" dirty="0" smtClean="0"/>
              <a:t>Klikk for å redigere tekststiler i malen</a:t>
            </a:r>
          </a:p>
        </p:txBody>
      </p:sp>
      <p:sp>
        <p:nvSpPr>
          <p:cNvPr id="14" name="Plassholder for tekst 6"/>
          <p:cNvSpPr>
            <a:spLocks noGrp="1"/>
          </p:cNvSpPr>
          <p:nvPr>
            <p:ph type="body" sz="quarter" idx="20"/>
          </p:nvPr>
        </p:nvSpPr>
        <p:spPr>
          <a:xfrm>
            <a:off x="720089" y="5364671"/>
            <a:ext cx="2340293" cy="813702"/>
          </a:xfrm>
          <a:prstGeom prst="rect">
            <a:avLst/>
          </a:prstGeom>
          <a:solidFill>
            <a:schemeClr val="accent5"/>
          </a:solidFill>
        </p:spPr>
        <p:txBody>
          <a:bodyPr lIns="0" tIns="0" rIns="0" bIns="0" anchor="ctr"/>
          <a:lstStyle>
            <a:lvl1pPr marL="0" indent="0" algn="ctr">
              <a:spcBef>
                <a:spcPts val="0"/>
              </a:spcBef>
              <a:buNone/>
              <a:defRPr sz="1100" b="1" cap="all" baseline="0">
                <a:solidFill>
                  <a:schemeClr val="bg1"/>
                </a:solidFill>
              </a:defRPr>
            </a:lvl1pPr>
          </a:lstStyle>
          <a:p>
            <a:pPr lvl="0"/>
            <a:r>
              <a:rPr lang="nb-NO" dirty="0" smtClean="0"/>
              <a:t>Klikk for å redigere tekststiler i malen</a:t>
            </a:r>
          </a:p>
        </p:txBody>
      </p:sp>
      <p:sp>
        <p:nvSpPr>
          <p:cNvPr id="15" name="Plassholder for tekst 6"/>
          <p:cNvSpPr>
            <a:spLocks noGrp="1"/>
          </p:cNvSpPr>
          <p:nvPr>
            <p:ph type="body" sz="quarter" idx="21"/>
          </p:nvPr>
        </p:nvSpPr>
        <p:spPr>
          <a:xfrm>
            <a:off x="3366421" y="3510439"/>
            <a:ext cx="6012752" cy="813702"/>
          </a:xfrm>
          <a:prstGeom prst="rect">
            <a:avLst/>
          </a:prstGeom>
        </p:spPr>
        <p:txBody>
          <a:bodyPr lIns="0" tIns="0" rIns="0" bIns="0" anchor="ctr"/>
          <a:lstStyle>
            <a:lvl1pPr marL="0" indent="0">
              <a:spcBef>
                <a:spcPts val="0"/>
              </a:spcBef>
              <a:buNone/>
              <a:defRPr sz="1500"/>
            </a:lvl1pPr>
          </a:lstStyle>
          <a:p>
            <a:pPr lvl="0"/>
            <a:r>
              <a:rPr lang="nb-NO" dirty="0" smtClean="0"/>
              <a:t>Klikk for å redigere tekststiler i malen</a:t>
            </a:r>
          </a:p>
        </p:txBody>
      </p:sp>
      <p:sp>
        <p:nvSpPr>
          <p:cNvPr id="16" name="Plassholder for tekst 6"/>
          <p:cNvSpPr>
            <a:spLocks noGrp="1"/>
          </p:cNvSpPr>
          <p:nvPr>
            <p:ph type="body" sz="quarter" idx="22"/>
          </p:nvPr>
        </p:nvSpPr>
        <p:spPr>
          <a:xfrm>
            <a:off x="3366421" y="4437555"/>
            <a:ext cx="6012752" cy="813702"/>
          </a:xfrm>
          <a:prstGeom prst="rect">
            <a:avLst/>
          </a:prstGeom>
        </p:spPr>
        <p:txBody>
          <a:bodyPr lIns="0" tIns="0" rIns="0" bIns="0" anchor="ctr"/>
          <a:lstStyle>
            <a:lvl1pPr marL="0" indent="0">
              <a:spcBef>
                <a:spcPts val="0"/>
              </a:spcBef>
              <a:buNone/>
              <a:defRPr sz="1500"/>
            </a:lvl1pPr>
          </a:lstStyle>
          <a:p>
            <a:pPr lvl="0"/>
            <a:r>
              <a:rPr lang="nb-NO" dirty="0" smtClean="0"/>
              <a:t>Klikk for å redigere tekststiler i malen</a:t>
            </a:r>
          </a:p>
        </p:txBody>
      </p:sp>
      <p:sp>
        <p:nvSpPr>
          <p:cNvPr id="17" name="Plassholder for tekst 6"/>
          <p:cNvSpPr>
            <a:spLocks noGrp="1"/>
          </p:cNvSpPr>
          <p:nvPr>
            <p:ph type="body" sz="quarter" idx="23"/>
          </p:nvPr>
        </p:nvSpPr>
        <p:spPr>
          <a:xfrm>
            <a:off x="3366421" y="5364671"/>
            <a:ext cx="6012752" cy="813702"/>
          </a:xfrm>
          <a:prstGeom prst="rect">
            <a:avLst/>
          </a:prstGeom>
        </p:spPr>
        <p:txBody>
          <a:bodyPr lIns="0" tIns="0" rIns="0" bIns="0" anchor="ctr"/>
          <a:lstStyle>
            <a:lvl1pPr marL="0" indent="0">
              <a:spcBef>
                <a:spcPts val="0"/>
              </a:spcBef>
              <a:buNone/>
              <a:defRPr sz="1500"/>
            </a:lvl1pPr>
          </a:lstStyle>
          <a:p>
            <a:pPr lvl="0"/>
            <a:r>
              <a:rPr lang="nb-NO" dirty="0" smtClean="0"/>
              <a:t>Klikk for å redigere tekststiler i malen</a:t>
            </a:r>
          </a:p>
        </p:txBody>
      </p:sp>
    </p:spTree>
    <p:extLst>
      <p:ext uri="{BB962C8B-B14F-4D97-AF65-F5344CB8AC3E}">
        <p14:creationId xmlns:p14="http://schemas.microsoft.com/office/powerpoint/2010/main" val="14669049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kstbokser og punktliste">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4" name="Plassholder for dato 3"/>
          <p:cNvSpPr>
            <a:spLocks noGrp="1"/>
          </p:cNvSpPr>
          <p:nvPr>
            <p:ph type="dt" sz="half" idx="10"/>
          </p:nvPr>
        </p:nvSpPr>
        <p:spPr/>
        <p:txBody>
          <a:bodyPr/>
          <a:lstStyle/>
          <a:p>
            <a:fld id="{E44EF55B-3B9D-41D4-9200-CB122E74435C}"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9" name="Plassholder for tekst 6"/>
          <p:cNvSpPr>
            <a:spLocks noGrp="1"/>
          </p:cNvSpPr>
          <p:nvPr>
            <p:ph type="body" sz="quarter" idx="15" hasCustomPrompt="1"/>
          </p:nvPr>
        </p:nvSpPr>
        <p:spPr>
          <a:xfrm>
            <a:off x="720092" y="1656207"/>
            <a:ext cx="2340293" cy="813702"/>
          </a:xfrm>
          <a:prstGeom prst="rect">
            <a:avLst/>
          </a:prstGeom>
          <a:solidFill>
            <a:schemeClr val="accent1"/>
          </a:solidFill>
          <a:ln w="12700">
            <a:solidFill>
              <a:schemeClr val="accent1"/>
            </a:solidFill>
          </a:ln>
        </p:spPr>
        <p:txBody>
          <a:bodyPr lIns="180000" tIns="0" rIns="0" bIns="0" anchor="ctr">
            <a:noAutofit/>
          </a:bodyPr>
          <a:lstStyle>
            <a:lvl1pPr marL="0" indent="0" algn="l">
              <a:spcBef>
                <a:spcPts val="0"/>
              </a:spcBef>
              <a:buNone/>
              <a:defRPr sz="2200" b="0" cap="all" baseline="0">
                <a:solidFill>
                  <a:schemeClr val="bg1"/>
                </a:solidFill>
              </a:defRPr>
            </a:lvl1pPr>
          </a:lstStyle>
          <a:p>
            <a:pPr lvl="0"/>
            <a:r>
              <a:rPr lang="nb-NO" dirty="0"/>
              <a:t>XXXX</a:t>
            </a:r>
          </a:p>
        </p:txBody>
      </p:sp>
      <p:sp>
        <p:nvSpPr>
          <p:cNvPr id="11" name="Plassholder for tekst 6"/>
          <p:cNvSpPr>
            <a:spLocks noGrp="1"/>
          </p:cNvSpPr>
          <p:nvPr>
            <p:ph type="body" sz="quarter" idx="17"/>
          </p:nvPr>
        </p:nvSpPr>
        <p:spPr>
          <a:xfrm>
            <a:off x="720090" y="2583323"/>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dirty="0" smtClean="0"/>
              <a:t>Klikk for å redigere tekststiler i malen</a:t>
            </a:r>
          </a:p>
        </p:txBody>
      </p:sp>
      <p:sp>
        <p:nvSpPr>
          <p:cNvPr id="12" name="Plassholder for tekst 6"/>
          <p:cNvSpPr>
            <a:spLocks noGrp="1"/>
          </p:cNvSpPr>
          <p:nvPr>
            <p:ph type="body" sz="quarter" idx="18"/>
          </p:nvPr>
        </p:nvSpPr>
        <p:spPr>
          <a:xfrm>
            <a:off x="720089" y="3510439"/>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dirty="0" smtClean="0"/>
              <a:t>Klikk for å redigere tekststiler i malen</a:t>
            </a:r>
          </a:p>
        </p:txBody>
      </p:sp>
      <p:sp>
        <p:nvSpPr>
          <p:cNvPr id="13" name="Plassholder for tekst 6"/>
          <p:cNvSpPr>
            <a:spLocks noGrp="1"/>
          </p:cNvSpPr>
          <p:nvPr>
            <p:ph type="body" sz="quarter" idx="19"/>
          </p:nvPr>
        </p:nvSpPr>
        <p:spPr>
          <a:xfrm>
            <a:off x="720088" y="4437555"/>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dirty="0" smtClean="0"/>
              <a:t>Klikk for å redigere tekststiler i malen</a:t>
            </a:r>
          </a:p>
        </p:txBody>
      </p:sp>
      <p:sp>
        <p:nvSpPr>
          <p:cNvPr id="14" name="Plassholder for tekst 6"/>
          <p:cNvSpPr>
            <a:spLocks noGrp="1"/>
          </p:cNvSpPr>
          <p:nvPr>
            <p:ph type="body" sz="quarter" idx="20"/>
          </p:nvPr>
        </p:nvSpPr>
        <p:spPr>
          <a:xfrm>
            <a:off x="720089" y="5364671"/>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dirty="0" smtClean="0"/>
              <a:t>Klikk for å redigere tekststiler i malen</a:t>
            </a:r>
          </a:p>
        </p:txBody>
      </p:sp>
      <p:sp>
        <p:nvSpPr>
          <p:cNvPr id="22" name="Plassholder for tekst 20"/>
          <p:cNvSpPr>
            <a:spLocks noGrp="1"/>
          </p:cNvSpPr>
          <p:nvPr>
            <p:ph type="body" sz="quarter" idx="24"/>
          </p:nvPr>
        </p:nvSpPr>
        <p:spPr>
          <a:xfrm>
            <a:off x="3366421" y="1656207"/>
            <a:ext cx="6012752" cy="4522166"/>
          </a:xfrm>
        </p:spPr>
        <p:txBody>
          <a:bodyPr anchor="ctr">
            <a:normAutofit/>
          </a:bodyPr>
          <a:lstStyle>
            <a:lvl1pPr>
              <a:defRPr sz="1700"/>
            </a:lvl1pPr>
            <a:lvl2pPr>
              <a:defRPr sz="1400"/>
            </a:lvl2pPr>
            <a:lvl3pPr>
              <a:defRPr sz="1200"/>
            </a:lvl3pPr>
            <a:lvl4pPr>
              <a:defRPr sz="1100"/>
            </a:lvl4pPr>
            <a:lvl5pPr>
              <a:defRPr sz="1050"/>
            </a:lvl5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Tree>
    <p:extLst>
      <p:ext uri="{BB962C8B-B14F-4D97-AF65-F5344CB8AC3E}">
        <p14:creationId xmlns:p14="http://schemas.microsoft.com/office/powerpoint/2010/main" val="31053278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3" name="Plassholder for innhold 2"/>
          <p:cNvSpPr>
            <a:spLocks noGrp="1"/>
          </p:cNvSpPr>
          <p:nvPr>
            <p:ph idx="1"/>
          </p:nvPr>
        </p:nvSpPr>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4" name="Plassholder for dato 3"/>
          <p:cNvSpPr>
            <a:spLocks noGrp="1"/>
          </p:cNvSpPr>
          <p:nvPr>
            <p:ph type="dt" sz="half" idx="10"/>
          </p:nvPr>
        </p:nvSpPr>
        <p:spPr/>
        <p:txBody>
          <a:bodyPr/>
          <a:lstStyle/>
          <a:p>
            <a:fld id="{1D74AC2E-9F0D-4A34-9180-E01ADF416B31}"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Tree>
    <p:extLst>
      <p:ext uri="{BB962C8B-B14F-4D97-AF65-F5344CB8AC3E}">
        <p14:creationId xmlns:p14="http://schemas.microsoft.com/office/powerpoint/2010/main" val="16621692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abell og under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4" name="Plassholder for dato 3"/>
          <p:cNvSpPr>
            <a:spLocks noGrp="1"/>
          </p:cNvSpPr>
          <p:nvPr>
            <p:ph type="dt" sz="half" idx="10"/>
          </p:nvPr>
        </p:nvSpPr>
        <p:spPr/>
        <p:txBody>
          <a:bodyPr/>
          <a:lstStyle/>
          <a:p>
            <a:fld id="{B2028E98-EFE9-4C7F-910C-10175A1A98C1}"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0" name="Plassholder for tabell 8"/>
          <p:cNvSpPr>
            <a:spLocks noGrp="1"/>
          </p:cNvSpPr>
          <p:nvPr>
            <p:ph type="tbl" sz="quarter" idx="14"/>
          </p:nvPr>
        </p:nvSpPr>
        <p:spPr>
          <a:xfrm>
            <a:off x="720091" y="1836230"/>
            <a:ext cx="8659082" cy="3600000"/>
          </a:xfrm>
        </p:spPr>
        <p:txBody>
          <a:bodyPr tIns="360000">
            <a:noAutofit/>
          </a:bodyPr>
          <a:lstStyle>
            <a:lvl1pPr marL="0" indent="0" algn="ctr">
              <a:buNone/>
              <a:defRPr sz="1300"/>
            </a:lvl1pPr>
          </a:lstStyle>
          <a:p>
            <a:r>
              <a:rPr lang="nb-NO" dirty="0" smtClean="0"/>
              <a:t>Klikk ikonet for å legge til en tabell</a:t>
            </a:r>
            <a:endParaRPr lang="nb-NO" dirty="0"/>
          </a:p>
        </p:txBody>
      </p:sp>
      <p:sp>
        <p:nvSpPr>
          <p:cNvPr id="12" name="Plassholder for tekst 11"/>
          <p:cNvSpPr>
            <a:spLocks noGrp="1"/>
          </p:cNvSpPr>
          <p:nvPr>
            <p:ph type="body" sz="quarter" idx="15"/>
          </p:nvPr>
        </p:nvSpPr>
        <p:spPr>
          <a:xfrm>
            <a:off x="720090" y="5940742"/>
            <a:ext cx="8659083" cy="846150"/>
          </a:xfrm>
        </p:spPr>
        <p:txBody>
          <a:bodyPr>
            <a:normAutofit/>
          </a:bodyPr>
          <a:lstStyle>
            <a:lvl1pPr marL="0" indent="0">
              <a:buNone/>
              <a:defRPr sz="900" i="1"/>
            </a:lvl1pPr>
          </a:lstStyle>
          <a:p>
            <a:pPr lvl="0"/>
            <a:r>
              <a:rPr lang="nb-NO" dirty="0" smtClean="0"/>
              <a:t>Klikk for å redigere tekststiler i malen</a:t>
            </a:r>
          </a:p>
        </p:txBody>
      </p:sp>
    </p:spTree>
    <p:extLst>
      <p:ext uri="{BB962C8B-B14F-4D97-AF65-F5344CB8AC3E}">
        <p14:creationId xmlns:p14="http://schemas.microsoft.com/office/powerpoint/2010/main" val="29557393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ell og tekstboks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4" name="Plassholder for dato 3"/>
          <p:cNvSpPr>
            <a:spLocks noGrp="1"/>
          </p:cNvSpPr>
          <p:nvPr>
            <p:ph type="dt" sz="half" idx="10"/>
          </p:nvPr>
        </p:nvSpPr>
        <p:spPr/>
        <p:txBody>
          <a:bodyPr/>
          <a:lstStyle/>
          <a:p>
            <a:fld id="{81C9A003-75A0-4323-8F31-F6D99B71BBA8}" type="datetime4">
              <a:rPr lang="nb-NO" smtClean="0"/>
              <a:pPr/>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0" name="Plassholder for tabell 8"/>
          <p:cNvSpPr>
            <a:spLocks noGrp="1"/>
          </p:cNvSpPr>
          <p:nvPr>
            <p:ph type="tbl" sz="quarter" idx="14"/>
          </p:nvPr>
        </p:nvSpPr>
        <p:spPr>
          <a:xfrm>
            <a:off x="720091" y="1476185"/>
            <a:ext cx="8659082" cy="3600000"/>
          </a:xfrm>
        </p:spPr>
        <p:txBody>
          <a:bodyPr tIns="360000">
            <a:noAutofit/>
          </a:bodyPr>
          <a:lstStyle>
            <a:lvl1pPr marL="0" indent="0" algn="ctr">
              <a:buNone/>
              <a:defRPr sz="1300"/>
            </a:lvl1pPr>
          </a:lstStyle>
          <a:p>
            <a:r>
              <a:rPr lang="nb-NO" dirty="0" smtClean="0"/>
              <a:t>Klikk ikonet for å legge til en tabell</a:t>
            </a:r>
            <a:endParaRPr lang="nb-NO" dirty="0"/>
          </a:p>
        </p:txBody>
      </p:sp>
      <p:sp>
        <p:nvSpPr>
          <p:cNvPr id="12" name="smorebox" hidden="1"/>
          <p:cNvSpPr/>
          <p:nvPr userDrawn="1"/>
        </p:nvSpPr>
        <p:spPr>
          <a:xfrm>
            <a:off x="720090" y="5252070"/>
            <a:ext cx="1638205" cy="1296162"/>
          </a:xfrm>
          <a:prstGeom prst="rect">
            <a:avLst/>
          </a:prstGeom>
          <a:solidFill>
            <a:schemeClr val="accent1"/>
          </a:solidFill>
        </p:spPr>
        <p:txBody>
          <a:bodyPr vert="horz" lIns="108000" tIns="108000" rIns="108000" bIns="108000" rtlCol="0" anchor="ctr">
            <a:normAutofit/>
          </a:bodyPr>
          <a:lstStyle/>
          <a:p>
            <a:pPr defTabSz="1007943"/>
            <a:r>
              <a:rPr lang="nb-NO" sz="1100" b="1" dirty="0">
                <a:solidFill>
                  <a:prstClr val="white"/>
                </a:solidFill>
              </a:rPr>
              <a:t>#</a:t>
            </a:r>
          </a:p>
          <a:p>
            <a:pPr defTabSz="1007943"/>
            <a:r>
              <a:rPr lang="nb-NO" sz="1100" dirty="0">
                <a:solidFill>
                  <a:prstClr val="white"/>
                </a:solidFill>
              </a:rPr>
              <a:t>Klikk for å legge til tekst</a:t>
            </a:r>
          </a:p>
        </p:txBody>
      </p:sp>
    </p:spTree>
    <p:extLst>
      <p:ext uri="{BB962C8B-B14F-4D97-AF65-F5344CB8AC3E}">
        <p14:creationId xmlns:p14="http://schemas.microsoft.com/office/powerpoint/2010/main" val="1586158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3" name="Plassholder for innhold 2"/>
          <p:cNvSpPr>
            <a:spLocks noGrp="1"/>
          </p:cNvSpPr>
          <p:nvPr>
            <p:ph sz="half" idx="1"/>
          </p:nvPr>
        </p:nvSpPr>
        <p:spPr>
          <a:xfrm>
            <a:off x="720090" y="2520316"/>
            <a:ext cx="4140517" cy="3060383"/>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4" name="Plassholder for innhold 3"/>
          <p:cNvSpPr>
            <a:spLocks noGrp="1"/>
          </p:cNvSpPr>
          <p:nvPr>
            <p:ph sz="half" idx="2"/>
          </p:nvPr>
        </p:nvSpPr>
        <p:spPr>
          <a:xfrm>
            <a:off x="5256657" y="2520316"/>
            <a:ext cx="4140517" cy="3060383"/>
          </a:xfrm>
        </p:spPr>
        <p:txBody>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5" name="Plassholder for dato 4"/>
          <p:cNvSpPr>
            <a:spLocks noGrp="1"/>
          </p:cNvSpPr>
          <p:nvPr>
            <p:ph type="dt" sz="half" idx="10"/>
          </p:nvPr>
        </p:nvSpPr>
        <p:spPr/>
        <p:txBody>
          <a:bodyPr/>
          <a:lstStyle/>
          <a:p>
            <a:fld id="{93D4D154-BEEC-4537-A2B9-67A44A9DE47A}" type="datetime4">
              <a:rPr lang="nb-NO" smtClean="0"/>
              <a:pPr/>
              <a:t>14. august 2018</a:t>
            </a:fld>
            <a:endParaRPr lang="nb-NO" dirty="0"/>
          </a:p>
        </p:txBody>
      </p:sp>
      <p:sp>
        <p:nvSpPr>
          <p:cNvPr id="6" name="Plassholder for bunntekst 5"/>
          <p:cNvSpPr>
            <a:spLocks noGrp="1"/>
          </p:cNvSpPr>
          <p:nvPr>
            <p:ph type="ftr" sz="quarter" idx="11"/>
          </p:nvPr>
        </p:nvSpPr>
        <p:spPr/>
        <p:txBody>
          <a:bodyPr/>
          <a:lstStyle/>
          <a:p>
            <a:endParaRPr lang="nb-NO" dirty="0"/>
          </a:p>
        </p:txBody>
      </p:sp>
      <p:sp>
        <p:nvSpPr>
          <p:cNvPr id="7" name="Plassholder for lysbildenummer 6"/>
          <p:cNvSpPr>
            <a:spLocks noGrp="1"/>
          </p:cNvSpPr>
          <p:nvPr>
            <p:ph type="sldNum" sz="quarter" idx="12"/>
          </p:nvPr>
        </p:nvSpPr>
        <p:spPr/>
        <p:txBody>
          <a:bodyPr/>
          <a:lstStyle/>
          <a:p>
            <a:fld id="{5751DFAA-887F-4071-8EAD-E8CA316FCF06}" type="slidenum">
              <a:rPr lang="nb-NO" smtClean="0"/>
              <a:pPr/>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Tree>
    <p:extLst>
      <p:ext uri="{BB962C8B-B14F-4D97-AF65-F5344CB8AC3E}">
        <p14:creationId xmlns:p14="http://schemas.microsoft.com/office/powerpoint/2010/main" val="28320982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abell/grafside med tekstbokser">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720089"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dirty="0" smtClean="0"/>
              <a:t>Klikk for å redigere tekststiler i malen</a:t>
            </a:r>
          </a:p>
        </p:txBody>
      </p:sp>
      <p:sp>
        <p:nvSpPr>
          <p:cNvPr id="5" name="Plassholder for tekst 4"/>
          <p:cNvSpPr>
            <a:spLocks noGrp="1"/>
          </p:cNvSpPr>
          <p:nvPr>
            <p:ph type="body" sz="quarter" idx="3"/>
          </p:nvPr>
        </p:nvSpPr>
        <p:spPr>
          <a:xfrm>
            <a:off x="5256657"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dirty="0" smtClean="0"/>
              <a:t>Klikk for å redigere tekststiler i malen</a:t>
            </a:r>
          </a:p>
        </p:txBody>
      </p:sp>
      <p:sp>
        <p:nvSpPr>
          <p:cNvPr id="7" name="Plassholder for dato 6"/>
          <p:cNvSpPr>
            <a:spLocks noGrp="1"/>
          </p:cNvSpPr>
          <p:nvPr>
            <p:ph type="dt" sz="half" idx="10"/>
          </p:nvPr>
        </p:nvSpPr>
        <p:spPr/>
        <p:txBody>
          <a:bodyPr/>
          <a:lstStyle/>
          <a:p>
            <a:fld id="{44CE2561-E377-4743-9AC1-67474443DB39}"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dirty="0" smtClean="0"/>
              <a:t>Klikk for å redigere tittelstil</a:t>
            </a:r>
            <a:endParaRPr lang="nb-NO" dirty="0"/>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4" name="Plassholder for tekst 13"/>
          <p:cNvSpPr>
            <a:spLocks noGrp="1"/>
          </p:cNvSpPr>
          <p:nvPr>
            <p:ph type="body" sz="quarter" idx="14"/>
          </p:nvPr>
        </p:nvSpPr>
        <p:spPr>
          <a:xfrm>
            <a:off x="720089" y="2211655"/>
            <a:ext cx="4140517" cy="184666"/>
          </a:xfrm>
        </p:spPr>
        <p:txBody>
          <a:bodyPr>
            <a:spAutoFit/>
          </a:bodyPr>
          <a:lstStyle>
            <a:lvl1pPr marL="0" indent="0">
              <a:buNone/>
              <a:defRPr sz="1200"/>
            </a:lvl1pPr>
          </a:lstStyle>
          <a:p>
            <a:pPr lvl="0"/>
            <a:r>
              <a:rPr lang="nb-NO" dirty="0" smtClean="0"/>
              <a:t>Klikk for å redigere tekststiler i malen</a:t>
            </a:r>
          </a:p>
        </p:txBody>
      </p:sp>
      <p:sp>
        <p:nvSpPr>
          <p:cNvPr id="15" name="Plassholder for tekst 13"/>
          <p:cNvSpPr>
            <a:spLocks noGrp="1"/>
          </p:cNvSpPr>
          <p:nvPr>
            <p:ph type="body" sz="quarter" idx="15"/>
          </p:nvPr>
        </p:nvSpPr>
        <p:spPr>
          <a:xfrm>
            <a:off x="5256657" y="2211655"/>
            <a:ext cx="4140517" cy="184666"/>
          </a:xfrm>
        </p:spPr>
        <p:txBody>
          <a:bodyPr>
            <a:spAutoFit/>
          </a:bodyPr>
          <a:lstStyle>
            <a:lvl1pPr marL="0" indent="0">
              <a:buNone/>
              <a:defRPr sz="1200"/>
            </a:lvl1pPr>
          </a:lstStyle>
          <a:p>
            <a:pPr lvl="0"/>
            <a:r>
              <a:rPr lang="nb-NO" dirty="0" smtClean="0"/>
              <a:t>Klikk for å redigere tekststiler i malen</a:t>
            </a:r>
          </a:p>
        </p:txBody>
      </p:sp>
      <p:sp>
        <p:nvSpPr>
          <p:cNvPr id="24" name="Plassholder for tekst 18"/>
          <p:cNvSpPr>
            <a:spLocks noGrp="1"/>
          </p:cNvSpPr>
          <p:nvPr>
            <p:ph type="body" sz="quarter" idx="20"/>
          </p:nvPr>
        </p:nvSpPr>
        <p:spPr>
          <a:xfrm>
            <a:off x="720089" y="5085398"/>
            <a:ext cx="4140517" cy="1315402"/>
          </a:xfrm>
        </p:spPr>
        <p:txBody>
          <a:bodyPr>
            <a:normAutofit/>
          </a:bodyPr>
          <a:lstStyle>
            <a:lvl1pPr>
              <a:defRPr sz="1300"/>
            </a:lvl1pPr>
            <a:lvl2pPr marL="252014" indent="0">
              <a:buNone/>
              <a:defRPr/>
            </a:lvl2pPr>
          </a:lstStyle>
          <a:p>
            <a:pPr lvl="0"/>
            <a:r>
              <a:rPr lang="nb-NO" dirty="0" smtClean="0"/>
              <a:t>Klikk for å redigere tekststiler i malen</a:t>
            </a:r>
          </a:p>
        </p:txBody>
      </p:sp>
      <p:sp>
        <p:nvSpPr>
          <p:cNvPr id="25" name="Plassholder for tekst 18"/>
          <p:cNvSpPr>
            <a:spLocks noGrp="1"/>
          </p:cNvSpPr>
          <p:nvPr>
            <p:ph type="body" sz="quarter" idx="21"/>
          </p:nvPr>
        </p:nvSpPr>
        <p:spPr>
          <a:xfrm>
            <a:off x="5256657" y="5085398"/>
            <a:ext cx="4140517" cy="1315402"/>
          </a:xfrm>
        </p:spPr>
        <p:txBody>
          <a:bodyPr>
            <a:normAutofit/>
          </a:bodyPr>
          <a:lstStyle>
            <a:lvl1pPr>
              <a:defRPr sz="1300"/>
            </a:lvl1pPr>
            <a:lvl2pPr marL="252014" indent="0">
              <a:buNone/>
              <a:defRPr/>
            </a:lvl2pPr>
          </a:lstStyle>
          <a:p>
            <a:pPr lvl="0"/>
            <a:r>
              <a:rPr lang="nb-NO" dirty="0" smtClean="0"/>
              <a:t>Klikk for å redigere tekststiler i malen</a:t>
            </a:r>
          </a:p>
        </p:txBody>
      </p:sp>
      <p:sp>
        <p:nvSpPr>
          <p:cNvPr id="2" name="Plassholder for innhold 1"/>
          <p:cNvSpPr>
            <a:spLocks noGrp="1"/>
          </p:cNvSpPr>
          <p:nvPr>
            <p:ph sz="quarter" idx="23" hasCustomPrompt="1"/>
          </p:nvPr>
        </p:nvSpPr>
        <p:spPr>
          <a:xfrm>
            <a:off x="720091" y="2712722"/>
            <a:ext cx="4140517" cy="2104209"/>
          </a:xfrm>
          <a:prstGeom prst="rect">
            <a:avLst/>
          </a:prstGeom>
        </p:spPr>
        <p:txBody>
          <a:bodyPr lIns="0" tIns="360000" rIns="0" bIns="0"/>
          <a:lstStyle>
            <a:lvl1pPr marL="0" indent="0" algn="ctr">
              <a:buNone/>
              <a:defRPr sz="1100"/>
            </a:lvl1pPr>
          </a:lstStyle>
          <a:p>
            <a:pPr lvl="0"/>
            <a:r>
              <a:rPr lang="nb-NO" dirty="0"/>
              <a:t>Klikk for å legge til innhold</a:t>
            </a:r>
          </a:p>
        </p:txBody>
      </p:sp>
      <p:sp>
        <p:nvSpPr>
          <p:cNvPr id="4" name="Plassholder for innhold 3"/>
          <p:cNvSpPr>
            <a:spLocks noGrp="1"/>
          </p:cNvSpPr>
          <p:nvPr>
            <p:ph sz="quarter" idx="24" hasCustomPrompt="1"/>
          </p:nvPr>
        </p:nvSpPr>
        <p:spPr>
          <a:xfrm>
            <a:off x="5256658" y="2712721"/>
            <a:ext cx="4140517" cy="2104209"/>
          </a:xfrm>
          <a:prstGeom prst="rect">
            <a:avLst/>
          </a:prstGeom>
        </p:spPr>
        <p:txBody>
          <a:bodyPr lIns="0" tIns="360000" rIns="0" bIns="0"/>
          <a:lstStyle>
            <a:lvl1pPr marL="0" indent="0" algn="ctr">
              <a:buNone/>
              <a:defRPr sz="1100"/>
            </a:lvl1pPr>
          </a:lstStyle>
          <a:p>
            <a:pPr lvl="0"/>
            <a:r>
              <a:rPr lang="nb-NO" dirty="0"/>
              <a:t>Klikk for å legge til innhold</a:t>
            </a:r>
          </a:p>
        </p:txBody>
      </p:sp>
    </p:spTree>
    <p:extLst>
      <p:ext uri="{BB962C8B-B14F-4D97-AF65-F5344CB8AC3E}">
        <p14:creationId xmlns:p14="http://schemas.microsoft.com/office/powerpoint/2010/main" val="8323757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o diagram">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720089"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dirty="0" smtClean="0"/>
              <a:t>Klikk for å redigere tekststiler i malen</a:t>
            </a:r>
          </a:p>
        </p:txBody>
      </p:sp>
      <p:sp>
        <p:nvSpPr>
          <p:cNvPr id="5" name="Plassholder for tekst 4"/>
          <p:cNvSpPr>
            <a:spLocks noGrp="1"/>
          </p:cNvSpPr>
          <p:nvPr>
            <p:ph type="body" sz="quarter" idx="3"/>
          </p:nvPr>
        </p:nvSpPr>
        <p:spPr>
          <a:xfrm>
            <a:off x="5256657" y="1992221"/>
            <a:ext cx="4140517" cy="200055"/>
          </a:xfrm>
        </p:spPr>
        <p:txBody>
          <a:bodyPr anchor="t">
            <a:normAutofit/>
          </a:bodyPr>
          <a:lstStyle>
            <a:lvl1pPr marL="0" indent="0">
              <a:buNone/>
              <a:defRPr sz="1300"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dirty="0" smtClean="0"/>
              <a:t>Klikk for å redigere tekststiler i malen</a:t>
            </a:r>
          </a:p>
        </p:txBody>
      </p:sp>
      <p:sp>
        <p:nvSpPr>
          <p:cNvPr id="7" name="Plassholder for dato 6"/>
          <p:cNvSpPr>
            <a:spLocks noGrp="1"/>
          </p:cNvSpPr>
          <p:nvPr>
            <p:ph type="dt" sz="half" idx="10"/>
          </p:nvPr>
        </p:nvSpPr>
        <p:spPr/>
        <p:txBody>
          <a:bodyPr/>
          <a:lstStyle/>
          <a:p>
            <a:fld id="{6A18792E-0AAB-4A53-A213-26C2227DCD66}"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dirty="0" smtClean="0"/>
              <a:t>Klikk for å redigere tittelstil</a:t>
            </a:r>
            <a:endParaRPr lang="nb-NO" dirty="0"/>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4" name="Plassholder for tekst 13"/>
          <p:cNvSpPr>
            <a:spLocks noGrp="1"/>
          </p:cNvSpPr>
          <p:nvPr>
            <p:ph type="body" sz="quarter" idx="14"/>
          </p:nvPr>
        </p:nvSpPr>
        <p:spPr>
          <a:xfrm>
            <a:off x="720089" y="2211655"/>
            <a:ext cx="4140517" cy="184666"/>
          </a:xfrm>
        </p:spPr>
        <p:txBody>
          <a:bodyPr>
            <a:spAutoFit/>
          </a:bodyPr>
          <a:lstStyle>
            <a:lvl1pPr marL="0" indent="0">
              <a:buNone/>
              <a:defRPr sz="1200"/>
            </a:lvl1pPr>
          </a:lstStyle>
          <a:p>
            <a:pPr lvl="0"/>
            <a:r>
              <a:rPr lang="nb-NO" dirty="0" smtClean="0"/>
              <a:t>Klikk for å redigere tekststiler i malen</a:t>
            </a:r>
          </a:p>
        </p:txBody>
      </p:sp>
      <p:sp>
        <p:nvSpPr>
          <p:cNvPr id="15" name="Plassholder for tekst 13"/>
          <p:cNvSpPr>
            <a:spLocks noGrp="1"/>
          </p:cNvSpPr>
          <p:nvPr>
            <p:ph type="body" sz="quarter" idx="15"/>
          </p:nvPr>
        </p:nvSpPr>
        <p:spPr>
          <a:xfrm>
            <a:off x="5256657" y="2211655"/>
            <a:ext cx="4140517" cy="184666"/>
          </a:xfrm>
        </p:spPr>
        <p:txBody>
          <a:bodyPr>
            <a:spAutoFit/>
          </a:bodyPr>
          <a:lstStyle>
            <a:lvl1pPr marL="0" indent="0">
              <a:buNone/>
              <a:defRPr sz="1200"/>
            </a:lvl1pPr>
          </a:lstStyle>
          <a:p>
            <a:pPr lvl="0"/>
            <a:r>
              <a:rPr lang="nb-NO" dirty="0" smtClean="0"/>
              <a:t>Klikk for å redigere tekststiler i malen</a:t>
            </a:r>
          </a:p>
        </p:txBody>
      </p:sp>
      <p:sp>
        <p:nvSpPr>
          <p:cNvPr id="17" name="Plassholder for diagram 16"/>
          <p:cNvSpPr>
            <a:spLocks noGrp="1"/>
          </p:cNvSpPr>
          <p:nvPr>
            <p:ph type="chart" sz="quarter" idx="16"/>
          </p:nvPr>
        </p:nvSpPr>
        <p:spPr>
          <a:xfrm>
            <a:off x="720089" y="2712720"/>
            <a:ext cx="4140517" cy="3688080"/>
          </a:xfrm>
        </p:spPr>
        <p:txBody>
          <a:bodyPr tIns="360000">
            <a:normAutofit/>
          </a:bodyPr>
          <a:lstStyle>
            <a:lvl1pPr marL="0" indent="0" algn="ctr">
              <a:buNone/>
              <a:defRPr sz="1100"/>
            </a:lvl1pPr>
          </a:lstStyle>
          <a:p>
            <a:r>
              <a:rPr lang="nb-NO" dirty="0" smtClean="0"/>
              <a:t>Klikk ikonet for å legge til et diagram</a:t>
            </a:r>
            <a:endParaRPr lang="nb-NO" dirty="0"/>
          </a:p>
        </p:txBody>
      </p:sp>
      <p:sp>
        <p:nvSpPr>
          <p:cNvPr id="22" name="Plassholder for diagram 16"/>
          <p:cNvSpPr>
            <a:spLocks noGrp="1"/>
          </p:cNvSpPr>
          <p:nvPr>
            <p:ph type="chart" sz="quarter" idx="18"/>
          </p:nvPr>
        </p:nvSpPr>
        <p:spPr>
          <a:xfrm>
            <a:off x="5256657" y="2712720"/>
            <a:ext cx="4140517" cy="3688080"/>
          </a:xfrm>
        </p:spPr>
        <p:txBody>
          <a:bodyPr tIns="360000">
            <a:normAutofit/>
          </a:bodyPr>
          <a:lstStyle>
            <a:lvl1pPr marL="0" indent="0" algn="ctr">
              <a:buNone/>
              <a:defRPr sz="1100"/>
            </a:lvl1pPr>
          </a:lstStyle>
          <a:p>
            <a:r>
              <a:rPr lang="nb-NO" dirty="0" smtClean="0"/>
              <a:t>Klikk ikonet for å legge til et diagram</a:t>
            </a:r>
            <a:endParaRPr lang="nb-NO" dirty="0"/>
          </a:p>
        </p:txBody>
      </p:sp>
    </p:spTree>
    <p:extLst>
      <p:ext uri="{BB962C8B-B14F-4D97-AF65-F5344CB8AC3E}">
        <p14:creationId xmlns:p14="http://schemas.microsoft.com/office/powerpoint/2010/main" val="469797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bokser og punktliste">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E44EF55B-3B9D-41D4-9200-CB122E74435C}" type="datetime4">
              <a:rPr lang="nb-NO" smtClean="0"/>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9" name="Plassholder for tekst 6"/>
          <p:cNvSpPr>
            <a:spLocks noGrp="1"/>
          </p:cNvSpPr>
          <p:nvPr>
            <p:ph type="body" sz="quarter" idx="15" hasCustomPrompt="1"/>
          </p:nvPr>
        </p:nvSpPr>
        <p:spPr>
          <a:xfrm>
            <a:off x="720092" y="1656207"/>
            <a:ext cx="2340293" cy="813702"/>
          </a:xfrm>
          <a:prstGeom prst="rect">
            <a:avLst/>
          </a:prstGeom>
          <a:solidFill>
            <a:schemeClr val="accent1"/>
          </a:solidFill>
          <a:ln w="12700">
            <a:solidFill>
              <a:schemeClr val="accent1"/>
            </a:solidFill>
          </a:ln>
        </p:spPr>
        <p:txBody>
          <a:bodyPr lIns="180000" tIns="0" rIns="0" bIns="0" anchor="ctr">
            <a:noAutofit/>
          </a:bodyPr>
          <a:lstStyle>
            <a:lvl1pPr marL="0" indent="0" algn="l">
              <a:spcBef>
                <a:spcPts val="0"/>
              </a:spcBef>
              <a:buNone/>
              <a:defRPr sz="2200" b="0" cap="all" baseline="0">
                <a:solidFill>
                  <a:schemeClr val="bg1"/>
                </a:solidFill>
              </a:defRPr>
            </a:lvl1pPr>
          </a:lstStyle>
          <a:p>
            <a:pPr lvl="0"/>
            <a:r>
              <a:rPr lang="nb-NO" dirty="0"/>
              <a:t>XXXX</a:t>
            </a:r>
          </a:p>
        </p:txBody>
      </p:sp>
      <p:sp>
        <p:nvSpPr>
          <p:cNvPr id="11" name="Plassholder for tekst 6"/>
          <p:cNvSpPr>
            <a:spLocks noGrp="1"/>
          </p:cNvSpPr>
          <p:nvPr>
            <p:ph type="body" sz="quarter" idx="17"/>
          </p:nvPr>
        </p:nvSpPr>
        <p:spPr>
          <a:xfrm>
            <a:off x="720090" y="2583323"/>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12" name="Plassholder for tekst 6"/>
          <p:cNvSpPr>
            <a:spLocks noGrp="1"/>
          </p:cNvSpPr>
          <p:nvPr>
            <p:ph type="body" sz="quarter" idx="18"/>
          </p:nvPr>
        </p:nvSpPr>
        <p:spPr>
          <a:xfrm>
            <a:off x="720089" y="3510439"/>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13" name="Plassholder for tekst 6"/>
          <p:cNvSpPr>
            <a:spLocks noGrp="1"/>
          </p:cNvSpPr>
          <p:nvPr>
            <p:ph type="body" sz="quarter" idx="19"/>
          </p:nvPr>
        </p:nvSpPr>
        <p:spPr>
          <a:xfrm>
            <a:off x="720088" y="4437555"/>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14" name="Plassholder for tekst 6"/>
          <p:cNvSpPr>
            <a:spLocks noGrp="1"/>
          </p:cNvSpPr>
          <p:nvPr>
            <p:ph type="body" sz="quarter" idx="20"/>
          </p:nvPr>
        </p:nvSpPr>
        <p:spPr>
          <a:xfrm>
            <a:off x="720089" y="5364671"/>
            <a:ext cx="2340293" cy="813702"/>
          </a:xfrm>
          <a:prstGeom prst="rect">
            <a:avLst/>
          </a:prstGeom>
          <a:noFill/>
          <a:ln w="12700">
            <a:solidFill>
              <a:schemeClr val="accent1">
                <a:lumMod val="40000"/>
                <a:lumOff val="60000"/>
              </a:schemeClr>
            </a:solidFill>
          </a:ln>
        </p:spPr>
        <p:txBody>
          <a:bodyPr lIns="180000" tIns="0" rIns="0" bIns="0" anchor="ctr">
            <a:normAutofit/>
          </a:bodyPr>
          <a:lstStyle>
            <a:lvl1pPr marL="0" indent="0" algn="l">
              <a:spcBef>
                <a:spcPts val="0"/>
              </a:spcBef>
              <a:buNone/>
              <a:defRPr sz="1600" b="0" cap="none" baseline="0">
                <a:solidFill>
                  <a:schemeClr val="folHlink"/>
                </a:solidFill>
              </a:defRPr>
            </a:lvl1pPr>
          </a:lstStyle>
          <a:p>
            <a:pPr lvl="0"/>
            <a:r>
              <a:rPr lang="nb-NO" smtClean="0"/>
              <a:t>Klikk for å redigere tekststiler i malen</a:t>
            </a:r>
          </a:p>
        </p:txBody>
      </p:sp>
      <p:sp>
        <p:nvSpPr>
          <p:cNvPr id="22" name="Plassholder for tekst 20"/>
          <p:cNvSpPr>
            <a:spLocks noGrp="1"/>
          </p:cNvSpPr>
          <p:nvPr>
            <p:ph type="body" sz="quarter" idx="24"/>
          </p:nvPr>
        </p:nvSpPr>
        <p:spPr>
          <a:xfrm>
            <a:off x="3366421" y="1656207"/>
            <a:ext cx="6012752" cy="4522166"/>
          </a:xfrm>
        </p:spPr>
        <p:txBody>
          <a:bodyPr anchor="ctr">
            <a:normAutofit/>
          </a:bodyPr>
          <a:lstStyle>
            <a:lvl1pPr>
              <a:defRPr sz="1700"/>
            </a:lvl1pPr>
            <a:lvl2pPr>
              <a:defRPr sz="1400"/>
            </a:lvl2pPr>
            <a:lvl3pPr>
              <a:defRPr sz="1200"/>
            </a:lvl3pPr>
            <a:lvl4pPr>
              <a:defRPr sz="1100"/>
            </a:lvl4pPr>
            <a:lvl5pPr>
              <a:defRPr sz="1050"/>
            </a:lvl5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Tree>
    <p:extLst>
      <p:ext uri="{BB962C8B-B14F-4D97-AF65-F5344CB8AC3E}">
        <p14:creationId xmlns:p14="http://schemas.microsoft.com/office/powerpoint/2010/main" val="415321770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redt diagram, tabell under">
    <p:spTree>
      <p:nvGrpSpPr>
        <p:cNvPr id="1" name=""/>
        <p:cNvGrpSpPr/>
        <p:nvPr/>
      </p:nvGrpSpPr>
      <p:grpSpPr>
        <a:xfrm>
          <a:off x="0" y="0"/>
          <a:ext cx="0" cy="0"/>
          <a:chOff x="0" y="0"/>
          <a:chExt cx="0" cy="0"/>
        </a:xfrm>
      </p:grpSpPr>
      <p:sp>
        <p:nvSpPr>
          <p:cNvPr id="16" name="Plassholder for diagram 16"/>
          <p:cNvSpPr>
            <a:spLocks noGrp="1"/>
          </p:cNvSpPr>
          <p:nvPr>
            <p:ph type="chart" sz="quarter" idx="18"/>
          </p:nvPr>
        </p:nvSpPr>
        <p:spPr>
          <a:xfrm>
            <a:off x="720091" y="1476185"/>
            <a:ext cx="8659082" cy="3600000"/>
          </a:xfrm>
        </p:spPr>
        <p:txBody>
          <a:bodyPr tIns="360000">
            <a:normAutofit/>
          </a:bodyPr>
          <a:lstStyle>
            <a:lvl1pPr marL="0" indent="0" algn="ctr">
              <a:buNone/>
              <a:defRPr sz="1100"/>
            </a:lvl1pPr>
          </a:lstStyle>
          <a:p>
            <a:r>
              <a:rPr lang="nb-NO" dirty="0" smtClean="0"/>
              <a:t>Klikk ikonet for å legge til et diagram</a:t>
            </a:r>
            <a:endParaRPr lang="nb-NO" dirty="0"/>
          </a:p>
        </p:txBody>
      </p:sp>
      <p:sp>
        <p:nvSpPr>
          <p:cNvPr id="7" name="Plassholder for dato 6"/>
          <p:cNvSpPr>
            <a:spLocks noGrp="1"/>
          </p:cNvSpPr>
          <p:nvPr>
            <p:ph type="dt" sz="half" idx="10"/>
          </p:nvPr>
        </p:nvSpPr>
        <p:spPr/>
        <p:txBody>
          <a:bodyPr/>
          <a:lstStyle/>
          <a:p>
            <a:fld id="{74DE0BFF-D430-48D7-A9A7-C6D0E9B859D2}"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dirty="0" smtClean="0"/>
              <a:t>Klikk for å redigere tittelstil</a:t>
            </a:r>
            <a:endParaRPr lang="nb-NO" dirty="0"/>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7" name="Plassholder for tabell 8"/>
          <p:cNvSpPr>
            <a:spLocks noGrp="1"/>
          </p:cNvSpPr>
          <p:nvPr>
            <p:ph type="tbl" sz="quarter" idx="22"/>
          </p:nvPr>
        </p:nvSpPr>
        <p:spPr>
          <a:xfrm>
            <a:off x="720090" y="5310664"/>
            <a:ext cx="8659083" cy="1476228"/>
          </a:xfrm>
        </p:spPr>
        <p:txBody>
          <a:bodyPr tIns="360000">
            <a:noAutofit/>
          </a:bodyPr>
          <a:lstStyle>
            <a:lvl1pPr marL="0" indent="0" algn="ctr">
              <a:buNone/>
              <a:defRPr sz="1300"/>
            </a:lvl1pPr>
          </a:lstStyle>
          <a:p>
            <a:r>
              <a:rPr lang="nb-NO" dirty="0" smtClean="0"/>
              <a:t>Klikk ikonet for å legge til en tabell</a:t>
            </a:r>
            <a:endParaRPr lang="nb-NO" dirty="0"/>
          </a:p>
        </p:txBody>
      </p:sp>
    </p:spTree>
    <p:extLst>
      <p:ext uri="{BB962C8B-B14F-4D97-AF65-F5344CB8AC3E}">
        <p14:creationId xmlns:p14="http://schemas.microsoft.com/office/powerpoint/2010/main" val="40968651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redt diagram med undertekst">
    <p:spTree>
      <p:nvGrpSpPr>
        <p:cNvPr id="1" name=""/>
        <p:cNvGrpSpPr/>
        <p:nvPr/>
      </p:nvGrpSpPr>
      <p:grpSpPr>
        <a:xfrm>
          <a:off x="0" y="0"/>
          <a:ext cx="0" cy="0"/>
          <a:chOff x="0" y="0"/>
          <a:chExt cx="0" cy="0"/>
        </a:xfrm>
      </p:grpSpPr>
      <p:sp>
        <p:nvSpPr>
          <p:cNvPr id="16" name="Plassholder for diagram 16"/>
          <p:cNvSpPr>
            <a:spLocks noGrp="1"/>
          </p:cNvSpPr>
          <p:nvPr>
            <p:ph type="chart" sz="quarter" idx="18"/>
          </p:nvPr>
        </p:nvSpPr>
        <p:spPr>
          <a:xfrm>
            <a:off x="720091" y="1735440"/>
            <a:ext cx="8659082" cy="3081490"/>
          </a:xfrm>
        </p:spPr>
        <p:txBody>
          <a:bodyPr tIns="360000">
            <a:normAutofit/>
          </a:bodyPr>
          <a:lstStyle>
            <a:lvl1pPr marL="0" indent="0" algn="ctr">
              <a:buNone/>
              <a:defRPr sz="1100"/>
            </a:lvl1pPr>
          </a:lstStyle>
          <a:p>
            <a:r>
              <a:rPr lang="nb-NO" dirty="0" smtClean="0"/>
              <a:t>Klikk ikonet for å legge til et diagram</a:t>
            </a:r>
            <a:endParaRPr lang="nb-NO" dirty="0"/>
          </a:p>
        </p:txBody>
      </p:sp>
      <p:sp>
        <p:nvSpPr>
          <p:cNvPr id="7" name="Plassholder for dato 6"/>
          <p:cNvSpPr>
            <a:spLocks noGrp="1"/>
          </p:cNvSpPr>
          <p:nvPr>
            <p:ph type="dt" sz="half" idx="10"/>
          </p:nvPr>
        </p:nvSpPr>
        <p:spPr/>
        <p:txBody>
          <a:bodyPr/>
          <a:lstStyle/>
          <a:p>
            <a:fld id="{B6D02F47-1265-4939-A2C8-24692CCBC22D}" type="datetime4">
              <a:rPr lang="nb-NO" smtClean="0"/>
              <a:pPr/>
              <a:t>14. august 2018</a:t>
            </a:fld>
            <a:endParaRPr lang="nb-NO" dirty="0"/>
          </a:p>
        </p:txBody>
      </p:sp>
      <p:sp>
        <p:nvSpPr>
          <p:cNvPr id="8" name="Plassholder for bunntekst 7"/>
          <p:cNvSpPr>
            <a:spLocks noGrp="1"/>
          </p:cNvSpPr>
          <p:nvPr>
            <p:ph type="ftr" sz="quarter" idx="11"/>
          </p:nvPr>
        </p:nvSpPr>
        <p:spPr/>
        <p:txBody>
          <a:bodyPr/>
          <a:lstStyle/>
          <a:p>
            <a:endParaRPr lang="nb-NO" dirty="0"/>
          </a:p>
        </p:txBody>
      </p:sp>
      <p:sp>
        <p:nvSpPr>
          <p:cNvPr id="9" name="Plassholder for lysbildenummer 8"/>
          <p:cNvSpPr>
            <a:spLocks noGrp="1"/>
          </p:cNvSpPr>
          <p:nvPr>
            <p:ph type="sldNum" sz="quarter" idx="12"/>
          </p:nvPr>
        </p:nvSpPr>
        <p:spPr/>
        <p:txBody>
          <a:bodyPr/>
          <a:lstStyle/>
          <a:p>
            <a:fld id="{5751DFAA-887F-4071-8EAD-E8CA316FCF06}" type="slidenum">
              <a:rPr lang="nb-NO" smtClean="0"/>
              <a:pPr/>
              <a:t>‹#›</a:t>
            </a:fld>
            <a:endParaRPr lang="nb-NO" dirty="0"/>
          </a:p>
        </p:txBody>
      </p:sp>
      <p:sp>
        <p:nvSpPr>
          <p:cNvPr id="10" name="Tittel 9"/>
          <p:cNvSpPr>
            <a:spLocks noGrp="1"/>
          </p:cNvSpPr>
          <p:nvPr>
            <p:ph type="title"/>
          </p:nvPr>
        </p:nvSpPr>
        <p:spPr/>
        <p:txBody>
          <a:bodyPr/>
          <a:lstStyle/>
          <a:p>
            <a:r>
              <a:rPr lang="nb-NO" dirty="0" smtClean="0"/>
              <a:t>Klikk for å redigere tittelstil</a:t>
            </a:r>
            <a:endParaRPr lang="nb-NO" dirty="0"/>
          </a:p>
        </p:txBody>
      </p:sp>
      <p:sp>
        <p:nvSpPr>
          <p:cNvPr id="11"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2" name="Plassholder for tekst 18"/>
          <p:cNvSpPr>
            <a:spLocks noGrp="1"/>
          </p:cNvSpPr>
          <p:nvPr>
            <p:ph type="body" sz="quarter" idx="20"/>
          </p:nvPr>
        </p:nvSpPr>
        <p:spPr>
          <a:xfrm>
            <a:off x="720089" y="5085398"/>
            <a:ext cx="4140517" cy="1315402"/>
          </a:xfrm>
        </p:spPr>
        <p:txBody>
          <a:bodyPr>
            <a:normAutofit/>
          </a:bodyPr>
          <a:lstStyle>
            <a:lvl1pPr>
              <a:defRPr sz="1300"/>
            </a:lvl1pPr>
            <a:lvl2pPr marL="252014" indent="0">
              <a:buNone/>
              <a:defRPr/>
            </a:lvl2pPr>
          </a:lstStyle>
          <a:p>
            <a:pPr lvl="0"/>
            <a:r>
              <a:rPr lang="nb-NO" dirty="0" smtClean="0"/>
              <a:t>Klikk for å redigere tekststiler i malen</a:t>
            </a:r>
          </a:p>
        </p:txBody>
      </p:sp>
      <p:sp>
        <p:nvSpPr>
          <p:cNvPr id="13" name="Plassholder for tekst 18"/>
          <p:cNvSpPr>
            <a:spLocks noGrp="1"/>
          </p:cNvSpPr>
          <p:nvPr>
            <p:ph type="body" sz="quarter" idx="21"/>
          </p:nvPr>
        </p:nvSpPr>
        <p:spPr>
          <a:xfrm>
            <a:off x="5256657" y="5085398"/>
            <a:ext cx="4140517" cy="1315402"/>
          </a:xfrm>
        </p:spPr>
        <p:txBody>
          <a:bodyPr>
            <a:normAutofit/>
          </a:bodyPr>
          <a:lstStyle>
            <a:lvl1pPr>
              <a:defRPr sz="1300"/>
            </a:lvl1pPr>
            <a:lvl2pPr marL="252014" indent="0">
              <a:buNone/>
              <a:defRPr/>
            </a:lvl2pPr>
          </a:lstStyle>
          <a:p>
            <a:pPr lvl="0"/>
            <a:r>
              <a:rPr lang="nb-NO" dirty="0" smtClean="0"/>
              <a:t>Klikk for å redigere tekststiler i malen</a:t>
            </a:r>
          </a:p>
        </p:txBody>
      </p:sp>
    </p:spTree>
    <p:extLst>
      <p:ext uri="{BB962C8B-B14F-4D97-AF65-F5344CB8AC3E}">
        <p14:creationId xmlns:p14="http://schemas.microsoft.com/office/powerpoint/2010/main" val="3685366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tel, innhold og bilde">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5057774" y="0"/>
            <a:ext cx="5057776" cy="7559675"/>
          </a:xfrm>
          <a:solidFill>
            <a:schemeClr val="bg1">
              <a:lumMod val="85000"/>
            </a:schemeClr>
          </a:solidFill>
        </p:spPr>
        <p:txBody>
          <a:bodyPr tIns="720000">
            <a:normAutofit/>
          </a:bodyPr>
          <a:lstStyle>
            <a:lvl1pPr marL="0" indent="0" algn="ctr">
              <a:buNone/>
              <a:defRPr sz="1400" i="1"/>
            </a:lvl1pPr>
          </a:lstStyle>
          <a:p>
            <a:r>
              <a:rPr lang="nb-NO" dirty="0" smtClean="0"/>
              <a:t>Klikk ikonet for å legge til et bilde</a:t>
            </a:r>
            <a:endParaRPr lang="nb-NO" dirty="0"/>
          </a:p>
        </p:txBody>
      </p:sp>
      <p:sp>
        <p:nvSpPr>
          <p:cNvPr id="2" name="Tittel 1"/>
          <p:cNvSpPr>
            <a:spLocks noGrp="1"/>
          </p:cNvSpPr>
          <p:nvPr>
            <p:ph type="title"/>
          </p:nvPr>
        </p:nvSpPr>
        <p:spPr>
          <a:xfrm>
            <a:off x="720090" y="381481"/>
            <a:ext cx="4140517" cy="338554"/>
          </a:xfrm>
        </p:spPr>
        <p:txBody>
          <a:bodyPr/>
          <a:lstStyle/>
          <a:p>
            <a:r>
              <a:rPr lang="nb-NO" dirty="0" smtClean="0"/>
              <a:t>Klikk for å redigere tittelstil</a:t>
            </a:r>
            <a:endParaRPr lang="nb-NO" dirty="0"/>
          </a:p>
        </p:txBody>
      </p:sp>
      <p:sp>
        <p:nvSpPr>
          <p:cNvPr id="9" name="Plassholder for tekst 7"/>
          <p:cNvSpPr>
            <a:spLocks noGrp="1"/>
          </p:cNvSpPr>
          <p:nvPr>
            <p:ph type="body" sz="quarter" idx="13"/>
          </p:nvPr>
        </p:nvSpPr>
        <p:spPr>
          <a:xfrm>
            <a:off x="720090" y="757671"/>
            <a:ext cx="4140517"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10" name="Plassholder for dato 9"/>
          <p:cNvSpPr>
            <a:spLocks noGrp="1"/>
          </p:cNvSpPr>
          <p:nvPr>
            <p:ph type="dt" sz="half" idx="15"/>
          </p:nvPr>
        </p:nvSpPr>
        <p:spPr/>
        <p:txBody>
          <a:bodyPr/>
          <a:lstStyle/>
          <a:p>
            <a:fld id="{9DD27B6F-AA97-4551-B868-23F733704E03}" type="datetime4">
              <a:rPr lang="nb-NO" smtClean="0"/>
              <a:pPr/>
              <a:t>14. august 2018</a:t>
            </a:fld>
            <a:endParaRPr lang="nb-NO" dirty="0"/>
          </a:p>
        </p:txBody>
      </p:sp>
      <p:sp>
        <p:nvSpPr>
          <p:cNvPr id="4" name="Plassholder for tekst 3"/>
          <p:cNvSpPr>
            <a:spLocks noGrp="1"/>
          </p:cNvSpPr>
          <p:nvPr>
            <p:ph type="body" sz="quarter" idx="16"/>
          </p:nvPr>
        </p:nvSpPr>
        <p:spPr>
          <a:xfrm>
            <a:off x="720091" y="2520317"/>
            <a:ext cx="4140517" cy="3060383"/>
          </a:xfrm>
          <a:prstGeom prst="rect">
            <a:avLst/>
          </a:prstGeom>
        </p:spPr>
        <p:txBody>
          <a:bodyPr lIns="0" tIns="0" rIns="0" bIns="0"/>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Tree>
    <p:extLst>
      <p:ext uri="{BB962C8B-B14F-4D97-AF65-F5344CB8AC3E}">
        <p14:creationId xmlns:p14="http://schemas.microsoft.com/office/powerpoint/2010/main" val="24413369"/>
      </p:ext>
    </p:extLst>
  </p:cSld>
  <p:clrMapOvr>
    <a:masterClrMapping/>
  </p:clrMapOvr>
  <p:extLst mod="1">
    <p:ext uri="{DCECCB84-F9BA-43D5-87BE-67443E8EF086}">
      <p15:sldGuideLst xmlns="" xmlns:p15="http://schemas.microsoft.com/office/powerpoint/2012/main">
        <p15:guide id="1" orient="horz" pos="2381" userDrawn="1">
          <p15:clr>
            <a:srgbClr val="FBAE40"/>
          </p15:clr>
        </p15:guide>
        <p15:guide id="2" pos="3186"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tel, innhold og to bilder">
    <p:spTree>
      <p:nvGrpSpPr>
        <p:cNvPr id="1" name=""/>
        <p:cNvGrpSpPr/>
        <p:nvPr/>
      </p:nvGrpSpPr>
      <p:grpSpPr>
        <a:xfrm>
          <a:off x="0" y="0"/>
          <a:ext cx="0" cy="0"/>
          <a:chOff x="0" y="0"/>
          <a:chExt cx="0" cy="0"/>
        </a:xfrm>
      </p:grpSpPr>
      <p:sp>
        <p:nvSpPr>
          <p:cNvPr id="8" name="Plassholder for bilde 7"/>
          <p:cNvSpPr>
            <a:spLocks noGrp="1"/>
          </p:cNvSpPr>
          <p:nvPr>
            <p:ph type="pic" sz="quarter" idx="14"/>
          </p:nvPr>
        </p:nvSpPr>
        <p:spPr>
          <a:xfrm>
            <a:off x="5057774" y="0"/>
            <a:ext cx="5057776" cy="3779838"/>
          </a:xfrm>
          <a:solidFill>
            <a:schemeClr val="bg1">
              <a:lumMod val="85000"/>
            </a:schemeClr>
          </a:solidFill>
        </p:spPr>
        <p:txBody>
          <a:bodyPr tIns="720000">
            <a:normAutofit/>
          </a:bodyPr>
          <a:lstStyle>
            <a:lvl1pPr marL="0" indent="0" algn="ctr">
              <a:buNone/>
              <a:defRPr sz="1400" i="1"/>
            </a:lvl1pPr>
          </a:lstStyle>
          <a:p>
            <a:r>
              <a:rPr lang="nb-NO" dirty="0" smtClean="0"/>
              <a:t>Klikk ikonet for å legge til et bilde</a:t>
            </a:r>
            <a:endParaRPr lang="nb-NO" dirty="0"/>
          </a:p>
        </p:txBody>
      </p:sp>
      <p:sp>
        <p:nvSpPr>
          <p:cNvPr id="10" name="Plassholder for bilde 7"/>
          <p:cNvSpPr>
            <a:spLocks noGrp="1"/>
          </p:cNvSpPr>
          <p:nvPr>
            <p:ph type="pic" sz="quarter" idx="15"/>
          </p:nvPr>
        </p:nvSpPr>
        <p:spPr>
          <a:xfrm>
            <a:off x="5057774" y="3779837"/>
            <a:ext cx="5057776" cy="3779838"/>
          </a:xfrm>
          <a:solidFill>
            <a:schemeClr val="bg1">
              <a:lumMod val="75000"/>
            </a:schemeClr>
          </a:solidFill>
        </p:spPr>
        <p:txBody>
          <a:bodyPr tIns="720000">
            <a:normAutofit/>
          </a:bodyPr>
          <a:lstStyle>
            <a:lvl1pPr marL="0" indent="0" algn="ctr">
              <a:buNone/>
              <a:defRPr sz="1400" i="1"/>
            </a:lvl1pPr>
          </a:lstStyle>
          <a:p>
            <a:r>
              <a:rPr lang="nb-NO" dirty="0" smtClean="0"/>
              <a:t>Klikk ikonet for å legge til et bilde</a:t>
            </a:r>
            <a:endParaRPr lang="nb-NO" dirty="0"/>
          </a:p>
        </p:txBody>
      </p:sp>
      <p:sp>
        <p:nvSpPr>
          <p:cNvPr id="2" name="Tittel 1"/>
          <p:cNvSpPr>
            <a:spLocks noGrp="1"/>
          </p:cNvSpPr>
          <p:nvPr>
            <p:ph type="title"/>
          </p:nvPr>
        </p:nvSpPr>
        <p:spPr>
          <a:xfrm>
            <a:off x="720090" y="381481"/>
            <a:ext cx="4140517" cy="338554"/>
          </a:xfrm>
        </p:spPr>
        <p:txBody>
          <a:bodyPr/>
          <a:lstStyle/>
          <a:p>
            <a:r>
              <a:rPr lang="nb-NO" dirty="0" smtClean="0"/>
              <a:t>Klikk for å redigere tittelstil</a:t>
            </a:r>
            <a:endParaRPr lang="nb-NO" dirty="0"/>
          </a:p>
        </p:txBody>
      </p:sp>
      <p:sp>
        <p:nvSpPr>
          <p:cNvPr id="9" name="Plassholder for tekst 7"/>
          <p:cNvSpPr>
            <a:spLocks noGrp="1"/>
          </p:cNvSpPr>
          <p:nvPr>
            <p:ph type="body" sz="quarter" idx="13"/>
          </p:nvPr>
        </p:nvSpPr>
        <p:spPr>
          <a:xfrm>
            <a:off x="720090" y="757671"/>
            <a:ext cx="4140517"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
        <p:nvSpPr>
          <p:cNvPr id="4" name="Plassholder for dato 3"/>
          <p:cNvSpPr>
            <a:spLocks noGrp="1"/>
          </p:cNvSpPr>
          <p:nvPr>
            <p:ph type="dt" sz="half" idx="16"/>
          </p:nvPr>
        </p:nvSpPr>
        <p:spPr/>
        <p:txBody>
          <a:bodyPr/>
          <a:lstStyle/>
          <a:p>
            <a:fld id="{FAD5DFC5-1925-462A-8241-0F3E4FA9D840}" type="datetime4">
              <a:rPr lang="nb-NO" smtClean="0"/>
              <a:pPr/>
              <a:t>14. august 2018</a:t>
            </a:fld>
            <a:endParaRPr lang="nb-NO" dirty="0"/>
          </a:p>
        </p:txBody>
      </p:sp>
      <p:sp>
        <p:nvSpPr>
          <p:cNvPr id="5" name="Plassholder for tekst 4"/>
          <p:cNvSpPr>
            <a:spLocks noGrp="1"/>
          </p:cNvSpPr>
          <p:nvPr>
            <p:ph type="body" sz="quarter" idx="17"/>
          </p:nvPr>
        </p:nvSpPr>
        <p:spPr>
          <a:xfrm>
            <a:off x="720091" y="2520317"/>
            <a:ext cx="4140517" cy="3060383"/>
          </a:xfrm>
          <a:prstGeom prst="rect">
            <a:avLst/>
          </a:prstGeom>
        </p:spPr>
        <p:txBody>
          <a:bodyPr lIns="0" tIns="0" rIns="0" bIns="0"/>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Tree>
    <p:extLst>
      <p:ext uri="{BB962C8B-B14F-4D97-AF65-F5344CB8AC3E}">
        <p14:creationId xmlns:p14="http://schemas.microsoft.com/office/powerpoint/2010/main" val="558669350"/>
      </p:ext>
    </p:extLst>
  </p:cSld>
  <p:clrMapOvr>
    <a:masterClrMapping/>
  </p:clrMapOvr>
  <p:extLst mod="1">
    <p:ext uri="{DCECCB84-F9BA-43D5-87BE-67443E8EF086}">
      <p15:sldGuideLst xmlns="" xmlns:p15="http://schemas.microsoft.com/office/powerpoint/2012/main">
        <p15:guide id="1" orient="horz" pos="2381">
          <p15:clr>
            <a:srgbClr val="FBAE40"/>
          </p15:clr>
        </p15:guide>
        <p15:guide id="2" pos="3186">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Stort bilde og blå tekst">
    <p:spTree>
      <p:nvGrpSpPr>
        <p:cNvPr id="1" name=""/>
        <p:cNvGrpSpPr/>
        <p:nvPr/>
      </p:nvGrpSpPr>
      <p:grpSpPr>
        <a:xfrm>
          <a:off x="0" y="0"/>
          <a:ext cx="0" cy="0"/>
          <a:chOff x="0" y="0"/>
          <a:chExt cx="0" cy="0"/>
        </a:xfrm>
      </p:grpSpPr>
      <p:sp>
        <p:nvSpPr>
          <p:cNvPr id="11" name="Plassholder for bilde 7"/>
          <p:cNvSpPr>
            <a:spLocks noGrp="1"/>
          </p:cNvSpPr>
          <p:nvPr>
            <p:ph type="pic" sz="quarter" idx="14"/>
          </p:nvPr>
        </p:nvSpPr>
        <p:spPr>
          <a:xfrm>
            <a:off x="0" y="-1"/>
            <a:ext cx="10115550" cy="7559675"/>
          </a:xfrm>
          <a:solidFill>
            <a:schemeClr val="bg1">
              <a:lumMod val="85000"/>
            </a:schemeClr>
          </a:solidFill>
        </p:spPr>
        <p:txBody>
          <a:bodyPr tIns="720000">
            <a:normAutofit/>
          </a:bodyPr>
          <a:lstStyle>
            <a:lvl1pPr marL="0" indent="0" algn="ctr">
              <a:buNone/>
              <a:defRPr sz="1400" i="1"/>
            </a:lvl1pPr>
          </a:lstStyle>
          <a:p>
            <a:r>
              <a:rPr lang="nb-NO" dirty="0" smtClean="0"/>
              <a:t>Klikk ikonet for å legge til et bilde</a:t>
            </a:r>
            <a:endParaRPr lang="nb-NO" dirty="0"/>
          </a:p>
        </p:txBody>
      </p:sp>
      <p:sp>
        <p:nvSpPr>
          <p:cNvPr id="12" name="Plassholder for tekst 11"/>
          <p:cNvSpPr>
            <a:spLocks noGrp="1"/>
          </p:cNvSpPr>
          <p:nvPr>
            <p:ph type="body" sz="quarter" idx="15"/>
          </p:nvPr>
        </p:nvSpPr>
        <p:spPr>
          <a:xfrm>
            <a:off x="5404022" y="3196491"/>
            <a:ext cx="4250724" cy="1661993"/>
          </a:xfrm>
        </p:spPr>
        <p:txBody>
          <a:bodyPr anchor="ctr">
            <a:normAutofit/>
          </a:bodyPr>
          <a:lstStyle>
            <a:lvl1pPr marL="0" indent="0">
              <a:buNone/>
              <a:defRPr sz="2700" b="1">
                <a:solidFill>
                  <a:schemeClr val="lt2"/>
                </a:solidFill>
              </a:defRPr>
            </a:lvl1pPr>
          </a:lstStyle>
          <a:p>
            <a:pPr lvl="0"/>
            <a:r>
              <a:rPr lang="nb-NO" dirty="0" smtClean="0"/>
              <a:t>Klikk for å redigere tekststiler i malen</a:t>
            </a:r>
          </a:p>
        </p:txBody>
      </p:sp>
      <p:sp>
        <p:nvSpPr>
          <p:cNvPr id="16" name="phlogo"/>
          <p:cNvSpPr>
            <a:spLocks noGrp="1"/>
          </p:cNvSpPr>
          <p:nvPr>
            <p:ph type="body" sz="quarter" idx="16" hasCustomPrompt="1"/>
          </p:nvPr>
        </p:nvSpPr>
        <p:spPr>
          <a:xfrm>
            <a:off x="8335042" y="468059"/>
            <a:ext cx="1048514" cy="472441"/>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dirty="0"/>
              <a:t> </a:t>
            </a:r>
          </a:p>
        </p:txBody>
      </p:sp>
    </p:spTree>
    <p:extLst>
      <p:ext uri="{BB962C8B-B14F-4D97-AF65-F5344CB8AC3E}">
        <p14:creationId xmlns:p14="http://schemas.microsoft.com/office/powerpoint/2010/main" val="3099568817"/>
      </p:ext>
    </p:extLst>
  </p:cSld>
  <p:clrMapOvr>
    <a:masterClrMapping/>
  </p:clrMapOvr>
  <p:extLst mod="1">
    <p:ext uri="{DCECCB84-F9BA-43D5-87BE-67443E8EF086}">
      <p15:sldGuideLst xmlns="" xmlns:p15="http://schemas.microsoft.com/office/powerpoint/2012/main">
        <p15:guide id="1" orient="horz" pos="2381">
          <p15:clr>
            <a:srgbClr val="FBAE40"/>
          </p15:clr>
        </p15:guide>
        <p15:guide id="2" pos="3186">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Bilde og to spalter">
    <p:spTree>
      <p:nvGrpSpPr>
        <p:cNvPr id="1" name=""/>
        <p:cNvGrpSpPr/>
        <p:nvPr/>
      </p:nvGrpSpPr>
      <p:grpSpPr>
        <a:xfrm>
          <a:off x="0" y="0"/>
          <a:ext cx="0" cy="0"/>
          <a:chOff x="0" y="0"/>
          <a:chExt cx="0" cy="0"/>
        </a:xfrm>
      </p:grpSpPr>
      <p:sp>
        <p:nvSpPr>
          <p:cNvPr id="11" name="Plassholder for bilde 7"/>
          <p:cNvSpPr>
            <a:spLocks noGrp="1"/>
          </p:cNvSpPr>
          <p:nvPr>
            <p:ph type="pic" sz="quarter" idx="14"/>
          </p:nvPr>
        </p:nvSpPr>
        <p:spPr>
          <a:xfrm>
            <a:off x="0" y="-1"/>
            <a:ext cx="10115550" cy="3780473"/>
          </a:xfrm>
          <a:solidFill>
            <a:schemeClr val="bg1">
              <a:lumMod val="85000"/>
            </a:schemeClr>
          </a:solidFill>
        </p:spPr>
        <p:txBody>
          <a:bodyPr tIns="720000">
            <a:normAutofit/>
          </a:bodyPr>
          <a:lstStyle>
            <a:lvl1pPr marL="0" indent="0" algn="ctr">
              <a:buNone/>
              <a:defRPr sz="1400" i="1"/>
            </a:lvl1pPr>
          </a:lstStyle>
          <a:p>
            <a:r>
              <a:rPr lang="nb-NO" dirty="0" smtClean="0"/>
              <a:t>Klikk ikonet for å legge til et bilde</a:t>
            </a:r>
            <a:endParaRPr lang="nb-NO" dirty="0"/>
          </a:p>
        </p:txBody>
      </p:sp>
      <p:sp>
        <p:nvSpPr>
          <p:cNvPr id="12" name="Plassholder for tekst 11"/>
          <p:cNvSpPr>
            <a:spLocks noGrp="1"/>
          </p:cNvSpPr>
          <p:nvPr>
            <p:ph type="body" sz="quarter" idx="15"/>
          </p:nvPr>
        </p:nvSpPr>
        <p:spPr>
          <a:xfrm>
            <a:off x="720090" y="1882041"/>
            <a:ext cx="4642866" cy="1246495"/>
          </a:xfrm>
        </p:spPr>
        <p:txBody>
          <a:bodyPr anchor="ctr" anchorCtr="0">
            <a:normAutofit/>
          </a:bodyPr>
          <a:lstStyle>
            <a:lvl1pPr marL="0" indent="0">
              <a:buNone/>
              <a:defRPr sz="2700" b="1">
                <a:solidFill>
                  <a:srgbClr val="0B3D4A"/>
                </a:solidFill>
              </a:defRPr>
            </a:lvl1pPr>
          </a:lstStyle>
          <a:p>
            <a:pPr lvl="0"/>
            <a:r>
              <a:rPr lang="nb-NO" dirty="0" smtClean="0"/>
              <a:t>Klikk for å redigere tekststiler i malen</a:t>
            </a:r>
          </a:p>
        </p:txBody>
      </p:sp>
      <p:sp>
        <p:nvSpPr>
          <p:cNvPr id="16" name="phlogo"/>
          <p:cNvSpPr>
            <a:spLocks noGrp="1"/>
          </p:cNvSpPr>
          <p:nvPr>
            <p:ph type="body" sz="quarter" idx="16" hasCustomPrompt="1"/>
          </p:nvPr>
        </p:nvSpPr>
        <p:spPr>
          <a:xfrm>
            <a:off x="8335042" y="468059"/>
            <a:ext cx="1048514" cy="472441"/>
          </a:xfrm>
          <a:prstGeom prst="rect">
            <a:avLst/>
          </a:prstGeom>
          <a:blipFill>
            <a:blip r:embed="rId2"/>
            <a:stretch>
              <a:fillRect/>
            </a:stretch>
          </a:blipFill>
        </p:spPr>
        <p:txBody>
          <a:bodyPr/>
          <a:lstStyle>
            <a:lvl1pPr>
              <a:defRPr sz="100">
                <a:solidFill>
                  <a:srgbClr val="000000"/>
                </a:solidFill>
              </a:defRPr>
            </a:lvl1pPr>
            <a:lvl2pPr>
              <a:defRPr sz="100">
                <a:solidFill>
                  <a:srgbClr val="000000"/>
                </a:solidFill>
              </a:defRPr>
            </a:lvl2pPr>
            <a:lvl3pPr>
              <a:defRPr sz="100">
                <a:solidFill>
                  <a:srgbClr val="000000"/>
                </a:solidFill>
              </a:defRPr>
            </a:lvl3pPr>
            <a:lvl4pPr>
              <a:defRPr sz="100">
                <a:solidFill>
                  <a:srgbClr val="000000"/>
                </a:solidFill>
              </a:defRPr>
            </a:lvl4pPr>
            <a:lvl5pPr>
              <a:defRPr sz="100">
                <a:solidFill>
                  <a:srgbClr val="000000"/>
                </a:solidFill>
              </a:defRPr>
            </a:lvl5pPr>
          </a:lstStyle>
          <a:p>
            <a:pPr lvl="0"/>
            <a:r>
              <a:rPr lang="nb-NO" dirty="0"/>
              <a:t> </a:t>
            </a:r>
          </a:p>
        </p:txBody>
      </p:sp>
      <p:sp>
        <p:nvSpPr>
          <p:cNvPr id="3" name="Plassholder for dato 2"/>
          <p:cNvSpPr>
            <a:spLocks noGrp="1"/>
          </p:cNvSpPr>
          <p:nvPr>
            <p:ph type="dt" sz="half" idx="17"/>
          </p:nvPr>
        </p:nvSpPr>
        <p:spPr/>
        <p:txBody>
          <a:bodyPr/>
          <a:lstStyle/>
          <a:p>
            <a:fld id="{C7F84EF5-8267-4902-B790-C4D14BB188B7}" type="datetime4">
              <a:rPr lang="nb-NO" smtClean="0"/>
              <a:pPr/>
              <a:t>14. august 2018</a:t>
            </a:fld>
            <a:endParaRPr lang="nb-NO" dirty="0"/>
          </a:p>
        </p:txBody>
      </p:sp>
      <p:sp>
        <p:nvSpPr>
          <p:cNvPr id="4" name="Plassholder for bunntekst 3"/>
          <p:cNvSpPr>
            <a:spLocks noGrp="1"/>
          </p:cNvSpPr>
          <p:nvPr>
            <p:ph type="ftr" sz="quarter" idx="18"/>
          </p:nvPr>
        </p:nvSpPr>
        <p:spPr/>
        <p:txBody>
          <a:bodyPr/>
          <a:lstStyle/>
          <a:p>
            <a:endParaRPr lang="nb-NO" dirty="0"/>
          </a:p>
        </p:txBody>
      </p:sp>
      <p:sp>
        <p:nvSpPr>
          <p:cNvPr id="5" name="Plassholder for lysbildenummer 4"/>
          <p:cNvSpPr>
            <a:spLocks noGrp="1"/>
          </p:cNvSpPr>
          <p:nvPr>
            <p:ph type="sldNum" sz="quarter" idx="19"/>
          </p:nvPr>
        </p:nvSpPr>
        <p:spPr/>
        <p:txBody>
          <a:bodyPr/>
          <a:lstStyle/>
          <a:p>
            <a:fld id="{5751DFAA-887F-4071-8EAD-E8CA316FCF06}" type="slidenum">
              <a:rPr lang="nb-NO" smtClean="0"/>
              <a:pPr/>
              <a:t>‹#›</a:t>
            </a:fld>
            <a:endParaRPr lang="nb-NO" dirty="0"/>
          </a:p>
        </p:txBody>
      </p:sp>
      <p:sp>
        <p:nvSpPr>
          <p:cNvPr id="9" name="Plassholder for tekst 2"/>
          <p:cNvSpPr>
            <a:spLocks noGrp="1"/>
          </p:cNvSpPr>
          <p:nvPr>
            <p:ph type="body" idx="1"/>
          </p:nvPr>
        </p:nvSpPr>
        <p:spPr>
          <a:xfrm>
            <a:off x="720089" y="4056867"/>
            <a:ext cx="4140517" cy="200055"/>
          </a:xfrm>
        </p:spPr>
        <p:txBody>
          <a:bodyPr anchor="t">
            <a:normAutofit/>
          </a:bodyPr>
          <a:lstStyle>
            <a:lvl1pPr marL="0" indent="0">
              <a:buNone/>
              <a:defRPr sz="1300" b="1" cap="all" baseline="0"/>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dirty="0" smtClean="0"/>
              <a:t>Klikk for å redigere tekststiler i malen</a:t>
            </a:r>
          </a:p>
        </p:txBody>
      </p:sp>
      <p:sp>
        <p:nvSpPr>
          <p:cNvPr id="13" name="Plassholder for tekst 4"/>
          <p:cNvSpPr>
            <a:spLocks noGrp="1"/>
          </p:cNvSpPr>
          <p:nvPr>
            <p:ph type="body" sz="quarter" idx="3"/>
          </p:nvPr>
        </p:nvSpPr>
        <p:spPr>
          <a:xfrm>
            <a:off x="5256657" y="4056867"/>
            <a:ext cx="4140517" cy="200055"/>
          </a:xfrm>
        </p:spPr>
        <p:txBody>
          <a:bodyPr anchor="t">
            <a:normAutofit/>
          </a:bodyPr>
          <a:lstStyle>
            <a:lvl1pPr marL="0" indent="0">
              <a:buNone/>
              <a:defRPr sz="1300" b="1" cap="all" baseline="0"/>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nb-NO" dirty="0" smtClean="0"/>
              <a:t>Klikk for å redigere tekststiler i malen</a:t>
            </a:r>
          </a:p>
        </p:txBody>
      </p:sp>
      <p:cxnSp>
        <p:nvCxnSpPr>
          <p:cNvPr id="14" name="Rett linje 13"/>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Plassholder for tekst 1"/>
          <p:cNvSpPr>
            <a:spLocks noGrp="1"/>
          </p:cNvSpPr>
          <p:nvPr>
            <p:ph type="body" sz="quarter" idx="21"/>
          </p:nvPr>
        </p:nvSpPr>
        <p:spPr>
          <a:xfrm>
            <a:off x="720091" y="4460457"/>
            <a:ext cx="4140517" cy="2346745"/>
          </a:xfrm>
          <a:prstGeom prst="rect">
            <a:avLst/>
          </a:prstGeom>
        </p:spPr>
        <p:txBody>
          <a:bodyPr lIns="0" tIns="0" rIns="0" bIns="0"/>
          <a:lstStyle>
            <a:lvl1pPr>
              <a:defRPr sz="1300"/>
            </a:lvl1pPr>
            <a:lvl2pPr>
              <a:defRPr sz="1200"/>
            </a:lvl2pPr>
            <a:lvl3pPr>
              <a:defRPr sz="1100"/>
            </a:lvl3pPr>
            <a:lvl4pPr>
              <a:defRPr sz="1050"/>
            </a:lvl4pPr>
            <a:lvl5pPr>
              <a:defRPr sz="1000"/>
            </a:lvl5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17" name="Plassholder for tekst 1"/>
          <p:cNvSpPr>
            <a:spLocks noGrp="1"/>
          </p:cNvSpPr>
          <p:nvPr>
            <p:ph type="body" sz="quarter" idx="22"/>
          </p:nvPr>
        </p:nvSpPr>
        <p:spPr>
          <a:xfrm>
            <a:off x="5256657" y="4460456"/>
            <a:ext cx="4140517" cy="2346745"/>
          </a:xfrm>
          <a:prstGeom prst="rect">
            <a:avLst/>
          </a:prstGeom>
        </p:spPr>
        <p:txBody>
          <a:bodyPr lIns="0" tIns="0" rIns="0" bIns="0"/>
          <a:lstStyle>
            <a:lvl1pPr>
              <a:defRPr sz="1300"/>
            </a:lvl1pPr>
            <a:lvl2pPr>
              <a:defRPr sz="1200"/>
            </a:lvl2pPr>
            <a:lvl3pPr>
              <a:defRPr sz="1100"/>
            </a:lvl3pPr>
            <a:lvl4pPr>
              <a:defRPr sz="1050"/>
            </a:lvl4pPr>
            <a:lvl5pPr>
              <a:defRPr sz="1000"/>
            </a:lvl5p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Tree>
    <p:extLst>
      <p:ext uri="{BB962C8B-B14F-4D97-AF65-F5344CB8AC3E}">
        <p14:creationId xmlns:p14="http://schemas.microsoft.com/office/powerpoint/2010/main" val="1828285616"/>
      </p:ext>
    </p:extLst>
  </p:cSld>
  <p:clrMapOvr>
    <a:masterClrMapping/>
  </p:clrMapOvr>
  <p:extLst mod="1">
    <p:ext uri="{DCECCB84-F9BA-43D5-87BE-67443E8EF086}">
      <p15:sldGuideLst xmlns="" xmlns:p15="http://schemas.microsoft.com/office/powerpoint/2012/main">
        <p15:guide id="1" orient="horz" pos="2381">
          <p15:clr>
            <a:srgbClr val="FBAE40"/>
          </p15:clr>
        </p15:guide>
        <p15:guide id="2" pos="3186">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Kontaktinformasjon">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240CB871-4760-4C83-AF13-E3E32E6AE75A}" type="datetime4">
              <a:rPr lang="nb-NO" smtClean="0"/>
              <a:pPr/>
              <a:t>14. august 2018</a:t>
            </a:fld>
            <a:endParaRPr lang="nb-NO" dirty="0"/>
          </a:p>
        </p:txBody>
      </p:sp>
      <p:sp>
        <p:nvSpPr>
          <p:cNvPr id="3" name="Plassholder for bunntekst 2"/>
          <p:cNvSpPr>
            <a:spLocks noGrp="1"/>
          </p:cNvSpPr>
          <p:nvPr>
            <p:ph type="ftr" sz="quarter" idx="11"/>
          </p:nvPr>
        </p:nvSpPr>
        <p:spPr/>
        <p:txBody>
          <a:bodyPr/>
          <a:lstStyle/>
          <a:p>
            <a:endParaRPr lang="nb-NO"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a:t>
            </a:fld>
            <a:endParaRPr lang="nb-NO" dirty="0"/>
          </a:p>
        </p:txBody>
      </p:sp>
      <p:cxnSp>
        <p:nvCxnSpPr>
          <p:cNvPr id="5" name="Rett linje 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TekstSylinder 6"/>
          <p:cNvSpPr txBox="1"/>
          <p:nvPr userDrawn="1"/>
        </p:nvSpPr>
        <p:spPr>
          <a:xfrm>
            <a:off x="720090" y="1093117"/>
            <a:ext cx="3242310" cy="338554"/>
          </a:xfrm>
          <a:prstGeom prst="rect">
            <a:avLst/>
          </a:prstGeom>
          <a:noFill/>
        </p:spPr>
        <p:txBody>
          <a:bodyPr wrap="square" lIns="0" tIns="0" rIns="0" bIns="0" rtlCol="0">
            <a:spAutoFit/>
          </a:bodyPr>
          <a:lstStyle/>
          <a:p>
            <a:r>
              <a:rPr lang="nb-NO" sz="2200" dirty="0">
                <a:solidFill>
                  <a:srgbClr val="0B3D4A"/>
                </a:solidFill>
              </a:rPr>
              <a:t>Kontaktinformasjon</a:t>
            </a:r>
          </a:p>
        </p:txBody>
      </p:sp>
      <p:sp>
        <p:nvSpPr>
          <p:cNvPr id="9" name="Rektangel 8"/>
          <p:cNvSpPr/>
          <p:nvPr userDrawn="1"/>
        </p:nvSpPr>
        <p:spPr>
          <a:xfrm>
            <a:off x="6462806" y="1638205"/>
            <a:ext cx="2920749" cy="2486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11" name="Rektangel 10"/>
          <p:cNvSpPr/>
          <p:nvPr userDrawn="1"/>
        </p:nvSpPr>
        <p:spPr>
          <a:xfrm>
            <a:off x="720090" y="1638205"/>
            <a:ext cx="5598700" cy="2486120"/>
          </a:xfrm>
          <a:prstGeom prst="rect">
            <a:avLst/>
          </a:prstGeom>
          <a:solidFill>
            <a:srgbClr val="E1EB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dirty="0">
              <a:solidFill>
                <a:prstClr val="white"/>
              </a:solidFill>
            </a:endParaRPr>
          </a:p>
        </p:txBody>
      </p:sp>
      <p:sp>
        <p:nvSpPr>
          <p:cNvPr id="14" name="TekstSylinder 13"/>
          <p:cNvSpPr txBox="1"/>
          <p:nvPr userDrawn="1"/>
        </p:nvSpPr>
        <p:spPr>
          <a:xfrm>
            <a:off x="720090" y="5606465"/>
            <a:ext cx="3242310" cy="153888"/>
          </a:xfrm>
          <a:prstGeom prst="rect">
            <a:avLst/>
          </a:prstGeom>
          <a:noFill/>
        </p:spPr>
        <p:txBody>
          <a:bodyPr wrap="square" lIns="0" tIns="0" rIns="0" bIns="0" rtlCol="0">
            <a:spAutoFit/>
          </a:bodyPr>
          <a:lstStyle/>
          <a:p>
            <a:r>
              <a:rPr lang="nb-NO" sz="1000" b="1" cap="all" dirty="0" smtClean="0">
                <a:solidFill>
                  <a:srgbClr val="0B3D4A"/>
                </a:solidFill>
              </a:rPr>
              <a:t>disclaimer</a:t>
            </a:r>
            <a:endParaRPr lang="nb-NO" sz="1000" b="1" cap="all" dirty="0">
              <a:solidFill>
                <a:srgbClr val="0B3D4A"/>
              </a:solidFill>
            </a:endParaRPr>
          </a:p>
        </p:txBody>
      </p:sp>
      <p:sp>
        <p:nvSpPr>
          <p:cNvPr id="16" name="TekstSylinder 15"/>
          <p:cNvSpPr txBox="1"/>
          <p:nvPr userDrawn="1"/>
        </p:nvSpPr>
        <p:spPr>
          <a:xfrm>
            <a:off x="720089" y="5796965"/>
            <a:ext cx="8663465" cy="923330"/>
          </a:xfrm>
          <a:prstGeom prst="rect">
            <a:avLst/>
          </a:prstGeom>
          <a:noFill/>
        </p:spPr>
        <p:txBody>
          <a:bodyPr wrap="square" lIns="0" tIns="0" rIns="0" bIns="0" rtlCol="0">
            <a:spAutoFit/>
          </a:bodyPr>
          <a:lstStyle/>
          <a:p>
            <a:r>
              <a:rPr lang="nb-NO" sz="1000" dirty="0" smtClean="0">
                <a:solidFill>
                  <a:srgbClr val="0B3D4A"/>
                </a:solidFill>
              </a:rPr>
              <a:t>This presentation has been prepared solely for promotion purposes of Sparebanken Møre. The presentation is intended as general information and should not be construed as an offer to sell or issue financial instruments. </a:t>
            </a:r>
          </a:p>
          <a:p>
            <a:endParaRPr lang="nb-NO" sz="1000" dirty="0" smtClean="0">
              <a:solidFill>
                <a:srgbClr val="0B3D4A"/>
              </a:solidFill>
            </a:endParaRPr>
          </a:p>
          <a:p>
            <a:r>
              <a:rPr lang="nb-NO" sz="1000" dirty="0" smtClean="0">
                <a:solidFill>
                  <a:srgbClr val="0B3D4A"/>
                </a:solidFill>
              </a:rPr>
              <a:t>The presentation shall not be reproduced, redistributed, in whole or in part, without the consent and Sparebanken Møre. Sparebanken Møre assumes no liability for any direct or indirect losses or expenses arising from an understanding of and/or use of the presentation.</a:t>
            </a:r>
            <a:endParaRPr lang="nb-NO" sz="1000" dirty="0">
              <a:solidFill>
                <a:srgbClr val="0B3D4A"/>
              </a:solidFill>
            </a:endParaRPr>
          </a:p>
        </p:txBody>
      </p:sp>
      <p:sp>
        <p:nvSpPr>
          <p:cNvPr id="19" name="TekstSylinder 18"/>
          <p:cNvSpPr txBox="1"/>
          <p:nvPr userDrawn="1"/>
        </p:nvSpPr>
        <p:spPr>
          <a:xfrm>
            <a:off x="6840854" y="1887215"/>
            <a:ext cx="2164652" cy="1200329"/>
          </a:xfrm>
          <a:prstGeom prst="rect">
            <a:avLst/>
          </a:prstGeom>
          <a:noFill/>
        </p:spPr>
        <p:txBody>
          <a:bodyPr wrap="square" lIns="0" tIns="0" rIns="0" bIns="0" rtlCol="0">
            <a:spAutoFit/>
          </a:bodyPr>
          <a:lstStyle/>
          <a:p>
            <a:pPr>
              <a:lnSpc>
                <a:spcPct val="150000"/>
              </a:lnSpc>
            </a:pPr>
            <a:r>
              <a:rPr lang="nb-NO" sz="1300" b="1" dirty="0" smtClean="0">
                <a:solidFill>
                  <a:prstClr val="white"/>
                </a:solidFill>
              </a:rPr>
              <a:t>sbm.no</a:t>
            </a:r>
          </a:p>
          <a:p>
            <a:pPr>
              <a:lnSpc>
                <a:spcPct val="150000"/>
              </a:lnSpc>
            </a:pPr>
            <a:r>
              <a:rPr lang="nb-NO" sz="1300" b="1" dirty="0" smtClean="0">
                <a:solidFill>
                  <a:prstClr val="white"/>
                </a:solidFill>
              </a:rPr>
              <a:t>facebook.com/sbm.no</a:t>
            </a:r>
          </a:p>
          <a:p>
            <a:pPr>
              <a:lnSpc>
                <a:spcPct val="150000"/>
              </a:lnSpc>
            </a:pPr>
            <a:r>
              <a:rPr lang="nb-NO" sz="1300" b="1" dirty="0" smtClean="0">
                <a:solidFill>
                  <a:prstClr val="white"/>
                </a:solidFill>
              </a:rPr>
              <a:t>Instagram @sbmno</a:t>
            </a:r>
          </a:p>
          <a:p>
            <a:pPr>
              <a:lnSpc>
                <a:spcPct val="150000"/>
              </a:lnSpc>
            </a:pPr>
            <a:r>
              <a:rPr lang="nb-NO" sz="1300" b="1" dirty="0" smtClean="0">
                <a:solidFill>
                  <a:prstClr val="white"/>
                </a:solidFill>
              </a:rPr>
              <a:t>engasjert.sbm.no</a:t>
            </a:r>
            <a:endParaRPr lang="nb-NO" sz="1300" b="1" dirty="0">
              <a:solidFill>
                <a:prstClr val="white"/>
              </a:solidFill>
            </a:endParaRPr>
          </a:p>
        </p:txBody>
      </p:sp>
      <p:sp>
        <p:nvSpPr>
          <p:cNvPr id="23" name="Plassholder for tekst 22"/>
          <p:cNvSpPr>
            <a:spLocks noGrp="1"/>
          </p:cNvSpPr>
          <p:nvPr>
            <p:ph type="body" sz="quarter" idx="13" hasCustomPrompt="1"/>
          </p:nvPr>
        </p:nvSpPr>
        <p:spPr>
          <a:xfrm>
            <a:off x="1080135" y="1951038"/>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stillingstittel</a:t>
            </a:r>
          </a:p>
        </p:txBody>
      </p:sp>
      <p:sp>
        <p:nvSpPr>
          <p:cNvPr id="24" name="Plassholder for tekst 22"/>
          <p:cNvSpPr>
            <a:spLocks noGrp="1"/>
          </p:cNvSpPr>
          <p:nvPr>
            <p:ph type="body" sz="quarter" idx="14"/>
          </p:nvPr>
        </p:nvSpPr>
        <p:spPr>
          <a:xfrm>
            <a:off x="1810848" y="2224422"/>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dirty="0" smtClean="0"/>
              <a:t>Klikk for å redigere tekststiler i malen</a:t>
            </a:r>
          </a:p>
        </p:txBody>
      </p:sp>
      <p:sp>
        <p:nvSpPr>
          <p:cNvPr id="25" name="TekstSylinder 24"/>
          <p:cNvSpPr txBox="1"/>
          <p:nvPr userDrawn="1"/>
        </p:nvSpPr>
        <p:spPr>
          <a:xfrm>
            <a:off x="1080135" y="2224422"/>
            <a:ext cx="730713" cy="200055"/>
          </a:xfrm>
          <a:prstGeom prst="rect">
            <a:avLst/>
          </a:prstGeom>
          <a:noFill/>
        </p:spPr>
        <p:txBody>
          <a:bodyPr wrap="none" lIns="0" tIns="0" rIns="0" bIns="0" rtlCol="0">
            <a:spAutoFit/>
          </a:bodyPr>
          <a:lstStyle/>
          <a:p>
            <a:r>
              <a:rPr lang="nb-NO" sz="1300" dirty="0" smtClean="0">
                <a:solidFill>
                  <a:srgbClr val="0B3D4A"/>
                </a:solidFill>
              </a:rPr>
              <a:t>Telefon: </a:t>
            </a:r>
            <a:endParaRPr lang="nb-NO" sz="1300" dirty="0">
              <a:solidFill>
                <a:srgbClr val="0B3D4A"/>
              </a:solidFill>
            </a:endParaRPr>
          </a:p>
        </p:txBody>
      </p:sp>
      <p:sp>
        <p:nvSpPr>
          <p:cNvPr id="28" name="Plassholder for tekst 22"/>
          <p:cNvSpPr>
            <a:spLocks noGrp="1"/>
          </p:cNvSpPr>
          <p:nvPr>
            <p:ph type="body" sz="quarter" idx="15"/>
          </p:nvPr>
        </p:nvSpPr>
        <p:spPr>
          <a:xfrm>
            <a:off x="1810848" y="2447355"/>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dirty="0" smtClean="0"/>
              <a:t>Klikk for å redigere tekststiler i malen</a:t>
            </a:r>
          </a:p>
        </p:txBody>
      </p:sp>
      <p:sp>
        <p:nvSpPr>
          <p:cNvPr id="29" name="TekstSylinder 28"/>
          <p:cNvSpPr txBox="1"/>
          <p:nvPr userDrawn="1"/>
        </p:nvSpPr>
        <p:spPr>
          <a:xfrm>
            <a:off x="1080135" y="2447355"/>
            <a:ext cx="673261" cy="200055"/>
          </a:xfrm>
          <a:prstGeom prst="rect">
            <a:avLst/>
          </a:prstGeom>
          <a:noFill/>
        </p:spPr>
        <p:txBody>
          <a:bodyPr wrap="none" lIns="0" tIns="0" rIns="0" bIns="0" rtlCol="0">
            <a:spAutoFit/>
          </a:bodyPr>
          <a:lstStyle/>
          <a:p>
            <a:r>
              <a:rPr lang="nb-NO" sz="1300" dirty="0" smtClean="0">
                <a:solidFill>
                  <a:srgbClr val="0B3D4A"/>
                </a:solidFill>
              </a:rPr>
              <a:t>E-post: </a:t>
            </a:r>
            <a:endParaRPr lang="nb-NO" sz="1300" dirty="0">
              <a:solidFill>
                <a:srgbClr val="0B3D4A"/>
              </a:solidFill>
            </a:endParaRPr>
          </a:p>
        </p:txBody>
      </p:sp>
      <p:sp>
        <p:nvSpPr>
          <p:cNvPr id="31" name="Plassholder for tekst 22"/>
          <p:cNvSpPr>
            <a:spLocks noGrp="1"/>
          </p:cNvSpPr>
          <p:nvPr>
            <p:ph type="body" sz="quarter" idx="16" hasCustomPrompt="1"/>
          </p:nvPr>
        </p:nvSpPr>
        <p:spPr>
          <a:xfrm>
            <a:off x="1080135" y="3074180"/>
            <a:ext cx="4863465" cy="200055"/>
          </a:xfrm>
        </p:spPr>
        <p:txBody>
          <a:bodyPr>
            <a:normAutofit/>
          </a:bodyPr>
          <a:lstStyle>
            <a:lvl1pPr marL="0" indent="0">
              <a:buNone/>
              <a:defRPr sz="1300" b="1"/>
            </a:lvl1pPr>
            <a:lvl2pPr>
              <a:defRPr sz="1300"/>
            </a:lvl2pPr>
            <a:lvl3pPr>
              <a:defRPr sz="1300"/>
            </a:lvl3pPr>
            <a:lvl4pPr>
              <a:defRPr sz="1300"/>
            </a:lvl4pPr>
            <a:lvl5pPr>
              <a:defRPr sz="1300"/>
            </a:lvl5pPr>
          </a:lstStyle>
          <a:p>
            <a:pPr lvl="0"/>
            <a:r>
              <a:rPr lang="nb-NO" dirty="0"/>
              <a:t>Navn </a:t>
            </a:r>
            <a:r>
              <a:rPr lang="nb-NO" dirty="0" err="1"/>
              <a:t>Navnesen</a:t>
            </a:r>
            <a:r>
              <a:rPr lang="nb-NO" dirty="0"/>
              <a:t>, stillingstittel</a:t>
            </a:r>
          </a:p>
        </p:txBody>
      </p:sp>
      <p:sp>
        <p:nvSpPr>
          <p:cNvPr id="32" name="Plassholder for tekst 22"/>
          <p:cNvSpPr>
            <a:spLocks noGrp="1"/>
          </p:cNvSpPr>
          <p:nvPr>
            <p:ph type="body" sz="quarter" idx="17"/>
          </p:nvPr>
        </p:nvSpPr>
        <p:spPr>
          <a:xfrm>
            <a:off x="1810848" y="3347564"/>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dirty="0" smtClean="0"/>
              <a:t>Klikk for å redigere tekststiler i malen</a:t>
            </a:r>
          </a:p>
        </p:txBody>
      </p:sp>
      <p:sp>
        <p:nvSpPr>
          <p:cNvPr id="33" name="TekstSylinder 32"/>
          <p:cNvSpPr txBox="1"/>
          <p:nvPr userDrawn="1"/>
        </p:nvSpPr>
        <p:spPr>
          <a:xfrm>
            <a:off x="1080135" y="3347564"/>
            <a:ext cx="730713" cy="200055"/>
          </a:xfrm>
          <a:prstGeom prst="rect">
            <a:avLst/>
          </a:prstGeom>
          <a:noFill/>
        </p:spPr>
        <p:txBody>
          <a:bodyPr wrap="none" lIns="0" tIns="0" rIns="0" bIns="0" rtlCol="0">
            <a:spAutoFit/>
          </a:bodyPr>
          <a:lstStyle/>
          <a:p>
            <a:r>
              <a:rPr lang="nb-NO" sz="1300" dirty="0" smtClean="0">
                <a:solidFill>
                  <a:srgbClr val="0B3D4A"/>
                </a:solidFill>
              </a:rPr>
              <a:t>Telefon: </a:t>
            </a:r>
            <a:endParaRPr lang="nb-NO" sz="1300" dirty="0">
              <a:solidFill>
                <a:srgbClr val="0B3D4A"/>
              </a:solidFill>
            </a:endParaRPr>
          </a:p>
        </p:txBody>
      </p:sp>
      <p:sp>
        <p:nvSpPr>
          <p:cNvPr id="34" name="Plassholder for tekst 22"/>
          <p:cNvSpPr>
            <a:spLocks noGrp="1"/>
          </p:cNvSpPr>
          <p:nvPr>
            <p:ph type="body" sz="quarter" idx="18"/>
          </p:nvPr>
        </p:nvSpPr>
        <p:spPr>
          <a:xfrm>
            <a:off x="1810848" y="3570497"/>
            <a:ext cx="4132752" cy="200055"/>
          </a:xfrm>
        </p:spPr>
        <p:txBody>
          <a:bodyPr>
            <a:normAutofit/>
          </a:bodyPr>
          <a:lstStyle>
            <a:lvl1pPr marL="0" indent="0">
              <a:buNone/>
              <a:defRPr sz="1300" b="0"/>
            </a:lvl1pPr>
            <a:lvl2pPr>
              <a:defRPr sz="1300"/>
            </a:lvl2pPr>
            <a:lvl3pPr>
              <a:defRPr sz="1300"/>
            </a:lvl3pPr>
            <a:lvl4pPr>
              <a:defRPr sz="1300"/>
            </a:lvl4pPr>
            <a:lvl5pPr>
              <a:defRPr sz="1300"/>
            </a:lvl5pPr>
          </a:lstStyle>
          <a:p>
            <a:pPr lvl="0"/>
            <a:r>
              <a:rPr lang="nb-NO" dirty="0" smtClean="0"/>
              <a:t>Klikk for å redigere tekststiler i malen</a:t>
            </a:r>
          </a:p>
        </p:txBody>
      </p:sp>
      <p:sp>
        <p:nvSpPr>
          <p:cNvPr id="35" name="TekstSylinder 34"/>
          <p:cNvSpPr txBox="1"/>
          <p:nvPr userDrawn="1"/>
        </p:nvSpPr>
        <p:spPr>
          <a:xfrm>
            <a:off x="1080135" y="3570497"/>
            <a:ext cx="673261" cy="200055"/>
          </a:xfrm>
          <a:prstGeom prst="rect">
            <a:avLst/>
          </a:prstGeom>
          <a:noFill/>
        </p:spPr>
        <p:txBody>
          <a:bodyPr wrap="none" lIns="0" tIns="0" rIns="0" bIns="0" rtlCol="0">
            <a:spAutoFit/>
          </a:bodyPr>
          <a:lstStyle/>
          <a:p>
            <a:r>
              <a:rPr lang="nb-NO" sz="1300" dirty="0" smtClean="0">
                <a:solidFill>
                  <a:srgbClr val="0B3D4A"/>
                </a:solidFill>
              </a:rPr>
              <a:t>E-post: </a:t>
            </a:r>
            <a:endParaRPr lang="nb-NO" sz="1300" dirty="0">
              <a:solidFill>
                <a:srgbClr val="0B3D4A"/>
              </a:solidFill>
            </a:endParaRPr>
          </a:p>
        </p:txBody>
      </p:sp>
      <p:pic>
        <p:nvPicPr>
          <p:cNvPr id="30" name="Logo_Standar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41" name="Logo_Eiendomsmegling"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42" name="Logo_Boligkreditt"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spTree>
    <p:extLst>
      <p:ext uri="{BB962C8B-B14F-4D97-AF65-F5344CB8AC3E}">
        <p14:creationId xmlns:p14="http://schemas.microsoft.com/office/powerpoint/2010/main" val="395472217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Klikk for å redigere tittelstil</a:t>
            </a:r>
            <a:endParaRPr lang="nb-NO" dirty="0"/>
          </a:p>
        </p:txBody>
      </p:sp>
      <p:sp>
        <p:nvSpPr>
          <p:cNvPr id="3" name="Plassholder for dato 2"/>
          <p:cNvSpPr>
            <a:spLocks noGrp="1"/>
          </p:cNvSpPr>
          <p:nvPr>
            <p:ph type="dt" sz="half" idx="10"/>
          </p:nvPr>
        </p:nvSpPr>
        <p:spPr/>
        <p:txBody>
          <a:bodyPr/>
          <a:lstStyle/>
          <a:p>
            <a:fld id="{647D7CFB-5327-44E4-8C71-E15B31F4A25C}" type="datetime4">
              <a:rPr lang="nb-NO" smtClean="0"/>
              <a:pPr/>
              <a:t>14. august 2018</a:t>
            </a:fld>
            <a:endParaRPr lang="nb-NO" dirty="0"/>
          </a:p>
        </p:txBody>
      </p:sp>
      <p:sp>
        <p:nvSpPr>
          <p:cNvPr id="4" name="Plassholder for bunntekst 3"/>
          <p:cNvSpPr>
            <a:spLocks noGrp="1"/>
          </p:cNvSpPr>
          <p:nvPr>
            <p:ph type="ftr" sz="quarter" idx="11"/>
          </p:nvPr>
        </p:nvSpPr>
        <p:spPr/>
        <p:txBody>
          <a:bodyPr/>
          <a:lstStyle/>
          <a:p>
            <a:endParaRPr lang="nb-NO" dirty="0"/>
          </a:p>
        </p:txBody>
      </p:sp>
      <p:sp>
        <p:nvSpPr>
          <p:cNvPr id="5" name="Plassholder for lysbildenummer 4"/>
          <p:cNvSpPr>
            <a:spLocks noGrp="1"/>
          </p:cNvSpPr>
          <p:nvPr>
            <p:ph type="sldNum" sz="quarter" idx="12"/>
          </p:nvPr>
        </p:nvSpPr>
        <p:spPr/>
        <p:txBody>
          <a:bodyPr/>
          <a:lstStyle/>
          <a:p>
            <a:fld id="{5751DFAA-887F-4071-8EAD-E8CA316FCF06}" type="slidenum">
              <a:rPr lang="nb-NO" smtClean="0"/>
              <a:pPr/>
              <a:t>‹#›</a:t>
            </a:fld>
            <a:endParaRPr lang="nb-NO" dirty="0"/>
          </a:p>
        </p:txBody>
      </p:sp>
      <p:sp>
        <p:nvSpPr>
          <p:cNvPr id="6" name="Plassholder for tekst 7"/>
          <p:cNvSpPr>
            <a:spLocks noGrp="1"/>
          </p:cNvSpPr>
          <p:nvPr>
            <p:ph type="body" sz="quarter" idx="13"/>
          </p:nvPr>
        </p:nvSpPr>
        <p:spPr>
          <a:xfrm>
            <a:off x="720089" y="757671"/>
            <a:ext cx="7200900" cy="230832"/>
          </a:xfrm>
        </p:spPr>
        <p:txBody>
          <a:bodyPr anchor="ctr">
            <a:normAutofit/>
          </a:bodyPr>
          <a:lstStyle>
            <a:lvl1pPr marL="0" indent="0">
              <a:spcBef>
                <a:spcPts val="0"/>
              </a:spcBef>
              <a:buNone/>
              <a:defRPr sz="1500" i="1"/>
            </a:lvl1pPr>
          </a:lstStyle>
          <a:p>
            <a:pPr lvl="0"/>
            <a:r>
              <a:rPr lang="nb-NO" dirty="0" smtClean="0"/>
              <a:t>Klikk for å redigere tekststiler i malen</a:t>
            </a:r>
          </a:p>
        </p:txBody>
      </p:sp>
    </p:spTree>
    <p:extLst>
      <p:ext uri="{BB962C8B-B14F-4D97-AF65-F5344CB8AC3E}">
        <p14:creationId xmlns:p14="http://schemas.microsoft.com/office/powerpoint/2010/main" val="19428398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0AA81BB1-5287-4331-9DC1-4F489823EC99}" type="datetime4">
              <a:rPr lang="nb-NO" smtClean="0"/>
              <a:pPr/>
              <a:t>14. august 2018</a:t>
            </a:fld>
            <a:endParaRPr lang="nb-NO" dirty="0"/>
          </a:p>
        </p:txBody>
      </p:sp>
      <p:sp>
        <p:nvSpPr>
          <p:cNvPr id="3" name="Plassholder for bunntekst 2"/>
          <p:cNvSpPr>
            <a:spLocks noGrp="1"/>
          </p:cNvSpPr>
          <p:nvPr>
            <p:ph type="ftr" sz="quarter" idx="11"/>
          </p:nvPr>
        </p:nvSpPr>
        <p:spPr/>
        <p:txBody>
          <a:bodyPr/>
          <a:lstStyle/>
          <a:p>
            <a:endParaRPr lang="nb-NO"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a:t>
            </a:fld>
            <a:endParaRPr lang="nb-NO" dirty="0"/>
          </a:p>
        </p:txBody>
      </p:sp>
      <p:cxnSp>
        <p:nvCxnSpPr>
          <p:cNvPr id="5" name="Rett linje 4"/>
          <p:cNvCxnSpPr/>
          <p:nvPr userDrawn="1"/>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59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1D74AC2E-9F0D-4A34-9180-E01ADF416B31}" type="datetime4">
              <a:rPr lang="nb-NO" smtClean="0"/>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Tree>
    <p:extLst>
      <p:ext uri="{BB962C8B-B14F-4D97-AF65-F5344CB8AC3E}">
        <p14:creationId xmlns:p14="http://schemas.microsoft.com/office/powerpoint/2010/main" val="2212558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ell og under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B2028E98-EFE9-4C7F-910C-10175A1A98C1}" type="datetime4">
              <a:rPr lang="nb-NO" smtClean="0"/>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0" name="Plassholder for tabell 8"/>
          <p:cNvSpPr>
            <a:spLocks noGrp="1"/>
          </p:cNvSpPr>
          <p:nvPr>
            <p:ph type="tbl" sz="quarter" idx="14"/>
          </p:nvPr>
        </p:nvSpPr>
        <p:spPr>
          <a:xfrm>
            <a:off x="720091" y="1836230"/>
            <a:ext cx="8659082" cy="3600000"/>
          </a:xfrm>
        </p:spPr>
        <p:txBody>
          <a:bodyPr tIns="360000">
            <a:noAutofit/>
          </a:bodyPr>
          <a:lstStyle>
            <a:lvl1pPr marL="0" indent="0" algn="ctr">
              <a:buNone/>
              <a:defRPr sz="1300"/>
            </a:lvl1pPr>
          </a:lstStyle>
          <a:p>
            <a:r>
              <a:rPr lang="nb-NO" smtClean="0"/>
              <a:t>Klikk ikonet for å legge til en tabell</a:t>
            </a:r>
            <a:endParaRPr lang="nb-NO" dirty="0"/>
          </a:p>
        </p:txBody>
      </p:sp>
      <p:sp>
        <p:nvSpPr>
          <p:cNvPr id="12" name="Plassholder for tekst 11"/>
          <p:cNvSpPr>
            <a:spLocks noGrp="1"/>
          </p:cNvSpPr>
          <p:nvPr>
            <p:ph type="body" sz="quarter" idx="15"/>
          </p:nvPr>
        </p:nvSpPr>
        <p:spPr>
          <a:xfrm>
            <a:off x="720090" y="5940742"/>
            <a:ext cx="8659083" cy="846150"/>
          </a:xfrm>
        </p:spPr>
        <p:txBody>
          <a:bodyPr>
            <a:normAutofit/>
          </a:bodyPr>
          <a:lstStyle>
            <a:lvl1pPr marL="0" indent="0">
              <a:buNone/>
              <a:defRPr sz="900" i="1"/>
            </a:lvl1pPr>
          </a:lstStyle>
          <a:p>
            <a:pPr lvl="0"/>
            <a:r>
              <a:rPr lang="nb-NO" smtClean="0"/>
              <a:t>Klikk for å redigere tekststiler i malen</a:t>
            </a:r>
          </a:p>
        </p:txBody>
      </p:sp>
    </p:spTree>
    <p:extLst>
      <p:ext uri="{BB962C8B-B14F-4D97-AF65-F5344CB8AC3E}">
        <p14:creationId xmlns:p14="http://schemas.microsoft.com/office/powerpoint/2010/main" val="71639299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ell og tekstboks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4" name="Plassholder for dato 3"/>
          <p:cNvSpPr>
            <a:spLocks noGrp="1"/>
          </p:cNvSpPr>
          <p:nvPr>
            <p:ph type="dt" sz="half" idx="10"/>
          </p:nvPr>
        </p:nvSpPr>
        <p:spPr/>
        <p:txBody>
          <a:bodyPr/>
          <a:lstStyle/>
          <a:p>
            <a:fld id="{81C9A003-75A0-4323-8F31-F6D99B71BBA8}" type="datetime4">
              <a:rPr lang="nb-NO" smtClean="0"/>
              <a:t>14. august 2018</a:t>
            </a:fld>
            <a:endParaRPr lang="nb-NO" dirty="0"/>
          </a:p>
        </p:txBody>
      </p:sp>
      <p:sp>
        <p:nvSpPr>
          <p:cNvPr id="5" name="Plassholder for bunntekst 4"/>
          <p:cNvSpPr>
            <a:spLocks noGrp="1"/>
          </p:cNvSpPr>
          <p:nvPr>
            <p:ph type="ftr" sz="quarter" idx="11"/>
          </p:nvPr>
        </p:nvSpPr>
        <p:spPr/>
        <p:txBody>
          <a:bodyPr/>
          <a:lstStyle/>
          <a:p>
            <a:endParaRPr lang="nb-NO" dirty="0"/>
          </a:p>
        </p:txBody>
      </p:sp>
      <p:sp>
        <p:nvSpPr>
          <p:cNvPr id="6" name="Plassholder for lysbildenummer 5"/>
          <p:cNvSpPr>
            <a:spLocks noGrp="1"/>
          </p:cNvSpPr>
          <p:nvPr>
            <p:ph type="sldNum" sz="quarter" idx="12"/>
          </p:nvPr>
        </p:nvSpPr>
        <p:spPr/>
        <p:txBody>
          <a:bodyPr/>
          <a:lstStyle/>
          <a:p>
            <a:fld id="{5751DFAA-887F-4071-8EAD-E8CA316FCF06}" type="slidenum">
              <a:rPr lang="nb-NO" smtClean="0"/>
              <a:t>‹#›</a:t>
            </a:fld>
            <a:endParaRPr lang="nb-NO" dirty="0"/>
          </a:p>
        </p:txBody>
      </p:sp>
      <p:sp>
        <p:nvSpPr>
          <p:cNvPr id="8" name="Plassholder for tekst 7"/>
          <p:cNvSpPr>
            <a:spLocks noGrp="1"/>
          </p:cNvSpPr>
          <p:nvPr>
            <p:ph type="body" sz="quarter" idx="13"/>
          </p:nvPr>
        </p:nvSpPr>
        <p:spPr>
          <a:xfrm>
            <a:off x="720090" y="757671"/>
            <a:ext cx="7200900" cy="230832"/>
          </a:xfrm>
        </p:spPr>
        <p:txBody>
          <a:bodyPr anchor="ctr">
            <a:normAutofit/>
          </a:bodyPr>
          <a:lstStyle>
            <a:lvl1pPr marL="0" indent="0">
              <a:spcBef>
                <a:spcPts val="0"/>
              </a:spcBef>
              <a:buNone/>
              <a:defRPr sz="1500" i="1"/>
            </a:lvl1pPr>
          </a:lstStyle>
          <a:p>
            <a:pPr lvl="0"/>
            <a:r>
              <a:rPr lang="nb-NO" smtClean="0"/>
              <a:t>Klikk for å redigere tekststiler i malen</a:t>
            </a:r>
          </a:p>
        </p:txBody>
      </p:sp>
      <p:sp>
        <p:nvSpPr>
          <p:cNvPr id="10" name="Plassholder for tabell 8"/>
          <p:cNvSpPr>
            <a:spLocks noGrp="1"/>
          </p:cNvSpPr>
          <p:nvPr>
            <p:ph type="tbl" sz="quarter" idx="14"/>
          </p:nvPr>
        </p:nvSpPr>
        <p:spPr>
          <a:xfrm>
            <a:off x="720091" y="1476185"/>
            <a:ext cx="8659082" cy="3600000"/>
          </a:xfrm>
        </p:spPr>
        <p:txBody>
          <a:bodyPr tIns="360000">
            <a:noAutofit/>
          </a:bodyPr>
          <a:lstStyle>
            <a:lvl1pPr marL="0" indent="0" algn="ctr">
              <a:buNone/>
              <a:defRPr sz="1300"/>
            </a:lvl1pPr>
          </a:lstStyle>
          <a:p>
            <a:r>
              <a:rPr lang="nb-NO" smtClean="0"/>
              <a:t>Klikk ikonet for å legge til en tabell</a:t>
            </a:r>
            <a:endParaRPr lang="nb-NO" dirty="0"/>
          </a:p>
        </p:txBody>
      </p:sp>
      <p:sp>
        <p:nvSpPr>
          <p:cNvPr id="12" name="smorebox" hidden="1"/>
          <p:cNvSpPr/>
          <p:nvPr userDrawn="1"/>
        </p:nvSpPr>
        <p:spPr>
          <a:xfrm>
            <a:off x="720090" y="5252070"/>
            <a:ext cx="1638205" cy="1296162"/>
          </a:xfrm>
          <a:prstGeom prst="rect">
            <a:avLst/>
          </a:prstGeom>
          <a:solidFill>
            <a:schemeClr val="accent1"/>
          </a:solidFill>
        </p:spPr>
        <p:txBody>
          <a:bodyPr vert="horz" lIns="108000" tIns="108000" rIns="108000" bIns="108000" rtlCol="0" anchor="ctr">
            <a:normAutofit/>
          </a:bodyPr>
          <a:lstStyle/>
          <a:p>
            <a:pPr defTabSz="1007943"/>
            <a:r>
              <a:rPr lang="nb-NO" sz="1100" b="1" cap="none" baseline="0" dirty="0">
                <a:solidFill>
                  <a:schemeClr val="bg1"/>
                </a:solidFill>
              </a:rPr>
              <a:t>#</a:t>
            </a:r>
          </a:p>
          <a:p>
            <a:pPr defTabSz="1007943"/>
            <a:r>
              <a:rPr lang="nb-NO" sz="1100" cap="none" baseline="0" dirty="0">
                <a:solidFill>
                  <a:schemeClr val="bg1"/>
                </a:solidFill>
              </a:rPr>
              <a:t>Klikk for å legge til tekst</a:t>
            </a:r>
          </a:p>
        </p:txBody>
      </p:sp>
    </p:spTree>
    <p:extLst>
      <p:ext uri="{BB962C8B-B14F-4D97-AF65-F5344CB8AC3E}">
        <p14:creationId xmlns:p14="http://schemas.microsoft.com/office/powerpoint/2010/main" val="178724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 Id="rId30"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26" Type="http://schemas.openxmlformats.org/officeDocument/2006/relationships/image" Target="../media/image1.png"/><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theme" Target="../theme/theme2.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29" Type="http://schemas.openxmlformats.org/officeDocument/2006/relationships/image" Target="../media/image4.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28" Type="http://schemas.openxmlformats.org/officeDocument/2006/relationships/image" Target="../media/image3.png"/><Relationship Id="rId10" Type="http://schemas.openxmlformats.org/officeDocument/2006/relationships/slideLayout" Target="../slideLayouts/slideLayout33.xml"/><Relationship Id="rId19" Type="http://schemas.openxmlformats.org/officeDocument/2006/relationships/slideLayout" Target="../slideLayouts/slideLayout42.xml"/><Relationship Id="rId31" Type="http://schemas.openxmlformats.org/officeDocument/2006/relationships/image" Target="../media/image6.png"/><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 Id="rId27" Type="http://schemas.openxmlformats.org/officeDocument/2006/relationships/image" Target="../media/image2.png"/><Relationship Id="rId30"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26" Type="http://schemas.openxmlformats.org/officeDocument/2006/relationships/image" Target="../media/image4.png"/><Relationship Id="rId3" Type="http://schemas.openxmlformats.org/officeDocument/2006/relationships/slideLayout" Target="../slideLayouts/slideLayout50.xml"/><Relationship Id="rId21" Type="http://schemas.openxmlformats.org/officeDocument/2006/relationships/slideLayout" Target="../slideLayouts/slideLayout68.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5" Type="http://schemas.openxmlformats.org/officeDocument/2006/relationships/image" Target="../media/image3.png"/><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slideLayout" Target="../slideLayouts/slideLayout67.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24" Type="http://schemas.openxmlformats.org/officeDocument/2006/relationships/image" Target="../media/image2.png"/><Relationship Id="rId5" Type="http://schemas.openxmlformats.org/officeDocument/2006/relationships/slideLayout" Target="../slideLayouts/slideLayout52.xml"/><Relationship Id="rId15" Type="http://schemas.openxmlformats.org/officeDocument/2006/relationships/slideLayout" Target="../slideLayouts/slideLayout62.xml"/><Relationship Id="rId23" Type="http://schemas.openxmlformats.org/officeDocument/2006/relationships/image" Target="../media/image1.png"/><Relationship Id="rId28" Type="http://schemas.openxmlformats.org/officeDocument/2006/relationships/image" Target="../media/image6.png"/><Relationship Id="rId10" Type="http://schemas.openxmlformats.org/officeDocument/2006/relationships/slideLayout" Target="../slideLayouts/slideLayout57.xml"/><Relationship Id="rId19" Type="http://schemas.openxmlformats.org/officeDocument/2006/relationships/slideLayout" Target="../slideLayouts/slideLayout66.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 Id="rId22" Type="http://schemas.openxmlformats.org/officeDocument/2006/relationships/theme" Target="../theme/theme3.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720090" y="381481"/>
            <a:ext cx="7200900" cy="338554"/>
          </a:xfrm>
          <a:prstGeom prst="rect">
            <a:avLst/>
          </a:prstGeom>
        </p:spPr>
        <p:txBody>
          <a:bodyPr vert="horz" lIns="0" tIns="0" rIns="0" bIns="0" rtlCol="0" anchor="t" anchorCtr="0">
            <a:normAutofit/>
          </a:bodyPr>
          <a:lstStyle/>
          <a:p>
            <a:r>
              <a:rPr lang="nb-NO" dirty="0"/>
              <a:t>Klikk for å redigere tittelstil</a:t>
            </a:r>
          </a:p>
        </p:txBody>
      </p:sp>
      <p:sp>
        <p:nvSpPr>
          <p:cNvPr id="3" name="Plassholder for tekst 2"/>
          <p:cNvSpPr>
            <a:spLocks noGrp="1"/>
          </p:cNvSpPr>
          <p:nvPr>
            <p:ph type="body" idx="1"/>
          </p:nvPr>
        </p:nvSpPr>
        <p:spPr>
          <a:xfrm>
            <a:off x="720090" y="2520315"/>
            <a:ext cx="7452932" cy="3060383"/>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p:cNvSpPr>
            <a:spLocks noGrp="1"/>
          </p:cNvSpPr>
          <p:nvPr>
            <p:ph type="dt" sz="half" idx="2"/>
          </p:nvPr>
        </p:nvSpPr>
        <p:spPr>
          <a:xfrm>
            <a:off x="720090" y="7055360"/>
            <a:ext cx="774097" cy="203560"/>
          </a:xfrm>
          <a:prstGeom prst="rect">
            <a:avLst/>
          </a:prstGeom>
        </p:spPr>
        <p:txBody>
          <a:bodyPr vert="horz" lIns="0" tIns="0" rIns="0" bIns="0" rtlCol="0" anchor="ctr">
            <a:normAutofit/>
          </a:bodyPr>
          <a:lstStyle>
            <a:lvl1pPr algn="l">
              <a:defRPr sz="900" b="0">
                <a:solidFill>
                  <a:srgbClr val="0B3D4A"/>
                </a:solidFill>
              </a:defRPr>
            </a:lvl1pPr>
          </a:lstStyle>
          <a:p>
            <a:fld id="{7896A8AE-4DB1-48F8-8C3C-C85AD6F88299}" type="datetime4">
              <a:rPr lang="nb-NO" smtClean="0"/>
              <a:t>14. august 2018</a:t>
            </a:fld>
            <a:endParaRPr lang="nb-NO" dirty="0"/>
          </a:p>
        </p:txBody>
      </p:sp>
      <p:sp>
        <p:nvSpPr>
          <p:cNvPr id="5" name="Plassholder for bunntekst 4"/>
          <p:cNvSpPr>
            <a:spLocks noGrp="1"/>
          </p:cNvSpPr>
          <p:nvPr>
            <p:ph type="ftr" sz="quarter" idx="3"/>
          </p:nvPr>
        </p:nvSpPr>
        <p:spPr>
          <a:xfrm>
            <a:off x="2753309" y="7055360"/>
            <a:ext cx="6175810" cy="203560"/>
          </a:xfrm>
          <a:prstGeom prst="rect">
            <a:avLst/>
          </a:prstGeom>
        </p:spPr>
        <p:txBody>
          <a:bodyPr vert="horz" lIns="0" tIns="0" rIns="0" bIns="0" rtlCol="0" anchor="ctr">
            <a:normAutofit/>
          </a:bodyPr>
          <a:lstStyle>
            <a:lvl1pPr algn="r">
              <a:defRPr sz="900" b="0">
                <a:solidFill>
                  <a:srgbClr val="0B3D4A"/>
                </a:solidFill>
              </a:defRPr>
            </a:lvl1pPr>
          </a:lstStyle>
          <a:p>
            <a:endParaRPr lang="nb-NO" dirty="0"/>
          </a:p>
        </p:txBody>
      </p:sp>
      <p:sp>
        <p:nvSpPr>
          <p:cNvPr id="6" name="Plassholder for lysbildenummer 5"/>
          <p:cNvSpPr>
            <a:spLocks noGrp="1"/>
          </p:cNvSpPr>
          <p:nvPr>
            <p:ph type="sldNum" sz="quarter" idx="4"/>
          </p:nvPr>
        </p:nvSpPr>
        <p:spPr>
          <a:xfrm>
            <a:off x="9217152" y="7055360"/>
            <a:ext cx="256217" cy="203560"/>
          </a:xfrm>
          <a:prstGeom prst="rect">
            <a:avLst/>
          </a:prstGeom>
        </p:spPr>
        <p:txBody>
          <a:bodyPr vert="horz" lIns="0" tIns="0" rIns="0" bIns="0" rtlCol="0" anchor="ctr">
            <a:normAutofit/>
          </a:bodyPr>
          <a:lstStyle>
            <a:lvl1pPr algn="l">
              <a:defRPr sz="900" b="1">
                <a:solidFill>
                  <a:srgbClr val="0B3D4A"/>
                </a:solidFill>
              </a:defRPr>
            </a:lvl1pPr>
          </a:lstStyle>
          <a:p>
            <a:fld id="{5751DFAA-887F-4071-8EAD-E8CA316FCF06}" type="slidenum">
              <a:rPr lang="nb-NO" smtClean="0"/>
              <a:pPr/>
              <a:t>‹#›</a:t>
            </a:fld>
            <a:endParaRPr lang="nb-NO" dirty="0"/>
          </a:p>
        </p:txBody>
      </p:sp>
      <p:cxnSp>
        <p:nvCxnSpPr>
          <p:cNvPr id="8" name="Rett linje 7"/>
          <p:cNvCxnSpPr/>
          <p:nvPr/>
        </p:nvCxnSpPr>
        <p:spPr>
          <a:xfrm>
            <a:off x="720090" y="1130541"/>
            <a:ext cx="8677085"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Rett linje 14"/>
          <p:cNvCxnSpPr/>
          <p:nvPr/>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Logo_Standard"/>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12" name="Logo_Eiendomsmegling" hidden="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13" name="Logo_Boligkreditt" hidden="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pic>
        <p:nvPicPr>
          <p:cNvPr id="18" name="ExEiendomsmegling" hidden="1"/>
          <p:cNvPicPr>
            <a:picLocks noChangeAspect="1"/>
          </p:cNvPicPr>
          <p:nvPr/>
        </p:nvPicPr>
        <p:blipFill>
          <a:blip r:embed="rId28"/>
          <a:stretch>
            <a:fillRect/>
          </a:stretch>
        </p:blipFill>
        <p:spPr>
          <a:xfrm>
            <a:off x="684208" y="4263632"/>
            <a:ext cx="6955550" cy="2484125"/>
          </a:xfrm>
          <a:prstGeom prst="rect">
            <a:avLst/>
          </a:prstGeom>
        </p:spPr>
      </p:pic>
      <p:pic>
        <p:nvPicPr>
          <p:cNvPr id="19" name="ExBoligkreditt" hidden="1"/>
          <p:cNvPicPr>
            <a:picLocks noChangeAspect="1"/>
          </p:cNvPicPr>
          <p:nvPr/>
        </p:nvPicPr>
        <p:blipFill>
          <a:blip r:embed="rId29"/>
          <a:stretch>
            <a:fillRect/>
          </a:stretch>
        </p:blipFill>
        <p:spPr>
          <a:xfrm>
            <a:off x="720090" y="6101580"/>
            <a:ext cx="1481331" cy="646177"/>
          </a:xfrm>
          <a:prstGeom prst="rect">
            <a:avLst/>
          </a:prstGeom>
        </p:spPr>
      </p:pic>
      <p:pic>
        <p:nvPicPr>
          <p:cNvPr id="20" name="ExStandard" hidden="1"/>
          <p:cNvPicPr>
            <a:picLocks noChangeAspect="1"/>
          </p:cNvPicPr>
          <p:nvPr/>
        </p:nvPicPr>
        <p:blipFill>
          <a:blip r:embed="rId30"/>
          <a:stretch>
            <a:fillRect/>
          </a:stretch>
        </p:blipFill>
        <p:spPr>
          <a:xfrm>
            <a:off x="720090" y="5812019"/>
            <a:ext cx="2083312" cy="935738"/>
          </a:xfrm>
          <a:prstGeom prst="rect">
            <a:avLst/>
          </a:prstGeom>
        </p:spPr>
      </p:pic>
    </p:spTree>
    <p:extLst>
      <p:ext uri="{BB962C8B-B14F-4D97-AF65-F5344CB8AC3E}">
        <p14:creationId xmlns:p14="http://schemas.microsoft.com/office/powerpoint/2010/main" val="1643857197"/>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1" r:id="rId3"/>
    <p:sldLayoutId id="2147483667" r:id="rId4"/>
    <p:sldLayoutId id="2147483656" r:id="rId5"/>
    <p:sldLayoutId id="2147483658" r:id="rId6"/>
    <p:sldLayoutId id="2147483650" r:id="rId7"/>
    <p:sldLayoutId id="2147483665" r:id="rId8"/>
    <p:sldLayoutId id="2147483666" r:id="rId9"/>
    <p:sldLayoutId id="2147483652" r:id="rId10"/>
    <p:sldLayoutId id="2147483669" r:id="rId11"/>
    <p:sldLayoutId id="2147483668" r:id="rId12"/>
    <p:sldLayoutId id="2147483670" r:id="rId13"/>
    <p:sldLayoutId id="2147483671" r:id="rId14"/>
    <p:sldLayoutId id="2147483659" r:id="rId15"/>
    <p:sldLayoutId id="2147483660" r:id="rId16"/>
    <p:sldLayoutId id="2147483661" r:id="rId17"/>
    <p:sldLayoutId id="2147483664" r:id="rId18"/>
    <p:sldLayoutId id="2147483672" r:id="rId19"/>
    <p:sldLayoutId id="2147483654" r:id="rId20"/>
    <p:sldLayoutId id="2147483655" r:id="rId21"/>
    <p:sldLayoutId id="2147483674" r:id="rId22"/>
    <p:sldLayoutId id="2147483675" r:id="rId23"/>
  </p:sldLayoutIdLst>
  <p:hf hdr="0" ftr="0" dt="0"/>
  <p:txStyles>
    <p:titleStyle>
      <a:lvl1pPr algn="l" defTabSz="1007943" rtl="0" eaLnBrk="1" latinLnBrk="0" hangingPunct="1">
        <a:lnSpc>
          <a:spcPct val="100000"/>
        </a:lnSpc>
        <a:spcBef>
          <a:spcPct val="0"/>
        </a:spcBef>
        <a:buNone/>
        <a:defRPr sz="2200" kern="1200">
          <a:solidFill>
            <a:srgbClr val="0B3D4A"/>
          </a:solidFill>
          <a:latin typeface="+mj-lt"/>
          <a:ea typeface="+mj-ea"/>
          <a:cs typeface="+mj-cs"/>
        </a:defRPr>
      </a:lvl1pPr>
    </p:titleStyle>
    <p:body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nb-NO"/>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720090" y="381481"/>
            <a:ext cx="7200900" cy="338554"/>
          </a:xfrm>
          <a:prstGeom prst="rect">
            <a:avLst/>
          </a:prstGeom>
        </p:spPr>
        <p:txBody>
          <a:bodyPr vert="horz" lIns="0" tIns="0" rIns="0" bIns="0" rtlCol="0" anchor="t" anchorCtr="0">
            <a:normAutofit/>
          </a:bodyPr>
          <a:lstStyle/>
          <a:p>
            <a:r>
              <a:rPr lang="nb-NO" dirty="0"/>
              <a:t>Klikk for å redigere tittelstil</a:t>
            </a:r>
          </a:p>
        </p:txBody>
      </p:sp>
      <p:sp>
        <p:nvSpPr>
          <p:cNvPr id="3" name="Plassholder for tekst 2"/>
          <p:cNvSpPr>
            <a:spLocks noGrp="1"/>
          </p:cNvSpPr>
          <p:nvPr>
            <p:ph type="body" idx="1"/>
          </p:nvPr>
        </p:nvSpPr>
        <p:spPr>
          <a:xfrm>
            <a:off x="720090" y="2520315"/>
            <a:ext cx="7452932" cy="3060383"/>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p:cNvSpPr>
            <a:spLocks noGrp="1"/>
          </p:cNvSpPr>
          <p:nvPr>
            <p:ph type="dt" sz="half" idx="2"/>
          </p:nvPr>
        </p:nvSpPr>
        <p:spPr>
          <a:xfrm>
            <a:off x="720090" y="7055360"/>
            <a:ext cx="774097" cy="203560"/>
          </a:xfrm>
          <a:prstGeom prst="rect">
            <a:avLst/>
          </a:prstGeom>
        </p:spPr>
        <p:txBody>
          <a:bodyPr vert="horz" lIns="0" tIns="0" rIns="0" bIns="0" rtlCol="0" anchor="ctr">
            <a:normAutofit/>
          </a:bodyPr>
          <a:lstStyle>
            <a:lvl1pPr algn="l">
              <a:defRPr sz="900" b="0">
                <a:solidFill>
                  <a:srgbClr val="0B3D4A"/>
                </a:solidFill>
              </a:defRPr>
            </a:lvl1pPr>
          </a:lstStyle>
          <a:p>
            <a:fld id="{9D7CCBFB-45BE-404C-A973-3DD4661AECE6}" type="datetime4">
              <a:rPr lang="nb-NO" smtClean="0"/>
              <a:pPr/>
              <a:t>14. august 2018</a:t>
            </a:fld>
            <a:endParaRPr lang="nb-NO" dirty="0"/>
          </a:p>
        </p:txBody>
      </p:sp>
      <p:sp>
        <p:nvSpPr>
          <p:cNvPr id="5" name="Plassholder for bunntekst 4"/>
          <p:cNvSpPr>
            <a:spLocks noGrp="1"/>
          </p:cNvSpPr>
          <p:nvPr>
            <p:ph type="ftr" sz="quarter" idx="3"/>
          </p:nvPr>
        </p:nvSpPr>
        <p:spPr>
          <a:xfrm>
            <a:off x="2753309" y="7055360"/>
            <a:ext cx="6175810" cy="203560"/>
          </a:xfrm>
          <a:prstGeom prst="rect">
            <a:avLst/>
          </a:prstGeom>
        </p:spPr>
        <p:txBody>
          <a:bodyPr vert="horz" lIns="0" tIns="0" rIns="0" bIns="0" rtlCol="0" anchor="ctr">
            <a:normAutofit/>
          </a:bodyPr>
          <a:lstStyle>
            <a:lvl1pPr algn="r">
              <a:defRPr sz="900" b="0">
                <a:solidFill>
                  <a:srgbClr val="0B3D4A"/>
                </a:solidFill>
              </a:defRPr>
            </a:lvl1pPr>
          </a:lstStyle>
          <a:p>
            <a:r>
              <a:rPr lang="nb-NO" smtClean="0"/>
              <a:t>NOK / EUR Exchange rate 31.12.2017 = 9.84</a:t>
            </a:r>
            <a:endParaRPr lang="nb-NO" dirty="0"/>
          </a:p>
        </p:txBody>
      </p:sp>
      <p:sp>
        <p:nvSpPr>
          <p:cNvPr id="6" name="Plassholder for lysbildenummer 5"/>
          <p:cNvSpPr>
            <a:spLocks noGrp="1"/>
          </p:cNvSpPr>
          <p:nvPr>
            <p:ph type="sldNum" sz="quarter" idx="4"/>
          </p:nvPr>
        </p:nvSpPr>
        <p:spPr>
          <a:xfrm>
            <a:off x="9217152" y="7055360"/>
            <a:ext cx="256217" cy="203560"/>
          </a:xfrm>
          <a:prstGeom prst="rect">
            <a:avLst/>
          </a:prstGeom>
        </p:spPr>
        <p:txBody>
          <a:bodyPr vert="horz" lIns="0" tIns="0" rIns="0" bIns="0" rtlCol="0" anchor="ctr">
            <a:normAutofit/>
          </a:bodyPr>
          <a:lstStyle>
            <a:lvl1pPr algn="l">
              <a:defRPr sz="900" b="1">
                <a:solidFill>
                  <a:srgbClr val="0B3D4A"/>
                </a:solidFill>
              </a:defRPr>
            </a:lvl1pPr>
          </a:lstStyle>
          <a:p>
            <a:fld id="{5751DFAA-887F-4071-8EAD-E8CA316FCF06}" type="slidenum">
              <a:rPr lang="nb-NO" smtClean="0"/>
              <a:pPr/>
              <a:t>‹#›</a:t>
            </a:fld>
            <a:endParaRPr lang="nb-NO" dirty="0"/>
          </a:p>
        </p:txBody>
      </p:sp>
      <p:cxnSp>
        <p:nvCxnSpPr>
          <p:cNvPr id="8" name="Rett linje 7"/>
          <p:cNvCxnSpPr/>
          <p:nvPr/>
        </p:nvCxnSpPr>
        <p:spPr>
          <a:xfrm>
            <a:off x="720090" y="1130541"/>
            <a:ext cx="8677085"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Rett linje 14"/>
          <p:cNvCxnSpPr/>
          <p:nvPr/>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Logo_Standard"/>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12" name="Logo_Eiendomsmegling" hidden="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13" name="Logo_Boligkreditt" hidden="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pic>
        <p:nvPicPr>
          <p:cNvPr id="18" name="ExEiendomsmegling" hidden="1"/>
          <p:cNvPicPr>
            <a:picLocks noChangeAspect="1"/>
          </p:cNvPicPr>
          <p:nvPr/>
        </p:nvPicPr>
        <p:blipFill>
          <a:blip r:embed="rId29"/>
          <a:stretch>
            <a:fillRect/>
          </a:stretch>
        </p:blipFill>
        <p:spPr>
          <a:xfrm>
            <a:off x="684208" y="4263632"/>
            <a:ext cx="6955550" cy="2484125"/>
          </a:xfrm>
          <a:prstGeom prst="rect">
            <a:avLst/>
          </a:prstGeom>
        </p:spPr>
      </p:pic>
      <p:pic>
        <p:nvPicPr>
          <p:cNvPr id="19" name="ExBoligkreditt" hidden="1"/>
          <p:cNvPicPr>
            <a:picLocks noChangeAspect="1"/>
          </p:cNvPicPr>
          <p:nvPr/>
        </p:nvPicPr>
        <p:blipFill>
          <a:blip r:embed="rId30"/>
          <a:stretch>
            <a:fillRect/>
          </a:stretch>
        </p:blipFill>
        <p:spPr>
          <a:xfrm>
            <a:off x="720090" y="6101580"/>
            <a:ext cx="1481331" cy="646177"/>
          </a:xfrm>
          <a:prstGeom prst="rect">
            <a:avLst/>
          </a:prstGeom>
        </p:spPr>
      </p:pic>
      <p:pic>
        <p:nvPicPr>
          <p:cNvPr id="20" name="ExStandard" hidden="1"/>
          <p:cNvPicPr>
            <a:picLocks noChangeAspect="1"/>
          </p:cNvPicPr>
          <p:nvPr/>
        </p:nvPicPr>
        <p:blipFill>
          <a:blip r:embed="rId31"/>
          <a:stretch>
            <a:fillRect/>
          </a:stretch>
        </p:blipFill>
        <p:spPr>
          <a:xfrm>
            <a:off x="720090" y="5812019"/>
            <a:ext cx="2083312" cy="935738"/>
          </a:xfrm>
          <a:prstGeom prst="rect">
            <a:avLst/>
          </a:prstGeom>
        </p:spPr>
      </p:pic>
    </p:spTree>
    <p:extLst>
      <p:ext uri="{BB962C8B-B14F-4D97-AF65-F5344CB8AC3E}">
        <p14:creationId xmlns:p14="http://schemas.microsoft.com/office/powerpoint/2010/main" val="304316939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dt="0"/>
  <p:txStyles>
    <p:titleStyle>
      <a:lvl1pPr algn="l" defTabSz="1007943" rtl="0" eaLnBrk="1" latinLnBrk="0" hangingPunct="1">
        <a:lnSpc>
          <a:spcPct val="100000"/>
        </a:lnSpc>
        <a:spcBef>
          <a:spcPct val="0"/>
        </a:spcBef>
        <a:buNone/>
        <a:defRPr sz="2200" kern="1200">
          <a:solidFill>
            <a:srgbClr val="0B3D4A"/>
          </a:solidFill>
          <a:latin typeface="+mj-lt"/>
          <a:ea typeface="+mj-ea"/>
          <a:cs typeface="+mj-cs"/>
        </a:defRPr>
      </a:lvl1pPr>
    </p:titleStyle>
    <p:body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nb-NO"/>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720090" y="381481"/>
            <a:ext cx="7200900" cy="338554"/>
          </a:xfrm>
          <a:prstGeom prst="rect">
            <a:avLst/>
          </a:prstGeom>
        </p:spPr>
        <p:txBody>
          <a:bodyPr vert="horz" lIns="0" tIns="0" rIns="0" bIns="0" rtlCol="0" anchor="t" anchorCtr="0">
            <a:normAutofit/>
          </a:bodyPr>
          <a:lstStyle/>
          <a:p>
            <a:r>
              <a:rPr lang="nb-NO" dirty="0"/>
              <a:t>Klikk for å redigere tittelstil</a:t>
            </a:r>
          </a:p>
        </p:txBody>
      </p:sp>
      <p:sp>
        <p:nvSpPr>
          <p:cNvPr id="3" name="Plassholder for tekst 2"/>
          <p:cNvSpPr>
            <a:spLocks noGrp="1"/>
          </p:cNvSpPr>
          <p:nvPr>
            <p:ph type="body" idx="1"/>
          </p:nvPr>
        </p:nvSpPr>
        <p:spPr>
          <a:xfrm>
            <a:off x="720090" y="2520315"/>
            <a:ext cx="7452932" cy="3060383"/>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p:cNvSpPr>
            <a:spLocks noGrp="1"/>
          </p:cNvSpPr>
          <p:nvPr>
            <p:ph type="dt" sz="half" idx="2"/>
          </p:nvPr>
        </p:nvSpPr>
        <p:spPr>
          <a:xfrm>
            <a:off x="720090" y="7055360"/>
            <a:ext cx="774097" cy="203560"/>
          </a:xfrm>
          <a:prstGeom prst="rect">
            <a:avLst/>
          </a:prstGeom>
        </p:spPr>
        <p:txBody>
          <a:bodyPr vert="horz" lIns="0" tIns="0" rIns="0" bIns="0" rtlCol="0" anchor="ctr">
            <a:normAutofit/>
          </a:bodyPr>
          <a:lstStyle>
            <a:lvl1pPr algn="l">
              <a:defRPr sz="900" b="0">
                <a:solidFill>
                  <a:srgbClr val="0B3D4A"/>
                </a:solidFill>
              </a:defRPr>
            </a:lvl1pPr>
          </a:lstStyle>
          <a:p>
            <a:fld id="{B7699435-CACA-4209-891D-3288B35915BB}" type="datetime4">
              <a:rPr lang="nb-NO" smtClean="0"/>
              <a:pPr/>
              <a:t>14. august 2018</a:t>
            </a:fld>
            <a:endParaRPr lang="nb-NO" dirty="0"/>
          </a:p>
        </p:txBody>
      </p:sp>
      <p:sp>
        <p:nvSpPr>
          <p:cNvPr id="5" name="Plassholder for bunntekst 4"/>
          <p:cNvSpPr>
            <a:spLocks noGrp="1"/>
          </p:cNvSpPr>
          <p:nvPr>
            <p:ph type="ftr" sz="quarter" idx="3"/>
          </p:nvPr>
        </p:nvSpPr>
        <p:spPr>
          <a:xfrm>
            <a:off x="2753309" y="7055360"/>
            <a:ext cx="6175810" cy="203560"/>
          </a:xfrm>
          <a:prstGeom prst="rect">
            <a:avLst/>
          </a:prstGeom>
        </p:spPr>
        <p:txBody>
          <a:bodyPr vert="horz" lIns="0" tIns="0" rIns="0" bIns="0" rtlCol="0" anchor="ctr">
            <a:normAutofit/>
          </a:bodyPr>
          <a:lstStyle>
            <a:lvl1pPr algn="r">
              <a:defRPr sz="900" b="0">
                <a:solidFill>
                  <a:srgbClr val="0B3D4A"/>
                </a:solidFill>
              </a:defRPr>
            </a:lvl1pPr>
          </a:lstStyle>
          <a:p>
            <a:endParaRPr lang="nb-NO" dirty="0"/>
          </a:p>
        </p:txBody>
      </p:sp>
      <p:sp>
        <p:nvSpPr>
          <p:cNvPr id="6" name="Plassholder for lysbildenummer 5"/>
          <p:cNvSpPr>
            <a:spLocks noGrp="1"/>
          </p:cNvSpPr>
          <p:nvPr>
            <p:ph type="sldNum" sz="quarter" idx="4"/>
          </p:nvPr>
        </p:nvSpPr>
        <p:spPr>
          <a:xfrm>
            <a:off x="9217152" y="7055360"/>
            <a:ext cx="256217" cy="203560"/>
          </a:xfrm>
          <a:prstGeom prst="rect">
            <a:avLst/>
          </a:prstGeom>
        </p:spPr>
        <p:txBody>
          <a:bodyPr vert="horz" lIns="0" tIns="0" rIns="0" bIns="0" rtlCol="0" anchor="ctr">
            <a:normAutofit/>
          </a:bodyPr>
          <a:lstStyle>
            <a:lvl1pPr algn="l">
              <a:defRPr sz="900" b="1">
                <a:solidFill>
                  <a:srgbClr val="0B3D4A"/>
                </a:solidFill>
              </a:defRPr>
            </a:lvl1pPr>
          </a:lstStyle>
          <a:p>
            <a:fld id="{5751DFAA-887F-4071-8EAD-E8CA316FCF06}" type="slidenum">
              <a:rPr lang="nb-NO" smtClean="0"/>
              <a:pPr/>
              <a:t>‹#›</a:t>
            </a:fld>
            <a:endParaRPr lang="nb-NO" dirty="0"/>
          </a:p>
        </p:txBody>
      </p:sp>
      <p:cxnSp>
        <p:nvCxnSpPr>
          <p:cNvPr id="8" name="Rett linje 7"/>
          <p:cNvCxnSpPr/>
          <p:nvPr/>
        </p:nvCxnSpPr>
        <p:spPr>
          <a:xfrm>
            <a:off x="720090" y="1130541"/>
            <a:ext cx="8677085"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Rett linje 14"/>
          <p:cNvCxnSpPr/>
          <p:nvPr/>
        </p:nvCxnSpPr>
        <p:spPr>
          <a:xfrm flipV="1">
            <a:off x="9073135" y="7042480"/>
            <a:ext cx="0" cy="24123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Logo_Standard"/>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8335042" y="468058"/>
            <a:ext cx="1048514" cy="472441"/>
          </a:xfrm>
          <a:prstGeom prst="rect">
            <a:avLst/>
          </a:prstGeom>
        </p:spPr>
      </p:pic>
      <p:pic>
        <p:nvPicPr>
          <p:cNvPr id="12" name="Logo_Eiendomsmegling" hidden="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8074340" y="468058"/>
            <a:ext cx="1322835" cy="472441"/>
          </a:xfrm>
          <a:prstGeom prst="rect">
            <a:avLst/>
          </a:prstGeom>
        </p:spPr>
      </p:pic>
      <p:pic>
        <p:nvPicPr>
          <p:cNvPr id="13" name="Logo_Boligkreditt" hidden="1"/>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8335042" y="468058"/>
            <a:ext cx="1083049" cy="472441"/>
          </a:xfrm>
          <a:prstGeom prst="rect">
            <a:avLst/>
          </a:prstGeom>
        </p:spPr>
      </p:pic>
      <p:pic>
        <p:nvPicPr>
          <p:cNvPr id="18" name="ExEiendomsmegling" hidden="1"/>
          <p:cNvPicPr>
            <a:picLocks noChangeAspect="1"/>
          </p:cNvPicPr>
          <p:nvPr/>
        </p:nvPicPr>
        <p:blipFill>
          <a:blip r:embed="rId26"/>
          <a:stretch>
            <a:fillRect/>
          </a:stretch>
        </p:blipFill>
        <p:spPr>
          <a:xfrm>
            <a:off x="684208" y="4263632"/>
            <a:ext cx="6955550" cy="2484125"/>
          </a:xfrm>
          <a:prstGeom prst="rect">
            <a:avLst/>
          </a:prstGeom>
        </p:spPr>
      </p:pic>
      <p:pic>
        <p:nvPicPr>
          <p:cNvPr id="19" name="ExBoligkreditt" hidden="1"/>
          <p:cNvPicPr>
            <a:picLocks noChangeAspect="1"/>
          </p:cNvPicPr>
          <p:nvPr/>
        </p:nvPicPr>
        <p:blipFill>
          <a:blip r:embed="rId27"/>
          <a:stretch>
            <a:fillRect/>
          </a:stretch>
        </p:blipFill>
        <p:spPr>
          <a:xfrm>
            <a:off x="720090" y="6101580"/>
            <a:ext cx="1481331" cy="646177"/>
          </a:xfrm>
          <a:prstGeom prst="rect">
            <a:avLst/>
          </a:prstGeom>
        </p:spPr>
      </p:pic>
      <p:pic>
        <p:nvPicPr>
          <p:cNvPr id="20" name="ExStandard" hidden="1"/>
          <p:cNvPicPr>
            <a:picLocks noChangeAspect="1"/>
          </p:cNvPicPr>
          <p:nvPr/>
        </p:nvPicPr>
        <p:blipFill>
          <a:blip r:embed="rId28"/>
          <a:stretch>
            <a:fillRect/>
          </a:stretch>
        </p:blipFill>
        <p:spPr>
          <a:xfrm>
            <a:off x="720090" y="5812019"/>
            <a:ext cx="2083312" cy="935738"/>
          </a:xfrm>
          <a:prstGeom prst="rect">
            <a:avLst/>
          </a:prstGeom>
        </p:spPr>
      </p:pic>
    </p:spTree>
    <p:extLst>
      <p:ext uri="{BB962C8B-B14F-4D97-AF65-F5344CB8AC3E}">
        <p14:creationId xmlns:p14="http://schemas.microsoft.com/office/powerpoint/2010/main" val="137470439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Lst>
  <p:hf hdr="0" ftr="0" dt="0"/>
  <p:txStyles>
    <p:titleStyle>
      <a:lvl1pPr algn="l" defTabSz="1007943" rtl="0" eaLnBrk="1" latinLnBrk="0" hangingPunct="1">
        <a:lnSpc>
          <a:spcPct val="100000"/>
        </a:lnSpc>
        <a:spcBef>
          <a:spcPct val="0"/>
        </a:spcBef>
        <a:buNone/>
        <a:defRPr sz="2200" kern="1200">
          <a:solidFill>
            <a:srgbClr val="0B3D4A"/>
          </a:solidFill>
          <a:latin typeface="+mj-lt"/>
          <a:ea typeface="+mj-ea"/>
          <a:cs typeface="+mj-cs"/>
        </a:defRPr>
      </a:lvl1pPr>
    </p:titleStyle>
    <p:body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nb-NO"/>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chart" Target="../charts/chart17.xml"/><Relationship Id="rId4" Type="http://schemas.openxmlformats.org/officeDocument/2006/relationships/chart" Target="../charts/chart16.xml"/></Relationships>
</file>

<file path=ppt/slides/_rels/slide16.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12.xml"/><Relationship Id="rId5" Type="http://schemas.openxmlformats.org/officeDocument/2006/relationships/chart" Target="../charts/chart21.xml"/><Relationship Id="rId4" Type="http://schemas.openxmlformats.org/officeDocument/2006/relationships/chart" Target="../charts/chart20.xml"/></Relationships>
</file>

<file path=ppt/slides/_rels/slide1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chart" Target="../charts/chart2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chart" Target="../charts/chart30.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chart" Target="../charts/chart3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chart" Target="../charts/chart3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chart" Target="../charts/chart4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chart" Target="../charts/chart42.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chart" Target="../charts/chart44.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1.vml"/><Relationship Id="rId4" Type="http://schemas.openxmlformats.org/officeDocument/2006/relationships/image" Target="../media/image23.emf"/></Relationships>
</file>

<file path=ppt/slides/_rels/slide34.xml.rels><?xml version="1.0" encoding="UTF-8" standalone="yes"?>
<Relationships xmlns="http://schemas.openxmlformats.org/package/2006/relationships"><Relationship Id="rId2" Type="http://schemas.openxmlformats.org/officeDocument/2006/relationships/hyperlink" Target="https://www.sparebankforeningen.no/en/egenkapitalbevis/about-equity-certificates/"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9.bin"/><Relationship Id="rId3" Type="http://schemas.openxmlformats.org/officeDocument/2006/relationships/image" Target="../media/image14.bin"/><Relationship Id="rId7" Type="http://schemas.openxmlformats.org/officeDocument/2006/relationships/image" Target="../media/image18.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bin"/><Relationship Id="rId5" Type="http://schemas.openxmlformats.org/officeDocument/2006/relationships/image" Target="../media/image16.bin"/><Relationship Id="rId4" Type="http://schemas.openxmlformats.org/officeDocument/2006/relationships/image" Target="../media/image15.bin"/></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xml"/><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p:cNvSpPr>
            <a:spLocks noGrp="1"/>
          </p:cNvSpPr>
          <p:nvPr>
            <p:ph type="ctrTitle"/>
          </p:nvPr>
        </p:nvSpPr>
        <p:spPr>
          <a:xfrm>
            <a:off x="741356" y="1913637"/>
            <a:ext cx="6275796" cy="1107996"/>
          </a:xfrm>
        </p:spPr>
        <p:txBody>
          <a:bodyPr>
            <a:normAutofit/>
          </a:bodyPr>
          <a:lstStyle/>
          <a:p>
            <a:pPr>
              <a:defRPr/>
            </a:pPr>
            <a:r>
              <a:rPr lang="en-GB" sz="1400" dirty="0"/>
              <a:t>Presentation </a:t>
            </a:r>
            <a:r>
              <a:rPr lang="en-GB" sz="1400" b="0" dirty="0" smtClean="0"/>
              <a:t/>
            </a:r>
            <a:br>
              <a:rPr lang="en-GB" sz="1400" b="0" dirty="0" smtClean="0"/>
            </a:br>
            <a:r>
              <a:rPr lang="en-GB" sz="1400" b="0" dirty="0"/>
              <a:t/>
            </a:r>
            <a:br>
              <a:rPr lang="en-GB" sz="1400" b="0" dirty="0"/>
            </a:br>
            <a:r>
              <a:rPr lang="en-GB" sz="1200" b="0" dirty="0" smtClean="0"/>
              <a:t>2</a:t>
            </a:r>
            <a:r>
              <a:rPr lang="en-GB" sz="1200" b="0" baseline="30000" dirty="0" smtClean="0"/>
              <a:t>nd</a:t>
            </a:r>
            <a:r>
              <a:rPr lang="en-GB" sz="1200" b="0" dirty="0"/>
              <a:t> </a:t>
            </a:r>
            <a:r>
              <a:rPr lang="en-GB" sz="1200" b="0" dirty="0" smtClean="0"/>
              <a:t>quarter 2018</a:t>
            </a:r>
            <a:br>
              <a:rPr lang="en-GB" sz="1200" b="0" dirty="0" smtClean="0"/>
            </a:br>
            <a:endParaRPr lang="en-GB" sz="1200" b="0" dirty="0"/>
          </a:p>
        </p:txBody>
      </p:sp>
      <p:sp>
        <p:nvSpPr>
          <p:cNvPr id="9" name="Undertittel 8"/>
          <p:cNvSpPr>
            <a:spLocks noGrp="1"/>
          </p:cNvSpPr>
          <p:nvPr>
            <p:ph type="subTitle" idx="1"/>
          </p:nvPr>
        </p:nvSpPr>
        <p:spPr/>
        <p:txBody>
          <a:bodyPr>
            <a:noAutofit/>
          </a:bodyPr>
          <a:lstStyle/>
          <a:p>
            <a:r>
              <a:rPr lang="en-GB" sz="2800" b="1" dirty="0" err="1"/>
              <a:t>Sparebanken</a:t>
            </a:r>
            <a:r>
              <a:rPr lang="en-GB" sz="2800" b="1" dirty="0"/>
              <a:t> </a:t>
            </a:r>
            <a:r>
              <a:rPr lang="en-GB" sz="2800" b="1" dirty="0" err="1"/>
              <a:t>Møre</a:t>
            </a:r>
            <a:r>
              <a:rPr lang="en-GB" sz="2800" b="1" dirty="0"/>
              <a:t/>
            </a:r>
            <a:br>
              <a:rPr lang="en-GB" sz="2800" b="1" dirty="0"/>
            </a:br>
            <a:r>
              <a:rPr lang="en-GB" sz="2800" b="1" dirty="0"/>
              <a:t>- the Group</a:t>
            </a:r>
            <a:endParaRPr lang="nb-NO" sz="2800" b="1" dirty="0"/>
          </a:p>
        </p:txBody>
      </p:sp>
      <p:sp>
        <p:nvSpPr>
          <p:cNvPr id="4" name="Plassholder for tekst 3"/>
          <p:cNvSpPr>
            <a:spLocks noGrp="1"/>
          </p:cNvSpPr>
          <p:nvPr>
            <p:ph type="body" sz="quarter" idx="11"/>
          </p:nvPr>
        </p:nvSpPr>
        <p:spPr/>
        <p:txBody>
          <a:bodyPr>
            <a:noAutofit/>
          </a:bodyPr>
          <a:lstStyle/>
          <a:p>
            <a:r>
              <a:rPr lang="nb-NO" sz="1200" dirty="0" smtClean="0"/>
              <a:t>15. August 2018</a:t>
            </a:r>
            <a:endParaRPr lang="nb-NO" sz="1200" dirty="0"/>
          </a:p>
        </p:txBody>
      </p:sp>
      <p:sp>
        <p:nvSpPr>
          <p:cNvPr id="11" name="Plassholder for tekst 10"/>
          <p:cNvSpPr>
            <a:spLocks noGrp="1"/>
          </p:cNvSpPr>
          <p:nvPr>
            <p:ph type="body" sz="quarter" idx="12"/>
          </p:nvPr>
        </p:nvSpPr>
        <p:spPr>
          <a:xfrm>
            <a:off x="7067550" y="2151406"/>
            <a:ext cx="2327910" cy="215444"/>
          </a:xfrm>
        </p:spPr>
        <p:txBody>
          <a:bodyPr/>
          <a:lstStyle/>
          <a:p>
            <a:r>
              <a:rPr lang="nb-NO" b="0" dirty="0" smtClean="0"/>
              <a:t>Runar Sandanger</a:t>
            </a:r>
            <a:endParaRPr lang="nb-NO" b="0" dirty="0"/>
          </a:p>
        </p:txBody>
      </p:sp>
      <p:sp>
        <p:nvSpPr>
          <p:cNvPr id="12" name="Plassholder for tekst 11"/>
          <p:cNvSpPr>
            <a:spLocks noGrp="1"/>
          </p:cNvSpPr>
          <p:nvPr>
            <p:ph type="body" sz="quarter" idx="13"/>
          </p:nvPr>
        </p:nvSpPr>
        <p:spPr>
          <a:xfrm>
            <a:off x="7088815" y="2475397"/>
            <a:ext cx="2327910" cy="215444"/>
          </a:xfrm>
        </p:spPr>
        <p:txBody>
          <a:bodyPr/>
          <a:lstStyle/>
          <a:p>
            <a:r>
              <a:rPr lang="nb-NO" dirty="0" smtClean="0"/>
              <a:t>EVP</a:t>
            </a:r>
            <a:endParaRPr lang="nb-NO" dirty="0"/>
          </a:p>
        </p:txBody>
      </p:sp>
      <p:sp>
        <p:nvSpPr>
          <p:cNvPr id="5" name="Plassholder for tekst 4"/>
          <p:cNvSpPr>
            <a:spLocks noGrp="1"/>
          </p:cNvSpPr>
          <p:nvPr>
            <p:ph type="body" sz="quarter" idx="15"/>
          </p:nvPr>
        </p:nvSpPr>
        <p:spPr/>
        <p:txBody>
          <a:bodyPr/>
          <a:lstStyle/>
          <a:p>
            <a:endParaRPr lang="nb-NO"/>
          </a:p>
        </p:txBody>
      </p:sp>
      <p:pic>
        <p:nvPicPr>
          <p:cNvPr id="1026" name="Picture 2"/>
          <p:cNvPicPr>
            <a:picLocks noGrp="1" noChangeAspect="1" noChangeArrowheads="1"/>
          </p:cNvPicPr>
          <p:nvPr>
            <p:ph type="pic" sz="quarter" idx="14"/>
          </p:nvPr>
        </p:nvPicPr>
        <p:blipFill>
          <a:blip r:embed="rId2">
            <a:extLst>
              <a:ext uri="{28A0092B-C50C-407E-A947-70E740481C1C}">
                <a14:useLocalDpi xmlns:a14="http://schemas.microsoft.com/office/drawing/2010/main" val="0"/>
              </a:ext>
            </a:extLst>
          </a:blip>
          <a:srcRect t="10" b="10"/>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84226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tel 12"/>
          <p:cNvSpPr>
            <a:spLocks noGrp="1"/>
          </p:cNvSpPr>
          <p:nvPr>
            <p:ph type="title"/>
          </p:nvPr>
        </p:nvSpPr>
        <p:spPr>
          <a:noFill/>
        </p:spPr>
        <p:txBody>
          <a:bodyPr/>
          <a:lstStyle/>
          <a:p>
            <a:r>
              <a:rPr lang="en-GB" dirty="0" smtClean="0">
                <a:solidFill>
                  <a:schemeClr val="tx1"/>
                </a:solidFill>
              </a:rPr>
              <a:t>Results</a:t>
            </a:r>
            <a:endParaRPr lang="en-GB" dirty="0">
              <a:solidFill>
                <a:schemeClr val="tx1"/>
              </a:solidFill>
            </a:endParaRPr>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10</a:t>
            </a:fld>
            <a:endParaRPr lang="nb-NO" dirty="0"/>
          </a:p>
        </p:txBody>
      </p:sp>
      <p:sp>
        <p:nvSpPr>
          <p:cNvPr id="14" name="Plassholder for tekst 13"/>
          <p:cNvSpPr>
            <a:spLocks noGrp="1"/>
          </p:cNvSpPr>
          <p:nvPr>
            <p:ph type="body" sz="quarter" idx="13"/>
          </p:nvPr>
        </p:nvSpPr>
        <p:spPr/>
        <p:txBody>
          <a:bodyPr/>
          <a:lstStyle/>
          <a:p>
            <a:r>
              <a:rPr lang="en-GB" dirty="0" smtClean="0"/>
              <a:t>Statement of income H1 2018 – The Group</a:t>
            </a:r>
            <a:endParaRPr lang="en-GB" dirty="0"/>
          </a:p>
        </p:txBody>
      </p:sp>
      <p:graphicFrame>
        <p:nvGraphicFramePr>
          <p:cNvPr id="17" name="Plassholder for tabell 16"/>
          <p:cNvGraphicFramePr>
            <a:graphicFrameLocks noGrp="1"/>
          </p:cNvGraphicFramePr>
          <p:nvPr>
            <p:ph type="tbl" sz="quarter" idx="14"/>
            <p:extLst>
              <p:ext uri="{D42A27DB-BD31-4B8C-83A1-F6EECF244321}">
                <p14:modId xmlns:p14="http://schemas.microsoft.com/office/powerpoint/2010/main" val="1623232248"/>
              </p:ext>
            </p:extLst>
          </p:nvPr>
        </p:nvGraphicFramePr>
        <p:xfrm>
          <a:off x="720724" y="1836739"/>
          <a:ext cx="9103759" cy="4853753"/>
        </p:xfrm>
        <a:graphic>
          <a:graphicData uri="http://schemas.openxmlformats.org/drawingml/2006/table">
            <a:tbl>
              <a:tblPr firstRow="1" bandRow="1">
                <a:tableStyleId>{2C1AE088-F1FA-4E3D-B3D6-5AB421C07454}</a:tableStyleId>
              </a:tblPr>
              <a:tblGrid>
                <a:gridCol w="2830868"/>
                <a:gridCol w="898102"/>
                <a:gridCol w="817788"/>
                <a:gridCol w="1138272"/>
                <a:gridCol w="762532"/>
                <a:gridCol w="1094067"/>
                <a:gridCol w="762532"/>
                <a:gridCol w="799598"/>
              </a:tblGrid>
              <a:tr h="274933">
                <a:tc>
                  <a:txBody>
                    <a:bodyPr/>
                    <a:lstStyle/>
                    <a:p>
                      <a:endParaRPr lang="en-GB" sz="1200" noProof="0" dirty="0"/>
                    </a:p>
                  </a:txBody>
                  <a:tcPr/>
                </a:tc>
                <a:tc gridSpan="2">
                  <a:txBody>
                    <a:bodyPr/>
                    <a:lstStyle/>
                    <a:p>
                      <a:pPr algn="ctr"/>
                      <a:r>
                        <a:rPr lang="en-GB" sz="1200" noProof="0" dirty="0" smtClean="0"/>
                        <a:t>H1 2018</a:t>
                      </a:r>
                      <a:endParaRPr lang="en-GB" sz="1200" noProof="0" dirty="0"/>
                    </a:p>
                  </a:txBody>
                  <a:tcPr>
                    <a:solidFill>
                      <a:schemeClr val="bg1">
                        <a:lumMod val="95000"/>
                      </a:schemeClr>
                    </a:solidFill>
                  </a:tcPr>
                </a:tc>
                <a:tc hMerge="1">
                  <a:txBody>
                    <a:bodyPr/>
                    <a:lstStyle/>
                    <a:p>
                      <a:endParaRPr lang="en-GB" sz="1200" dirty="0"/>
                    </a:p>
                  </a:txBody>
                  <a:tcPr/>
                </a:tc>
                <a:tc gridSpan="2">
                  <a:txBody>
                    <a:bodyPr/>
                    <a:lstStyle/>
                    <a:p>
                      <a:pPr algn="ctr"/>
                      <a:r>
                        <a:rPr lang="en-GB" sz="1200" i="0" noProof="0" dirty="0" smtClean="0"/>
                        <a:t>H1 2017</a:t>
                      </a:r>
                      <a:endParaRPr lang="en-GB" sz="1200" i="0" noProof="0" dirty="0"/>
                    </a:p>
                  </a:txBody>
                  <a:tcPr/>
                </a:tc>
                <a:tc hMerge="1">
                  <a:txBody>
                    <a:bodyPr/>
                    <a:lstStyle/>
                    <a:p>
                      <a:endParaRPr lang="en-GB" sz="1200" dirty="0"/>
                    </a:p>
                  </a:txBody>
                  <a:tcPr/>
                </a:tc>
                <a:tc gridSpan="3">
                  <a:txBody>
                    <a:bodyPr/>
                    <a:lstStyle/>
                    <a:p>
                      <a:pPr algn="ctr"/>
                      <a:r>
                        <a:rPr lang="en-GB" sz="1200" i="0" noProof="0" dirty="0" smtClean="0"/>
                        <a:t>Changes</a:t>
                      </a:r>
                      <a:endParaRPr lang="en-GB" sz="1200" i="0" noProof="0" dirty="0"/>
                    </a:p>
                  </a:txBody>
                  <a:tcPr/>
                </a:tc>
                <a:tc hMerge="1">
                  <a:txBody>
                    <a:bodyPr/>
                    <a:lstStyle/>
                    <a:p>
                      <a:endParaRPr lang="en-GB" sz="1200" dirty="0"/>
                    </a:p>
                  </a:txBody>
                  <a:tcPr/>
                </a:tc>
                <a:tc hMerge="1">
                  <a:txBody>
                    <a:bodyPr/>
                    <a:lstStyle/>
                    <a:p>
                      <a:endParaRPr lang="en-GB" sz="1200" dirty="0"/>
                    </a:p>
                  </a:txBody>
                  <a:tcPr/>
                </a:tc>
              </a:tr>
              <a:tr h="274933">
                <a:tc>
                  <a:txBody>
                    <a:bodyPr/>
                    <a:lstStyle/>
                    <a:p>
                      <a:r>
                        <a:rPr lang="en-GB" sz="1200" b="1" i="0" noProof="0" dirty="0" smtClean="0"/>
                        <a:t>Results </a:t>
                      </a:r>
                      <a:r>
                        <a:rPr lang="en-GB" sz="1200" b="0" i="0" noProof="0" dirty="0" smtClean="0"/>
                        <a:t>(NOK million and %)</a:t>
                      </a:r>
                      <a:endParaRPr lang="en-GB" sz="1200" b="0" i="0" noProof="0" dirty="0"/>
                    </a:p>
                  </a:txBody>
                  <a:tcPr/>
                </a:tc>
                <a:tc>
                  <a:txBody>
                    <a:bodyPr/>
                    <a:lstStyle/>
                    <a:p>
                      <a:pPr algn="r"/>
                      <a:r>
                        <a:rPr lang="en-GB" sz="1200" b="1" i="0" noProof="0" dirty="0" smtClean="0"/>
                        <a:t>NOK </a:t>
                      </a:r>
                      <a:endParaRPr lang="en-GB" sz="1200" b="1" i="0" noProof="0" dirty="0"/>
                    </a:p>
                  </a:txBody>
                  <a:tcPr>
                    <a:solidFill>
                      <a:schemeClr val="bg1">
                        <a:lumMod val="95000"/>
                      </a:schemeClr>
                    </a:solidFill>
                  </a:tcPr>
                </a:tc>
                <a:tc>
                  <a:txBody>
                    <a:bodyPr/>
                    <a:lstStyle/>
                    <a:p>
                      <a:pPr algn="r"/>
                      <a:r>
                        <a:rPr lang="en-GB" sz="1200" b="1" i="0" noProof="0" dirty="0" smtClean="0"/>
                        <a:t>%</a:t>
                      </a:r>
                      <a:endParaRPr lang="en-GB" sz="1200" b="1" i="0" noProof="0" dirty="0"/>
                    </a:p>
                  </a:txBody>
                  <a:tcPr>
                    <a:solidFill>
                      <a:schemeClr val="bg1">
                        <a:lumMod val="95000"/>
                      </a:schemeClr>
                    </a:solidFill>
                  </a:tcPr>
                </a:tc>
                <a:tc>
                  <a:txBody>
                    <a:bodyPr/>
                    <a:lstStyle/>
                    <a:p>
                      <a:pPr algn="r"/>
                      <a:r>
                        <a:rPr lang="en-GB" sz="1200" b="1" i="0" noProof="0" dirty="0" smtClean="0"/>
                        <a:t>NOK</a:t>
                      </a:r>
                      <a:endParaRPr lang="en-GB" sz="1200" b="1" i="0" noProof="0" dirty="0"/>
                    </a:p>
                  </a:txBody>
                  <a:tcPr/>
                </a:tc>
                <a:tc>
                  <a:txBody>
                    <a:bodyPr/>
                    <a:lstStyle/>
                    <a:p>
                      <a:pPr algn="r"/>
                      <a:r>
                        <a:rPr lang="en-GB" sz="1200" b="1" i="0" noProof="0" dirty="0" smtClean="0"/>
                        <a:t>%</a:t>
                      </a:r>
                      <a:endParaRPr lang="en-GB" sz="1200" b="1" i="0" noProof="0" dirty="0"/>
                    </a:p>
                  </a:txBody>
                  <a:tcPr/>
                </a:tc>
                <a:tc>
                  <a:txBody>
                    <a:bodyPr/>
                    <a:lstStyle/>
                    <a:p>
                      <a:pPr algn="r"/>
                      <a:r>
                        <a:rPr lang="en-GB" sz="1200" b="1" i="0" noProof="0" dirty="0" smtClean="0"/>
                        <a:t>NOK</a:t>
                      </a:r>
                      <a:endParaRPr lang="en-GB" sz="1200" b="1" i="0" noProof="0" dirty="0"/>
                    </a:p>
                  </a:txBody>
                  <a:tcPr/>
                </a:tc>
                <a:tc>
                  <a:txBody>
                    <a:bodyPr/>
                    <a:lstStyle/>
                    <a:p>
                      <a:pPr algn="r"/>
                      <a:r>
                        <a:rPr lang="en-GB" sz="1200" b="1" i="0" noProof="0" dirty="0" smtClean="0"/>
                        <a:t>p.p.</a:t>
                      </a:r>
                      <a:endParaRPr lang="en-GB" sz="1200" b="1" i="0" noProof="0" dirty="0"/>
                    </a:p>
                  </a:txBody>
                  <a:tcPr/>
                </a:tc>
                <a:tc>
                  <a:txBody>
                    <a:bodyPr/>
                    <a:lstStyle/>
                    <a:p>
                      <a:pPr algn="r"/>
                      <a:r>
                        <a:rPr lang="en-GB" sz="1200" b="1" i="0" noProof="0" dirty="0" smtClean="0"/>
                        <a:t>%</a:t>
                      </a:r>
                      <a:endParaRPr lang="en-GB" sz="1200" b="1" i="0" noProof="0" dirty="0"/>
                    </a:p>
                  </a:txBody>
                  <a:tcPr/>
                </a:tc>
              </a:tr>
              <a:tr h="274933">
                <a:tc>
                  <a:txBody>
                    <a:bodyPr/>
                    <a:lstStyle/>
                    <a:p>
                      <a:r>
                        <a:rPr lang="en-GB" sz="1200" noProof="0" dirty="0" smtClean="0"/>
                        <a:t>Net Interest Income</a:t>
                      </a:r>
                    </a:p>
                  </a:txBody>
                  <a:tcPr/>
                </a:tc>
                <a:tc>
                  <a:txBody>
                    <a:bodyPr/>
                    <a:lstStyle/>
                    <a:p>
                      <a:pPr algn="r"/>
                      <a:r>
                        <a:rPr lang="en-GB" sz="1200" noProof="0" dirty="0" smtClean="0"/>
                        <a:t>580</a:t>
                      </a:r>
                      <a:endParaRPr lang="en-GB" sz="1200" noProof="0" dirty="0"/>
                    </a:p>
                  </a:txBody>
                  <a:tcPr>
                    <a:solidFill>
                      <a:schemeClr val="bg1">
                        <a:lumMod val="95000"/>
                      </a:schemeClr>
                    </a:solidFill>
                  </a:tcPr>
                </a:tc>
                <a:tc>
                  <a:txBody>
                    <a:bodyPr/>
                    <a:lstStyle/>
                    <a:p>
                      <a:pPr algn="r"/>
                      <a:r>
                        <a:rPr lang="en-GB" sz="1200" noProof="0" dirty="0" smtClean="0"/>
                        <a:t>1.71</a:t>
                      </a:r>
                      <a:endParaRPr lang="en-GB" sz="1200" noProof="0" dirty="0"/>
                    </a:p>
                  </a:txBody>
                  <a:tcPr>
                    <a:solidFill>
                      <a:schemeClr val="bg1">
                        <a:lumMod val="95000"/>
                      </a:schemeClr>
                    </a:solidFill>
                  </a:tcPr>
                </a:tc>
                <a:tc>
                  <a:txBody>
                    <a:bodyPr/>
                    <a:lstStyle/>
                    <a:p>
                      <a:pPr algn="r"/>
                      <a:r>
                        <a:rPr lang="en-GB" sz="1200" i="0" noProof="0" dirty="0" smtClean="0"/>
                        <a:t>529</a:t>
                      </a:r>
                      <a:endParaRPr lang="en-GB" sz="1200" i="0" noProof="0" dirty="0"/>
                    </a:p>
                  </a:txBody>
                  <a:tcPr/>
                </a:tc>
                <a:tc>
                  <a:txBody>
                    <a:bodyPr/>
                    <a:lstStyle/>
                    <a:p>
                      <a:pPr algn="r"/>
                      <a:r>
                        <a:rPr lang="en-GB" sz="1200" i="0" noProof="0" dirty="0" smtClean="0"/>
                        <a:t>1.69</a:t>
                      </a:r>
                      <a:endParaRPr lang="en-GB" sz="1200" i="0" noProof="0" dirty="0"/>
                    </a:p>
                  </a:txBody>
                  <a:tcPr/>
                </a:tc>
                <a:tc>
                  <a:txBody>
                    <a:bodyPr/>
                    <a:lstStyle/>
                    <a:p>
                      <a:pPr algn="r"/>
                      <a:r>
                        <a:rPr lang="en-GB" sz="1200" i="0" noProof="0" dirty="0" smtClean="0"/>
                        <a:t>51</a:t>
                      </a:r>
                      <a:endParaRPr lang="en-GB" sz="1200" i="0" noProof="0" dirty="0"/>
                    </a:p>
                  </a:txBody>
                  <a:tcPr/>
                </a:tc>
                <a:tc>
                  <a:txBody>
                    <a:bodyPr/>
                    <a:lstStyle/>
                    <a:p>
                      <a:pPr algn="r"/>
                      <a:r>
                        <a:rPr lang="en-GB" sz="1200" noProof="0" dirty="0" smtClean="0"/>
                        <a:t>0.02</a:t>
                      </a:r>
                      <a:endParaRPr lang="en-GB" sz="1200" noProof="0" dirty="0"/>
                    </a:p>
                  </a:txBody>
                  <a:tcPr/>
                </a:tc>
                <a:tc>
                  <a:txBody>
                    <a:bodyPr/>
                    <a:lstStyle/>
                    <a:p>
                      <a:pPr algn="r"/>
                      <a:r>
                        <a:rPr lang="en-GB" sz="1200" noProof="0" dirty="0" smtClean="0"/>
                        <a:t>9.6</a:t>
                      </a:r>
                      <a:endParaRPr lang="en-GB" sz="1200" noProof="0" dirty="0"/>
                    </a:p>
                  </a:txBody>
                  <a:tcPr/>
                </a:tc>
              </a:tr>
              <a:tr h="274933">
                <a:tc>
                  <a:txBody>
                    <a:bodyPr/>
                    <a:lstStyle/>
                    <a:p>
                      <a:r>
                        <a:rPr lang="en-GB" sz="1200" noProof="0" dirty="0" smtClean="0"/>
                        <a:t>Net Income Financial Investments</a:t>
                      </a:r>
                      <a:endParaRPr lang="en-GB" sz="1200" noProof="0" dirty="0"/>
                    </a:p>
                  </a:txBody>
                  <a:tcPr/>
                </a:tc>
                <a:tc>
                  <a:txBody>
                    <a:bodyPr/>
                    <a:lstStyle/>
                    <a:p>
                      <a:pPr algn="r"/>
                      <a:r>
                        <a:rPr lang="en-GB" sz="1200" noProof="0" dirty="0" smtClean="0"/>
                        <a:t>22</a:t>
                      </a:r>
                      <a:endParaRPr lang="en-GB" sz="1200" noProof="0" dirty="0"/>
                    </a:p>
                  </a:txBody>
                  <a:tcPr>
                    <a:solidFill>
                      <a:schemeClr val="bg1">
                        <a:lumMod val="95000"/>
                      </a:schemeClr>
                    </a:solidFill>
                  </a:tcPr>
                </a:tc>
                <a:tc>
                  <a:txBody>
                    <a:bodyPr/>
                    <a:lstStyle/>
                    <a:p>
                      <a:pPr algn="r"/>
                      <a:r>
                        <a:rPr lang="en-GB" sz="1200" noProof="0" dirty="0" smtClean="0"/>
                        <a:t>0.06</a:t>
                      </a:r>
                      <a:endParaRPr lang="en-GB" sz="1200" noProof="0" dirty="0"/>
                    </a:p>
                  </a:txBody>
                  <a:tcPr>
                    <a:solidFill>
                      <a:schemeClr val="bg1">
                        <a:lumMod val="95000"/>
                      </a:schemeClr>
                    </a:solidFill>
                  </a:tcPr>
                </a:tc>
                <a:tc>
                  <a:txBody>
                    <a:bodyPr/>
                    <a:lstStyle/>
                    <a:p>
                      <a:pPr algn="r"/>
                      <a:r>
                        <a:rPr lang="en-GB" sz="1200" i="0" noProof="0" dirty="0" smtClean="0"/>
                        <a:t>20</a:t>
                      </a:r>
                      <a:endParaRPr lang="en-GB" sz="1200" i="0" noProof="0" dirty="0"/>
                    </a:p>
                  </a:txBody>
                  <a:tcPr/>
                </a:tc>
                <a:tc>
                  <a:txBody>
                    <a:bodyPr/>
                    <a:lstStyle/>
                    <a:p>
                      <a:pPr algn="r"/>
                      <a:r>
                        <a:rPr lang="en-GB" sz="1200" i="0" noProof="0" dirty="0" smtClean="0"/>
                        <a:t>0.06</a:t>
                      </a:r>
                      <a:endParaRPr lang="en-GB" sz="1200" i="0" noProof="0" dirty="0"/>
                    </a:p>
                  </a:txBody>
                  <a:tcPr/>
                </a:tc>
                <a:tc>
                  <a:txBody>
                    <a:bodyPr/>
                    <a:lstStyle/>
                    <a:p>
                      <a:pPr algn="r"/>
                      <a:r>
                        <a:rPr lang="en-GB" sz="1200" i="0" noProof="0" dirty="0" smtClean="0"/>
                        <a:t>2</a:t>
                      </a:r>
                      <a:endParaRPr lang="en-GB" sz="1200" i="0" noProof="0" dirty="0"/>
                    </a:p>
                  </a:txBody>
                  <a:tcPr/>
                </a:tc>
                <a:tc>
                  <a:txBody>
                    <a:bodyPr/>
                    <a:lstStyle/>
                    <a:p>
                      <a:pPr algn="r"/>
                      <a:r>
                        <a:rPr lang="en-GB" sz="1200" noProof="0" dirty="0" smtClean="0"/>
                        <a:t>0.00</a:t>
                      </a:r>
                      <a:endParaRPr lang="en-GB" sz="1200" noProof="0" dirty="0"/>
                    </a:p>
                  </a:txBody>
                  <a:tcPr/>
                </a:tc>
                <a:tc>
                  <a:txBody>
                    <a:bodyPr/>
                    <a:lstStyle/>
                    <a:p>
                      <a:pPr algn="r"/>
                      <a:r>
                        <a:rPr lang="en-GB" sz="1200" noProof="0" dirty="0" smtClean="0"/>
                        <a:t>10.0</a:t>
                      </a:r>
                      <a:endParaRPr lang="en-GB" sz="1200" noProof="0" dirty="0"/>
                    </a:p>
                  </a:txBody>
                  <a:tcPr/>
                </a:tc>
              </a:tr>
              <a:tr h="274933">
                <a:tc>
                  <a:txBody>
                    <a:bodyPr/>
                    <a:lstStyle/>
                    <a:p>
                      <a:r>
                        <a:rPr lang="en-GB" sz="1200" noProof="0" dirty="0" smtClean="0"/>
                        <a:t>Gains/losses</a:t>
                      </a:r>
                      <a:r>
                        <a:rPr lang="en-GB" sz="1200" baseline="0" noProof="0" dirty="0" smtClean="0"/>
                        <a:t> liquidity portfolio</a:t>
                      </a:r>
                      <a:endParaRPr lang="en-GB" sz="1200" noProof="0" dirty="0"/>
                    </a:p>
                  </a:txBody>
                  <a:tcPr/>
                </a:tc>
                <a:tc>
                  <a:txBody>
                    <a:bodyPr/>
                    <a:lstStyle/>
                    <a:p>
                      <a:pPr algn="r"/>
                      <a:r>
                        <a:rPr lang="en-GB" sz="1200" noProof="0" dirty="0" smtClean="0"/>
                        <a:t>-3</a:t>
                      </a:r>
                      <a:endParaRPr lang="en-GB" sz="1200" noProof="0" dirty="0"/>
                    </a:p>
                  </a:txBody>
                  <a:tcPr>
                    <a:solidFill>
                      <a:schemeClr val="bg1">
                        <a:lumMod val="95000"/>
                      </a:schemeClr>
                    </a:solidFill>
                  </a:tcPr>
                </a:tc>
                <a:tc>
                  <a:txBody>
                    <a:bodyPr/>
                    <a:lstStyle/>
                    <a:p>
                      <a:pPr algn="r"/>
                      <a:r>
                        <a:rPr lang="en-GB" sz="1200" noProof="0" dirty="0" smtClean="0"/>
                        <a:t>-0.01</a:t>
                      </a:r>
                      <a:endParaRPr lang="en-GB" sz="1200" noProof="0" dirty="0"/>
                    </a:p>
                  </a:txBody>
                  <a:tcPr>
                    <a:solidFill>
                      <a:schemeClr val="bg1">
                        <a:lumMod val="95000"/>
                      </a:schemeClr>
                    </a:solidFill>
                  </a:tcPr>
                </a:tc>
                <a:tc>
                  <a:txBody>
                    <a:bodyPr/>
                    <a:lstStyle/>
                    <a:p>
                      <a:pPr algn="r"/>
                      <a:r>
                        <a:rPr lang="en-GB" sz="1200" i="0" noProof="0" dirty="0" smtClean="0"/>
                        <a:t>22</a:t>
                      </a:r>
                      <a:endParaRPr lang="en-GB" sz="1200" i="0" noProof="0" dirty="0"/>
                    </a:p>
                  </a:txBody>
                  <a:tcPr/>
                </a:tc>
                <a:tc>
                  <a:txBody>
                    <a:bodyPr/>
                    <a:lstStyle/>
                    <a:p>
                      <a:pPr algn="r"/>
                      <a:r>
                        <a:rPr lang="en-GB" sz="1200" i="0" noProof="0" dirty="0" smtClean="0"/>
                        <a:t>0.08</a:t>
                      </a:r>
                      <a:endParaRPr lang="en-GB" sz="1200" i="0" noProof="0" dirty="0"/>
                    </a:p>
                  </a:txBody>
                  <a:tcPr/>
                </a:tc>
                <a:tc>
                  <a:txBody>
                    <a:bodyPr/>
                    <a:lstStyle/>
                    <a:p>
                      <a:pPr algn="r"/>
                      <a:r>
                        <a:rPr lang="en-GB" sz="1200" i="0" noProof="0" dirty="0" smtClean="0"/>
                        <a:t>-25</a:t>
                      </a:r>
                      <a:endParaRPr lang="en-GB" sz="1200" i="0" noProof="0" dirty="0"/>
                    </a:p>
                  </a:txBody>
                  <a:tcPr/>
                </a:tc>
                <a:tc>
                  <a:txBody>
                    <a:bodyPr/>
                    <a:lstStyle/>
                    <a:p>
                      <a:pPr algn="r"/>
                      <a:r>
                        <a:rPr lang="en-GB" sz="1200" noProof="0" dirty="0" smtClean="0"/>
                        <a:t>-0.09</a:t>
                      </a:r>
                      <a:endParaRPr lang="en-GB" sz="1200" noProof="0" dirty="0"/>
                    </a:p>
                  </a:txBody>
                  <a:tcPr/>
                </a:tc>
                <a:tc>
                  <a:txBody>
                    <a:bodyPr/>
                    <a:lstStyle/>
                    <a:p>
                      <a:pPr algn="r"/>
                      <a:r>
                        <a:rPr lang="en-GB" sz="1200" noProof="0" dirty="0" smtClean="0"/>
                        <a:t>-</a:t>
                      </a:r>
                      <a:endParaRPr lang="en-GB" sz="1200" noProof="0" dirty="0"/>
                    </a:p>
                  </a:txBody>
                  <a:tcPr/>
                </a:tc>
              </a:tr>
              <a:tr h="274933">
                <a:tc>
                  <a:txBody>
                    <a:bodyPr/>
                    <a:lstStyle/>
                    <a:p>
                      <a:r>
                        <a:rPr lang="en-GB" sz="1200" noProof="0" dirty="0" smtClean="0"/>
                        <a:t>Gains/losses on shares</a:t>
                      </a:r>
                      <a:endParaRPr lang="en-GB" sz="1200" noProof="0" dirty="0"/>
                    </a:p>
                  </a:txBody>
                  <a:tcPr/>
                </a:tc>
                <a:tc>
                  <a:txBody>
                    <a:bodyPr/>
                    <a:lstStyle/>
                    <a:p>
                      <a:pPr algn="r"/>
                      <a:r>
                        <a:rPr lang="en-GB" sz="1200" noProof="0" dirty="0" smtClean="0"/>
                        <a:t>13</a:t>
                      </a:r>
                      <a:endParaRPr lang="en-GB" sz="1200" noProof="0" dirty="0"/>
                    </a:p>
                  </a:txBody>
                  <a:tcPr>
                    <a:solidFill>
                      <a:schemeClr val="bg1">
                        <a:lumMod val="95000"/>
                      </a:schemeClr>
                    </a:solidFill>
                  </a:tcPr>
                </a:tc>
                <a:tc>
                  <a:txBody>
                    <a:bodyPr/>
                    <a:lstStyle/>
                    <a:p>
                      <a:pPr algn="r"/>
                      <a:r>
                        <a:rPr lang="en-GB" sz="1200" noProof="0" dirty="0" smtClean="0"/>
                        <a:t>0.05</a:t>
                      </a:r>
                      <a:endParaRPr lang="en-GB" sz="1200" noProof="0" dirty="0"/>
                    </a:p>
                  </a:txBody>
                  <a:tcPr>
                    <a:solidFill>
                      <a:schemeClr val="bg1">
                        <a:lumMod val="95000"/>
                      </a:schemeClr>
                    </a:solidFill>
                  </a:tcPr>
                </a:tc>
                <a:tc>
                  <a:txBody>
                    <a:bodyPr/>
                    <a:lstStyle/>
                    <a:p>
                      <a:pPr algn="r"/>
                      <a:r>
                        <a:rPr lang="en-GB" sz="1200" i="0" noProof="0" dirty="0" smtClean="0"/>
                        <a:t>-5</a:t>
                      </a:r>
                      <a:endParaRPr lang="en-GB" sz="1200" i="0" noProof="0" dirty="0"/>
                    </a:p>
                  </a:txBody>
                  <a:tcPr/>
                </a:tc>
                <a:tc>
                  <a:txBody>
                    <a:bodyPr/>
                    <a:lstStyle/>
                    <a:p>
                      <a:pPr algn="r"/>
                      <a:r>
                        <a:rPr lang="en-GB" sz="1200" i="0" noProof="0" dirty="0" smtClean="0"/>
                        <a:t>-0.02</a:t>
                      </a:r>
                      <a:endParaRPr lang="en-GB" sz="1200" i="0" noProof="0" dirty="0"/>
                    </a:p>
                  </a:txBody>
                  <a:tcPr/>
                </a:tc>
                <a:tc>
                  <a:txBody>
                    <a:bodyPr/>
                    <a:lstStyle/>
                    <a:p>
                      <a:pPr algn="r"/>
                      <a:r>
                        <a:rPr lang="en-GB" sz="1200" i="0" noProof="0" dirty="0" smtClean="0"/>
                        <a:t>18</a:t>
                      </a:r>
                      <a:endParaRPr lang="en-GB" sz="1200" i="0" noProof="0" dirty="0"/>
                    </a:p>
                  </a:txBody>
                  <a:tcPr/>
                </a:tc>
                <a:tc>
                  <a:txBody>
                    <a:bodyPr/>
                    <a:lstStyle/>
                    <a:p>
                      <a:pPr algn="r"/>
                      <a:r>
                        <a:rPr lang="en-GB" sz="1200" noProof="0" dirty="0" smtClean="0"/>
                        <a:t>0.07</a:t>
                      </a:r>
                      <a:endParaRPr lang="en-GB" sz="1200" noProof="0" dirty="0"/>
                    </a:p>
                  </a:txBody>
                  <a:tcPr/>
                </a:tc>
                <a:tc>
                  <a:txBody>
                    <a:bodyPr/>
                    <a:lstStyle/>
                    <a:p>
                      <a:pPr algn="r"/>
                      <a:r>
                        <a:rPr lang="en-GB" sz="1200" noProof="0" dirty="0" smtClean="0"/>
                        <a:t>-</a:t>
                      </a:r>
                      <a:endParaRPr lang="en-GB" sz="1200" noProof="0" dirty="0"/>
                    </a:p>
                  </a:txBody>
                  <a:tcPr/>
                </a:tc>
              </a:tr>
              <a:tr h="274933">
                <a:tc>
                  <a:txBody>
                    <a:bodyPr/>
                    <a:lstStyle/>
                    <a:p>
                      <a:r>
                        <a:rPr lang="en-GB" sz="1200" noProof="0" dirty="0" smtClean="0"/>
                        <a:t>Other Income</a:t>
                      </a:r>
                      <a:endParaRPr lang="en-GB" sz="1200" noProof="0" dirty="0"/>
                    </a:p>
                  </a:txBody>
                  <a:tcPr/>
                </a:tc>
                <a:tc>
                  <a:txBody>
                    <a:bodyPr/>
                    <a:lstStyle/>
                    <a:p>
                      <a:pPr algn="r"/>
                      <a:r>
                        <a:rPr lang="en-GB" sz="1200" noProof="0" dirty="0" smtClean="0"/>
                        <a:t>99</a:t>
                      </a:r>
                      <a:endParaRPr lang="en-GB" sz="1200" noProof="0" dirty="0"/>
                    </a:p>
                  </a:txBody>
                  <a:tcPr>
                    <a:solidFill>
                      <a:schemeClr val="bg1">
                        <a:lumMod val="95000"/>
                      </a:schemeClr>
                    </a:solidFill>
                  </a:tcPr>
                </a:tc>
                <a:tc>
                  <a:txBody>
                    <a:bodyPr/>
                    <a:lstStyle/>
                    <a:p>
                      <a:pPr algn="r"/>
                      <a:r>
                        <a:rPr lang="en-GB" sz="1200" noProof="0" dirty="0" smtClean="0"/>
                        <a:t>0.29</a:t>
                      </a:r>
                      <a:endParaRPr lang="en-GB" sz="1200" noProof="0" dirty="0"/>
                    </a:p>
                  </a:txBody>
                  <a:tcPr>
                    <a:solidFill>
                      <a:schemeClr val="bg1">
                        <a:lumMod val="95000"/>
                      </a:schemeClr>
                    </a:solidFill>
                  </a:tcPr>
                </a:tc>
                <a:tc>
                  <a:txBody>
                    <a:bodyPr/>
                    <a:lstStyle/>
                    <a:p>
                      <a:pPr algn="r"/>
                      <a:r>
                        <a:rPr lang="en-GB" sz="1200" i="0" noProof="0" dirty="0" smtClean="0"/>
                        <a:t>92</a:t>
                      </a:r>
                      <a:endParaRPr lang="en-GB" sz="1200" i="0" noProof="0" dirty="0"/>
                    </a:p>
                  </a:txBody>
                  <a:tcPr/>
                </a:tc>
                <a:tc>
                  <a:txBody>
                    <a:bodyPr/>
                    <a:lstStyle/>
                    <a:p>
                      <a:pPr algn="r"/>
                      <a:r>
                        <a:rPr lang="en-GB" sz="1200" i="0" noProof="0" dirty="0" smtClean="0"/>
                        <a:t>0.30</a:t>
                      </a:r>
                      <a:endParaRPr lang="en-GB" sz="1200" i="0" noProof="0" dirty="0"/>
                    </a:p>
                  </a:txBody>
                  <a:tcPr/>
                </a:tc>
                <a:tc>
                  <a:txBody>
                    <a:bodyPr/>
                    <a:lstStyle/>
                    <a:p>
                      <a:pPr algn="r"/>
                      <a:r>
                        <a:rPr lang="en-GB" sz="1200" i="0" noProof="0" dirty="0" smtClean="0"/>
                        <a:t>7</a:t>
                      </a:r>
                      <a:endParaRPr lang="en-GB" sz="1200" i="0" noProof="0" dirty="0"/>
                    </a:p>
                  </a:txBody>
                  <a:tcPr/>
                </a:tc>
                <a:tc>
                  <a:txBody>
                    <a:bodyPr/>
                    <a:lstStyle/>
                    <a:p>
                      <a:pPr algn="r"/>
                      <a:r>
                        <a:rPr lang="en-GB" sz="1200" noProof="0" dirty="0" smtClean="0"/>
                        <a:t>-0.01</a:t>
                      </a:r>
                      <a:endParaRPr lang="en-GB" sz="1200" noProof="0" dirty="0"/>
                    </a:p>
                  </a:txBody>
                  <a:tcPr/>
                </a:tc>
                <a:tc>
                  <a:txBody>
                    <a:bodyPr/>
                    <a:lstStyle/>
                    <a:p>
                      <a:pPr algn="r"/>
                      <a:r>
                        <a:rPr lang="en-GB" sz="1200" noProof="0" dirty="0" smtClean="0"/>
                        <a:t>7.6</a:t>
                      </a:r>
                      <a:endParaRPr lang="en-GB" sz="1200" noProof="0" dirty="0"/>
                    </a:p>
                  </a:txBody>
                  <a:tcPr/>
                </a:tc>
              </a:tr>
              <a:tr h="274933">
                <a:tc>
                  <a:txBody>
                    <a:bodyPr/>
                    <a:lstStyle/>
                    <a:p>
                      <a:r>
                        <a:rPr lang="en-GB" sz="1200" noProof="0" dirty="0" smtClean="0"/>
                        <a:t>Total Other</a:t>
                      </a:r>
                      <a:r>
                        <a:rPr lang="en-GB" sz="1200" baseline="0" noProof="0" dirty="0" smtClean="0"/>
                        <a:t> Income</a:t>
                      </a:r>
                      <a:endParaRPr lang="en-GB" sz="1200" noProof="0" dirty="0"/>
                    </a:p>
                  </a:txBody>
                  <a:tcPr/>
                </a:tc>
                <a:tc>
                  <a:txBody>
                    <a:bodyPr/>
                    <a:lstStyle/>
                    <a:p>
                      <a:pPr algn="r"/>
                      <a:r>
                        <a:rPr lang="en-GB" sz="1200" noProof="0" dirty="0" smtClean="0"/>
                        <a:t>131</a:t>
                      </a:r>
                      <a:endParaRPr lang="en-GB" sz="1200" noProof="0" dirty="0"/>
                    </a:p>
                  </a:txBody>
                  <a:tcPr>
                    <a:solidFill>
                      <a:schemeClr val="bg1">
                        <a:lumMod val="95000"/>
                      </a:schemeClr>
                    </a:solidFill>
                  </a:tcPr>
                </a:tc>
                <a:tc>
                  <a:txBody>
                    <a:bodyPr/>
                    <a:lstStyle/>
                    <a:p>
                      <a:pPr algn="r"/>
                      <a:r>
                        <a:rPr lang="en-GB" sz="1200" noProof="0" dirty="0" smtClean="0"/>
                        <a:t>0.39</a:t>
                      </a:r>
                      <a:endParaRPr lang="en-GB" sz="1200" noProof="0" dirty="0"/>
                    </a:p>
                  </a:txBody>
                  <a:tcPr>
                    <a:solidFill>
                      <a:schemeClr val="bg1">
                        <a:lumMod val="95000"/>
                      </a:schemeClr>
                    </a:solidFill>
                  </a:tcPr>
                </a:tc>
                <a:tc>
                  <a:txBody>
                    <a:bodyPr/>
                    <a:lstStyle/>
                    <a:p>
                      <a:pPr algn="r"/>
                      <a:r>
                        <a:rPr lang="en-GB" sz="1200" i="0" noProof="0" dirty="0" smtClean="0"/>
                        <a:t>129</a:t>
                      </a:r>
                      <a:endParaRPr lang="en-GB" sz="1200" i="0" noProof="0" dirty="0"/>
                    </a:p>
                  </a:txBody>
                  <a:tcPr/>
                </a:tc>
                <a:tc>
                  <a:txBody>
                    <a:bodyPr/>
                    <a:lstStyle/>
                    <a:p>
                      <a:pPr algn="r"/>
                      <a:r>
                        <a:rPr lang="en-GB" sz="1200" i="0" noProof="0" dirty="0" smtClean="0"/>
                        <a:t>0.42</a:t>
                      </a:r>
                      <a:endParaRPr lang="en-GB" sz="1200" i="0" noProof="0" dirty="0"/>
                    </a:p>
                  </a:txBody>
                  <a:tcPr/>
                </a:tc>
                <a:tc>
                  <a:txBody>
                    <a:bodyPr/>
                    <a:lstStyle/>
                    <a:p>
                      <a:pPr algn="r"/>
                      <a:r>
                        <a:rPr lang="en-GB" sz="1200" i="0" noProof="0" dirty="0" smtClean="0"/>
                        <a:t>2</a:t>
                      </a:r>
                      <a:endParaRPr lang="en-GB" sz="1200" i="0" noProof="0" dirty="0"/>
                    </a:p>
                  </a:txBody>
                  <a:tcPr/>
                </a:tc>
                <a:tc>
                  <a:txBody>
                    <a:bodyPr/>
                    <a:lstStyle/>
                    <a:p>
                      <a:pPr algn="r"/>
                      <a:r>
                        <a:rPr lang="en-GB" sz="1200" noProof="0" dirty="0" smtClean="0"/>
                        <a:t>-0.03</a:t>
                      </a:r>
                      <a:endParaRPr lang="en-GB" sz="1200" noProof="0" dirty="0"/>
                    </a:p>
                  </a:txBody>
                  <a:tcPr/>
                </a:tc>
                <a:tc>
                  <a:txBody>
                    <a:bodyPr/>
                    <a:lstStyle/>
                    <a:p>
                      <a:pPr algn="r"/>
                      <a:r>
                        <a:rPr lang="en-GB" sz="1200" noProof="0" dirty="0" smtClean="0"/>
                        <a:t>1.6</a:t>
                      </a:r>
                      <a:endParaRPr lang="en-GB" sz="1200" noProof="0" dirty="0"/>
                    </a:p>
                  </a:txBody>
                  <a:tcPr/>
                </a:tc>
              </a:tr>
              <a:tr h="274933">
                <a:tc>
                  <a:txBody>
                    <a:bodyPr/>
                    <a:lstStyle/>
                    <a:p>
                      <a:r>
                        <a:rPr lang="en-GB" sz="1200" b="1" noProof="0" dirty="0" smtClean="0"/>
                        <a:t>Total Income</a:t>
                      </a:r>
                      <a:endParaRPr lang="en-GB" sz="1200" b="1" noProof="0" dirty="0"/>
                    </a:p>
                  </a:txBody>
                  <a:tcPr/>
                </a:tc>
                <a:tc>
                  <a:txBody>
                    <a:bodyPr/>
                    <a:lstStyle/>
                    <a:p>
                      <a:pPr algn="r"/>
                      <a:r>
                        <a:rPr lang="en-GB" sz="1200" b="1" noProof="0" dirty="0" smtClean="0"/>
                        <a:t>711</a:t>
                      </a:r>
                      <a:endParaRPr lang="en-GB" sz="1200" b="1" noProof="0" dirty="0"/>
                    </a:p>
                  </a:txBody>
                  <a:tcPr>
                    <a:solidFill>
                      <a:schemeClr val="bg1">
                        <a:lumMod val="95000"/>
                      </a:schemeClr>
                    </a:solidFill>
                  </a:tcPr>
                </a:tc>
                <a:tc>
                  <a:txBody>
                    <a:bodyPr/>
                    <a:lstStyle/>
                    <a:p>
                      <a:pPr algn="r"/>
                      <a:r>
                        <a:rPr lang="en-GB" sz="1200" b="1" noProof="0" dirty="0" smtClean="0"/>
                        <a:t>2.10</a:t>
                      </a:r>
                      <a:endParaRPr lang="en-GB" sz="1200" b="1" noProof="0" dirty="0"/>
                    </a:p>
                  </a:txBody>
                  <a:tcPr>
                    <a:solidFill>
                      <a:schemeClr val="bg1">
                        <a:lumMod val="95000"/>
                      </a:schemeClr>
                    </a:solidFill>
                  </a:tcPr>
                </a:tc>
                <a:tc>
                  <a:txBody>
                    <a:bodyPr/>
                    <a:lstStyle/>
                    <a:p>
                      <a:pPr algn="r"/>
                      <a:r>
                        <a:rPr lang="en-GB" sz="1200" b="1" i="0" noProof="0" dirty="0" smtClean="0"/>
                        <a:t>658</a:t>
                      </a:r>
                      <a:endParaRPr lang="en-GB" sz="1200" b="1" i="0" noProof="0" dirty="0"/>
                    </a:p>
                  </a:txBody>
                  <a:tcPr/>
                </a:tc>
                <a:tc>
                  <a:txBody>
                    <a:bodyPr/>
                    <a:lstStyle/>
                    <a:p>
                      <a:pPr algn="r"/>
                      <a:r>
                        <a:rPr lang="en-GB" sz="1200" b="1" i="0" noProof="0" dirty="0" smtClean="0"/>
                        <a:t>2.11</a:t>
                      </a:r>
                      <a:endParaRPr lang="en-GB" sz="1200" b="1" i="0" noProof="0" dirty="0"/>
                    </a:p>
                  </a:txBody>
                  <a:tcPr/>
                </a:tc>
                <a:tc>
                  <a:txBody>
                    <a:bodyPr/>
                    <a:lstStyle/>
                    <a:p>
                      <a:pPr algn="r"/>
                      <a:r>
                        <a:rPr lang="en-GB" sz="1200" b="1" i="0" noProof="0" dirty="0" smtClean="0"/>
                        <a:t>53</a:t>
                      </a:r>
                      <a:endParaRPr lang="en-GB" sz="1200" b="1" i="0" noProof="0" dirty="0"/>
                    </a:p>
                  </a:txBody>
                  <a:tcPr/>
                </a:tc>
                <a:tc>
                  <a:txBody>
                    <a:bodyPr/>
                    <a:lstStyle/>
                    <a:p>
                      <a:pPr algn="r"/>
                      <a:r>
                        <a:rPr lang="en-GB" sz="1200" b="1" noProof="0" dirty="0" smtClean="0"/>
                        <a:t>-0.01</a:t>
                      </a:r>
                      <a:endParaRPr lang="en-GB" sz="1200" b="1" noProof="0" dirty="0"/>
                    </a:p>
                  </a:txBody>
                  <a:tcPr/>
                </a:tc>
                <a:tc>
                  <a:txBody>
                    <a:bodyPr/>
                    <a:lstStyle/>
                    <a:p>
                      <a:pPr algn="r"/>
                      <a:r>
                        <a:rPr lang="en-GB" sz="1200" b="1" noProof="0" dirty="0" smtClean="0"/>
                        <a:t>8.1</a:t>
                      </a:r>
                      <a:endParaRPr lang="en-GB" sz="1200" b="1" noProof="0" dirty="0"/>
                    </a:p>
                  </a:txBody>
                  <a:tcPr/>
                </a:tc>
              </a:tr>
              <a:tr h="274933">
                <a:tc>
                  <a:txBody>
                    <a:bodyPr/>
                    <a:lstStyle/>
                    <a:p>
                      <a:r>
                        <a:rPr lang="en-GB" sz="1200" noProof="0" dirty="0" smtClean="0"/>
                        <a:t>Personnel costs</a:t>
                      </a:r>
                      <a:endParaRPr lang="en-GB" sz="1200" noProof="0" dirty="0"/>
                    </a:p>
                  </a:txBody>
                  <a:tcPr/>
                </a:tc>
                <a:tc>
                  <a:txBody>
                    <a:bodyPr/>
                    <a:lstStyle/>
                    <a:p>
                      <a:pPr algn="r"/>
                      <a:r>
                        <a:rPr lang="en-GB" sz="1200" noProof="0" dirty="0" smtClean="0"/>
                        <a:t>169</a:t>
                      </a:r>
                      <a:endParaRPr lang="en-GB" sz="1200" noProof="0" dirty="0"/>
                    </a:p>
                  </a:txBody>
                  <a:tcPr>
                    <a:solidFill>
                      <a:schemeClr val="bg1">
                        <a:lumMod val="95000"/>
                      </a:schemeClr>
                    </a:solidFill>
                  </a:tcPr>
                </a:tc>
                <a:tc>
                  <a:txBody>
                    <a:bodyPr/>
                    <a:lstStyle/>
                    <a:p>
                      <a:pPr algn="r"/>
                      <a:r>
                        <a:rPr lang="en-GB" sz="1200" noProof="0" dirty="0" smtClean="0"/>
                        <a:t>0.50</a:t>
                      </a:r>
                      <a:endParaRPr lang="en-GB" sz="1200" noProof="0" dirty="0"/>
                    </a:p>
                  </a:txBody>
                  <a:tcPr>
                    <a:solidFill>
                      <a:schemeClr val="bg1">
                        <a:lumMod val="95000"/>
                      </a:schemeClr>
                    </a:solidFill>
                  </a:tcPr>
                </a:tc>
                <a:tc>
                  <a:txBody>
                    <a:bodyPr/>
                    <a:lstStyle/>
                    <a:p>
                      <a:pPr algn="r"/>
                      <a:r>
                        <a:rPr lang="en-GB" sz="1200" i="0" noProof="0" dirty="0" smtClean="0"/>
                        <a:t>170</a:t>
                      </a:r>
                      <a:endParaRPr lang="en-GB" sz="1200" i="0" noProof="0" dirty="0"/>
                    </a:p>
                  </a:txBody>
                  <a:tcPr/>
                </a:tc>
                <a:tc>
                  <a:txBody>
                    <a:bodyPr/>
                    <a:lstStyle/>
                    <a:p>
                      <a:pPr algn="r"/>
                      <a:r>
                        <a:rPr lang="en-GB" sz="1200" i="0" noProof="0" dirty="0" smtClean="0"/>
                        <a:t>0.54</a:t>
                      </a:r>
                      <a:endParaRPr lang="en-GB" sz="1200" i="0" noProof="0" dirty="0"/>
                    </a:p>
                  </a:txBody>
                  <a:tcPr/>
                </a:tc>
                <a:tc>
                  <a:txBody>
                    <a:bodyPr/>
                    <a:lstStyle/>
                    <a:p>
                      <a:pPr algn="r"/>
                      <a:r>
                        <a:rPr lang="en-GB" sz="1200" i="0" noProof="0" dirty="0" smtClean="0"/>
                        <a:t>-1</a:t>
                      </a:r>
                      <a:endParaRPr lang="en-GB" sz="1200" i="0" noProof="0" dirty="0"/>
                    </a:p>
                  </a:txBody>
                  <a:tcPr/>
                </a:tc>
                <a:tc>
                  <a:txBody>
                    <a:bodyPr/>
                    <a:lstStyle/>
                    <a:p>
                      <a:pPr algn="r"/>
                      <a:r>
                        <a:rPr lang="en-GB" sz="1200" noProof="0" dirty="0" smtClean="0"/>
                        <a:t>-0.04</a:t>
                      </a:r>
                      <a:endParaRPr lang="en-GB" sz="1200" noProof="0" dirty="0"/>
                    </a:p>
                  </a:txBody>
                  <a:tcPr/>
                </a:tc>
                <a:tc>
                  <a:txBody>
                    <a:bodyPr/>
                    <a:lstStyle/>
                    <a:p>
                      <a:pPr algn="r"/>
                      <a:r>
                        <a:rPr lang="en-GB" sz="1200" noProof="0" dirty="0" smtClean="0"/>
                        <a:t>-0.6</a:t>
                      </a:r>
                      <a:endParaRPr lang="en-GB" sz="1200" noProof="0" dirty="0"/>
                    </a:p>
                  </a:txBody>
                  <a:tcPr/>
                </a:tc>
              </a:tr>
              <a:tr h="274933">
                <a:tc>
                  <a:txBody>
                    <a:bodyPr/>
                    <a:lstStyle/>
                    <a:p>
                      <a:r>
                        <a:rPr lang="en-GB" sz="1200" noProof="0" dirty="0" smtClean="0"/>
                        <a:t>Other costs</a:t>
                      </a:r>
                      <a:endParaRPr lang="en-GB" sz="1200" noProof="0" dirty="0"/>
                    </a:p>
                  </a:txBody>
                  <a:tcPr/>
                </a:tc>
                <a:tc>
                  <a:txBody>
                    <a:bodyPr/>
                    <a:lstStyle/>
                    <a:p>
                      <a:pPr algn="r"/>
                      <a:r>
                        <a:rPr lang="en-GB" sz="1200" noProof="0" dirty="0" smtClean="0"/>
                        <a:t>130</a:t>
                      </a:r>
                      <a:endParaRPr lang="en-GB" sz="1200" noProof="0" dirty="0"/>
                    </a:p>
                  </a:txBody>
                  <a:tcPr>
                    <a:solidFill>
                      <a:schemeClr val="bg1">
                        <a:lumMod val="95000"/>
                      </a:schemeClr>
                    </a:solidFill>
                  </a:tcPr>
                </a:tc>
                <a:tc>
                  <a:txBody>
                    <a:bodyPr/>
                    <a:lstStyle/>
                    <a:p>
                      <a:pPr algn="r"/>
                      <a:r>
                        <a:rPr lang="en-GB" sz="1200" noProof="0" dirty="0" smtClean="0"/>
                        <a:t>0.38</a:t>
                      </a:r>
                      <a:endParaRPr lang="en-GB" sz="1200" noProof="0" dirty="0"/>
                    </a:p>
                  </a:txBody>
                  <a:tcPr>
                    <a:solidFill>
                      <a:schemeClr val="bg1">
                        <a:lumMod val="95000"/>
                      </a:schemeClr>
                    </a:solidFill>
                  </a:tcPr>
                </a:tc>
                <a:tc>
                  <a:txBody>
                    <a:bodyPr/>
                    <a:lstStyle/>
                    <a:p>
                      <a:pPr algn="r"/>
                      <a:r>
                        <a:rPr lang="en-GB" sz="1200" i="0" noProof="0" dirty="0" smtClean="0"/>
                        <a:t>131</a:t>
                      </a:r>
                      <a:endParaRPr lang="en-GB" sz="1200" i="0" noProof="0" dirty="0"/>
                    </a:p>
                  </a:txBody>
                  <a:tcPr/>
                </a:tc>
                <a:tc>
                  <a:txBody>
                    <a:bodyPr/>
                    <a:lstStyle/>
                    <a:p>
                      <a:pPr algn="r"/>
                      <a:r>
                        <a:rPr lang="en-GB" sz="1200" i="0" noProof="0" dirty="0" smtClean="0"/>
                        <a:t>0.42</a:t>
                      </a:r>
                      <a:endParaRPr lang="en-GB" sz="1200" i="0" noProof="0" dirty="0"/>
                    </a:p>
                  </a:txBody>
                  <a:tcPr/>
                </a:tc>
                <a:tc>
                  <a:txBody>
                    <a:bodyPr/>
                    <a:lstStyle/>
                    <a:p>
                      <a:pPr algn="r"/>
                      <a:r>
                        <a:rPr lang="en-GB" sz="1200" i="0" noProof="0" dirty="0" smtClean="0"/>
                        <a:t>-1</a:t>
                      </a:r>
                      <a:endParaRPr lang="en-GB" sz="1200" i="0" noProof="0" dirty="0"/>
                    </a:p>
                  </a:txBody>
                  <a:tcPr/>
                </a:tc>
                <a:tc>
                  <a:txBody>
                    <a:bodyPr/>
                    <a:lstStyle/>
                    <a:p>
                      <a:pPr algn="r"/>
                      <a:r>
                        <a:rPr lang="en-GB" sz="1200" noProof="0" dirty="0" smtClean="0"/>
                        <a:t>-0.04</a:t>
                      </a:r>
                      <a:endParaRPr lang="en-GB" sz="1200" noProof="0" dirty="0"/>
                    </a:p>
                  </a:txBody>
                  <a:tcPr/>
                </a:tc>
                <a:tc>
                  <a:txBody>
                    <a:bodyPr/>
                    <a:lstStyle/>
                    <a:p>
                      <a:pPr algn="r"/>
                      <a:r>
                        <a:rPr lang="en-GB" sz="1200" noProof="0" dirty="0" smtClean="0"/>
                        <a:t>-0.8</a:t>
                      </a:r>
                      <a:endParaRPr lang="en-GB" sz="1200" noProof="0" dirty="0"/>
                    </a:p>
                  </a:txBody>
                  <a:tcPr/>
                </a:tc>
              </a:tr>
              <a:tr h="274933">
                <a:tc>
                  <a:txBody>
                    <a:bodyPr/>
                    <a:lstStyle/>
                    <a:p>
                      <a:r>
                        <a:rPr lang="en-GB" sz="1200" b="1" noProof="0" dirty="0" smtClean="0"/>
                        <a:t>Total operating costs</a:t>
                      </a:r>
                      <a:endParaRPr lang="en-GB" sz="1200" b="1" noProof="0" dirty="0"/>
                    </a:p>
                  </a:txBody>
                  <a:tcPr/>
                </a:tc>
                <a:tc>
                  <a:txBody>
                    <a:bodyPr/>
                    <a:lstStyle/>
                    <a:p>
                      <a:pPr algn="r"/>
                      <a:r>
                        <a:rPr lang="en-GB" sz="1200" b="1" noProof="0" dirty="0" smtClean="0"/>
                        <a:t>299</a:t>
                      </a:r>
                      <a:endParaRPr lang="en-GB" sz="1200" b="1" noProof="0" dirty="0"/>
                    </a:p>
                  </a:txBody>
                  <a:tcPr>
                    <a:solidFill>
                      <a:schemeClr val="bg1">
                        <a:lumMod val="95000"/>
                      </a:schemeClr>
                    </a:solidFill>
                  </a:tcPr>
                </a:tc>
                <a:tc>
                  <a:txBody>
                    <a:bodyPr/>
                    <a:lstStyle/>
                    <a:p>
                      <a:pPr algn="r"/>
                      <a:r>
                        <a:rPr lang="en-GB" sz="1200" b="1" noProof="0" dirty="0" smtClean="0"/>
                        <a:t>0.88</a:t>
                      </a:r>
                      <a:endParaRPr lang="en-GB" sz="1200" b="1" noProof="0" dirty="0"/>
                    </a:p>
                  </a:txBody>
                  <a:tcPr>
                    <a:solidFill>
                      <a:schemeClr val="bg1">
                        <a:lumMod val="95000"/>
                      </a:schemeClr>
                    </a:solidFill>
                  </a:tcPr>
                </a:tc>
                <a:tc>
                  <a:txBody>
                    <a:bodyPr/>
                    <a:lstStyle/>
                    <a:p>
                      <a:pPr algn="r"/>
                      <a:r>
                        <a:rPr lang="en-GB" sz="1200" b="1" i="0" noProof="0" dirty="0" smtClean="0"/>
                        <a:t>301</a:t>
                      </a:r>
                      <a:endParaRPr lang="en-GB" sz="1200" b="1" i="0" noProof="0" dirty="0"/>
                    </a:p>
                  </a:txBody>
                  <a:tcPr/>
                </a:tc>
                <a:tc>
                  <a:txBody>
                    <a:bodyPr/>
                    <a:lstStyle/>
                    <a:p>
                      <a:pPr algn="r"/>
                      <a:r>
                        <a:rPr lang="en-GB" sz="1200" b="1" i="0" noProof="0" dirty="0" smtClean="0"/>
                        <a:t>0.96</a:t>
                      </a:r>
                      <a:endParaRPr lang="en-GB" sz="1200" b="1" i="0" noProof="0" dirty="0"/>
                    </a:p>
                  </a:txBody>
                  <a:tcPr/>
                </a:tc>
                <a:tc>
                  <a:txBody>
                    <a:bodyPr/>
                    <a:lstStyle/>
                    <a:p>
                      <a:pPr algn="r"/>
                      <a:r>
                        <a:rPr lang="en-GB" sz="1200" b="1" i="0" noProof="0" dirty="0" smtClean="0"/>
                        <a:t>-2</a:t>
                      </a:r>
                      <a:endParaRPr lang="en-GB" sz="1200" b="1" i="0" noProof="0" dirty="0"/>
                    </a:p>
                  </a:txBody>
                  <a:tcPr/>
                </a:tc>
                <a:tc>
                  <a:txBody>
                    <a:bodyPr/>
                    <a:lstStyle/>
                    <a:p>
                      <a:pPr algn="r"/>
                      <a:r>
                        <a:rPr lang="en-GB" sz="1200" b="1" noProof="0" dirty="0" smtClean="0"/>
                        <a:t>-0.08</a:t>
                      </a:r>
                      <a:endParaRPr lang="en-GB" sz="1200" b="1" noProof="0" dirty="0"/>
                    </a:p>
                  </a:txBody>
                  <a:tcPr/>
                </a:tc>
                <a:tc>
                  <a:txBody>
                    <a:bodyPr/>
                    <a:lstStyle/>
                    <a:p>
                      <a:pPr algn="r"/>
                      <a:r>
                        <a:rPr lang="en-GB" sz="1200" b="1" noProof="0" dirty="0" smtClean="0"/>
                        <a:t>-0.7</a:t>
                      </a:r>
                      <a:endParaRPr lang="en-GB" sz="1200" b="1" noProof="0" dirty="0"/>
                    </a:p>
                  </a:txBody>
                  <a:tcPr/>
                </a:tc>
              </a:tr>
              <a:tr h="274933">
                <a:tc>
                  <a:txBody>
                    <a:bodyPr/>
                    <a:lstStyle/>
                    <a:p>
                      <a:r>
                        <a:rPr lang="en-GB" sz="1200" noProof="0" dirty="0" smtClean="0"/>
                        <a:t>Profit before losses</a:t>
                      </a:r>
                      <a:endParaRPr lang="en-GB" sz="1200" noProof="0" dirty="0"/>
                    </a:p>
                  </a:txBody>
                  <a:tcPr/>
                </a:tc>
                <a:tc>
                  <a:txBody>
                    <a:bodyPr/>
                    <a:lstStyle/>
                    <a:p>
                      <a:pPr algn="r"/>
                      <a:r>
                        <a:rPr lang="en-GB" sz="1200" noProof="0" dirty="0" smtClean="0"/>
                        <a:t>412</a:t>
                      </a:r>
                      <a:endParaRPr lang="en-GB" sz="1200" noProof="0" dirty="0"/>
                    </a:p>
                  </a:txBody>
                  <a:tcPr>
                    <a:solidFill>
                      <a:schemeClr val="bg1">
                        <a:lumMod val="95000"/>
                      </a:schemeClr>
                    </a:solidFill>
                  </a:tcPr>
                </a:tc>
                <a:tc>
                  <a:txBody>
                    <a:bodyPr/>
                    <a:lstStyle/>
                    <a:p>
                      <a:pPr algn="r"/>
                      <a:r>
                        <a:rPr lang="en-GB" sz="1200" noProof="0" dirty="0" smtClean="0"/>
                        <a:t>1.22</a:t>
                      </a:r>
                      <a:endParaRPr lang="en-GB" sz="1200" noProof="0" dirty="0"/>
                    </a:p>
                  </a:txBody>
                  <a:tcPr>
                    <a:solidFill>
                      <a:schemeClr val="bg1">
                        <a:lumMod val="95000"/>
                      </a:schemeClr>
                    </a:solidFill>
                  </a:tcPr>
                </a:tc>
                <a:tc>
                  <a:txBody>
                    <a:bodyPr/>
                    <a:lstStyle/>
                    <a:p>
                      <a:pPr algn="r"/>
                      <a:r>
                        <a:rPr lang="en-GB" sz="1200" i="0" noProof="0" dirty="0" smtClean="0"/>
                        <a:t>357</a:t>
                      </a:r>
                      <a:endParaRPr lang="en-GB" sz="1200" i="0" noProof="0" dirty="0"/>
                    </a:p>
                  </a:txBody>
                  <a:tcPr/>
                </a:tc>
                <a:tc>
                  <a:txBody>
                    <a:bodyPr/>
                    <a:lstStyle/>
                    <a:p>
                      <a:pPr algn="r"/>
                      <a:r>
                        <a:rPr lang="en-GB" sz="1200" i="0" noProof="0" dirty="0" smtClean="0"/>
                        <a:t>1.15</a:t>
                      </a:r>
                      <a:endParaRPr lang="en-GB" sz="1200" i="0" noProof="0" dirty="0"/>
                    </a:p>
                  </a:txBody>
                  <a:tcPr/>
                </a:tc>
                <a:tc>
                  <a:txBody>
                    <a:bodyPr/>
                    <a:lstStyle/>
                    <a:p>
                      <a:pPr algn="r"/>
                      <a:r>
                        <a:rPr lang="en-GB" sz="1200" i="0" noProof="0" dirty="0" smtClean="0"/>
                        <a:t>55</a:t>
                      </a:r>
                      <a:endParaRPr lang="en-GB" sz="1200" i="0" noProof="0" dirty="0"/>
                    </a:p>
                  </a:txBody>
                  <a:tcPr/>
                </a:tc>
                <a:tc>
                  <a:txBody>
                    <a:bodyPr/>
                    <a:lstStyle/>
                    <a:p>
                      <a:pPr algn="r"/>
                      <a:r>
                        <a:rPr lang="en-GB" sz="1200" noProof="0" dirty="0" smtClean="0"/>
                        <a:t>0.07</a:t>
                      </a:r>
                      <a:endParaRPr lang="en-GB" sz="1200" noProof="0" dirty="0"/>
                    </a:p>
                  </a:txBody>
                  <a:tcPr/>
                </a:tc>
                <a:tc>
                  <a:txBody>
                    <a:bodyPr/>
                    <a:lstStyle/>
                    <a:p>
                      <a:pPr algn="r"/>
                      <a:r>
                        <a:rPr lang="en-GB" sz="1200" noProof="0" dirty="0" smtClean="0"/>
                        <a:t>15.4</a:t>
                      </a:r>
                      <a:endParaRPr lang="en-GB" sz="1200" noProof="0" dirty="0"/>
                    </a:p>
                  </a:txBody>
                  <a:tcPr/>
                </a:tc>
              </a:tr>
              <a:tr h="274933">
                <a:tc>
                  <a:txBody>
                    <a:bodyPr/>
                    <a:lstStyle/>
                    <a:p>
                      <a:r>
                        <a:rPr lang="en-GB" sz="1200" noProof="0" dirty="0" smtClean="0"/>
                        <a:t>Losses on loans, guarantees</a:t>
                      </a:r>
                      <a:r>
                        <a:rPr lang="en-GB" sz="1200" baseline="0" noProof="0" dirty="0" smtClean="0"/>
                        <a:t> </a:t>
                      </a:r>
                      <a:r>
                        <a:rPr lang="en-GB" sz="1200" baseline="0" noProof="0" dirty="0" err="1" smtClean="0"/>
                        <a:t>etc</a:t>
                      </a:r>
                      <a:endParaRPr lang="en-GB" sz="1200" noProof="0" dirty="0"/>
                    </a:p>
                  </a:txBody>
                  <a:tcPr/>
                </a:tc>
                <a:tc>
                  <a:txBody>
                    <a:bodyPr/>
                    <a:lstStyle/>
                    <a:p>
                      <a:pPr algn="r"/>
                      <a:r>
                        <a:rPr lang="en-GB" sz="1200" noProof="0" dirty="0" smtClean="0"/>
                        <a:t>-3</a:t>
                      </a:r>
                      <a:endParaRPr lang="en-GB" sz="1200" noProof="0" dirty="0"/>
                    </a:p>
                  </a:txBody>
                  <a:tcPr>
                    <a:solidFill>
                      <a:schemeClr val="bg1">
                        <a:lumMod val="95000"/>
                      </a:schemeClr>
                    </a:solidFill>
                  </a:tcPr>
                </a:tc>
                <a:tc>
                  <a:txBody>
                    <a:bodyPr/>
                    <a:lstStyle/>
                    <a:p>
                      <a:pPr algn="r"/>
                      <a:r>
                        <a:rPr lang="en-GB" sz="1200" noProof="0" dirty="0" smtClean="0"/>
                        <a:t>-0.01</a:t>
                      </a:r>
                      <a:endParaRPr lang="en-GB" sz="1200" noProof="0" dirty="0"/>
                    </a:p>
                  </a:txBody>
                  <a:tcPr>
                    <a:solidFill>
                      <a:schemeClr val="bg1">
                        <a:lumMod val="95000"/>
                      </a:schemeClr>
                    </a:solidFill>
                  </a:tcPr>
                </a:tc>
                <a:tc>
                  <a:txBody>
                    <a:bodyPr/>
                    <a:lstStyle/>
                    <a:p>
                      <a:pPr algn="r"/>
                      <a:r>
                        <a:rPr lang="en-GB" sz="1200" i="0" noProof="0" dirty="0" smtClean="0"/>
                        <a:t>8</a:t>
                      </a:r>
                      <a:endParaRPr lang="en-GB" sz="1200" i="0" noProof="0" dirty="0"/>
                    </a:p>
                  </a:txBody>
                  <a:tcPr/>
                </a:tc>
                <a:tc>
                  <a:txBody>
                    <a:bodyPr/>
                    <a:lstStyle/>
                    <a:p>
                      <a:pPr algn="r"/>
                      <a:r>
                        <a:rPr lang="en-GB" sz="1200" i="0" noProof="0" dirty="0" smtClean="0"/>
                        <a:t>0.03</a:t>
                      </a:r>
                      <a:endParaRPr lang="en-GB" sz="1200" i="0" noProof="0" dirty="0"/>
                    </a:p>
                  </a:txBody>
                  <a:tcPr/>
                </a:tc>
                <a:tc>
                  <a:txBody>
                    <a:bodyPr/>
                    <a:lstStyle/>
                    <a:p>
                      <a:pPr algn="r"/>
                      <a:r>
                        <a:rPr lang="en-GB" sz="1200" i="0" noProof="0" dirty="0" smtClean="0"/>
                        <a:t>-11</a:t>
                      </a:r>
                      <a:endParaRPr lang="en-GB" sz="1200" i="0" noProof="0" dirty="0"/>
                    </a:p>
                  </a:txBody>
                  <a:tcPr/>
                </a:tc>
                <a:tc>
                  <a:txBody>
                    <a:bodyPr/>
                    <a:lstStyle/>
                    <a:p>
                      <a:pPr algn="r"/>
                      <a:r>
                        <a:rPr lang="en-GB" sz="1200" noProof="0" dirty="0" smtClean="0"/>
                        <a:t>-0.04</a:t>
                      </a:r>
                      <a:endParaRPr lang="en-GB" sz="1200" noProof="0" dirty="0"/>
                    </a:p>
                  </a:txBody>
                  <a:tcPr/>
                </a:tc>
                <a:tc>
                  <a:txBody>
                    <a:bodyPr/>
                    <a:lstStyle/>
                    <a:p>
                      <a:pPr algn="r"/>
                      <a:r>
                        <a:rPr lang="en-GB" sz="1200" noProof="0" dirty="0" smtClean="0"/>
                        <a:t>-</a:t>
                      </a:r>
                      <a:endParaRPr lang="en-GB" sz="1200" noProof="0" dirty="0"/>
                    </a:p>
                  </a:txBody>
                  <a:tcPr/>
                </a:tc>
              </a:tr>
              <a:tr h="274933">
                <a:tc>
                  <a:txBody>
                    <a:bodyPr/>
                    <a:lstStyle/>
                    <a:p>
                      <a:r>
                        <a:rPr lang="en-GB" sz="1200" b="1" noProof="0" dirty="0" smtClean="0"/>
                        <a:t>Pre tax profit</a:t>
                      </a:r>
                      <a:endParaRPr lang="en-GB" sz="1200" b="1" noProof="0" dirty="0"/>
                    </a:p>
                  </a:txBody>
                  <a:tcPr anchor="b"/>
                </a:tc>
                <a:tc>
                  <a:txBody>
                    <a:bodyPr/>
                    <a:lstStyle/>
                    <a:p>
                      <a:pPr algn="r"/>
                      <a:r>
                        <a:rPr lang="en-GB" sz="1200" b="1" noProof="0" dirty="0" smtClean="0"/>
                        <a:t>415</a:t>
                      </a:r>
                      <a:endParaRPr lang="en-GB" sz="1200" b="1" noProof="0" dirty="0"/>
                    </a:p>
                  </a:txBody>
                  <a:tcPr anchor="b">
                    <a:solidFill>
                      <a:schemeClr val="bg1">
                        <a:lumMod val="95000"/>
                      </a:schemeClr>
                    </a:solidFill>
                  </a:tcPr>
                </a:tc>
                <a:tc>
                  <a:txBody>
                    <a:bodyPr/>
                    <a:lstStyle/>
                    <a:p>
                      <a:pPr algn="r"/>
                      <a:r>
                        <a:rPr lang="en-GB" sz="1200" b="1" noProof="0" dirty="0" smtClean="0"/>
                        <a:t>1.23</a:t>
                      </a:r>
                      <a:endParaRPr lang="en-GB" sz="1200" b="1" noProof="0" dirty="0"/>
                    </a:p>
                  </a:txBody>
                  <a:tcPr anchor="b">
                    <a:solidFill>
                      <a:schemeClr val="bg1">
                        <a:lumMod val="95000"/>
                      </a:schemeClr>
                    </a:solidFill>
                  </a:tcPr>
                </a:tc>
                <a:tc>
                  <a:txBody>
                    <a:bodyPr/>
                    <a:lstStyle/>
                    <a:p>
                      <a:pPr algn="r"/>
                      <a:r>
                        <a:rPr lang="en-GB" sz="1200" b="1" i="0" noProof="0" dirty="0" smtClean="0"/>
                        <a:t>349</a:t>
                      </a:r>
                      <a:endParaRPr lang="en-GB" sz="1200" b="1" i="0" noProof="0" dirty="0"/>
                    </a:p>
                  </a:txBody>
                  <a:tcPr anchor="b"/>
                </a:tc>
                <a:tc>
                  <a:txBody>
                    <a:bodyPr/>
                    <a:lstStyle/>
                    <a:p>
                      <a:pPr algn="r"/>
                      <a:r>
                        <a:rPr lang="en-GB" sz="1200" b="1" i="0" noProof="0" dirty="0" smtClean="0"/>
                        <a:t>1.12</a:t>
                      </a:r>
                      <a:endParaRPr lang="en-GB" sz="1200" b="1" i="0" noProof="0" dirty="0"/>
                    </a:p>
                  </a:txBody>
                  <a:tcPr anchor="b"/>
                </a:tc>
                <a:tc>
                  <a:txBody>
                    <a:bodyPr/>
                    <a:lstStyle/>
                    <a:p>
                      <a:pPr algn="r"/>
                      <a:r>
                        <a:rPr lang="en-GB" sz="1200" b="1" i="0" noProof="0" dirty="0" smtClean="0"/>
                        <a:t>66</a:t>
                      </a:r>
                      <a:endParaRPr lang="en-GB" sz="1200" b="1" i="0" noProof="0" dirty="0"/>
                    </a:p>
                  </a:txBody>
                  <a:tcPr anchor="b"/>
                </a:tc>
                <a:tc>
                  <a:txBody>
                    <a:bodyPr/>
                    <a:lstStyle/>
                    <a:p>
                      <a:pPr algn="r"/>
                      <a:r>
                        <a:rPr lang="en-GB" sz="1200" b="1" noProof="0" dirty="0" smtClean="0"/>
                        <a:t>0.11</a:t>
                      </a:r>
                      <a:endParaRPr lang="en-GB" sz="1200" b="1" noProof="0" dirty="0"/>
                    </a:p>
                  </a:txBody>
                  <a:tcPr anchor="b"/>
                </a:tc>
                <a:tc>
                  <a:txBody>
                    <a:bodyPr/>
                    <a:lstStyle/>
                    <a:p>
                      <a:pPr algn="r"/>
                      <a:r>
                        <a:rPr lang="en-GB" sz="1200" b="1" noProof="0" dirty="0" smtClean="0"/>
                        <a:t>18.9</a:t>
                      </a:r>
                      <a:endParaRPr lang="en-GB" sz="1200" b="1" noProof="0" dirty="0"/>
                    </a:p>
                  </a:txBody>
                  <a:tcPr anchor="b"/>
                </a:tc>
              </a:tr>
              <a:tr h="321594">
                <a:tc>
                  <a:txBody>
                    <a:bodyPr/>
                    <a:lstStyle/>
                    <a:p>
                      <a:r>
                        <a:rPr lang="en-GB" sz="1200" noProof="0" dirty="0" smtClean="0"/>
                        <a:t>Taxes</a:t>
                      </a:r>
                      <a:endParaRPr lang="en-GB" sz="1200" noProof="0" dirty="0"/>
                    </a:p>
                  </a:txBody>
                  <a:tcPr/>
                </a:tc>
                <a:tc>
                  <a:txBody>
                    <a:bodyPr/>
                    <a:lstStyle/>
                    <a:p>
                      <a:pPr algn="r"/>
                      <a:r>
                        <a:rPr lang="en-GB" sz="1200" noProof="0" dirty="0" smtClean="0"/>
                        <a:t>100</a:t>
                      </a:r>
                      <a:endParaRPr lang="en-GB" sz="1200" noProof="0" dirty="0"/>
                    </a:p>
                  </a:txBody>
                  <a:tcPr>
                    <a:solidFill>
                      <a:schemeClr val="bg1">
                        <a:lumMod val="95000"/>
                      </a:schemeClr>
                    </a:solidFill>
                  </a:tcPr>
                </a:tc>
                <a:tc>
                  <a:txBody>
                    <a:bodyPr/>
                    <a:lstStyle/>
                    <a:p>
                      <a:pPr algn="r"/>
                      <a:r>
                        <a:rPr lang="en-GB" sz="1200" noProof="0" dirty="0" smtClean="0"/>
                        <a:t>0.29</a:t>
                      </a:r>
                      <a:endParaRPr lang="en-GB" sz="1200" noProof="0" dirty="0"/>
                    </a:p>
                  </a:txBody>
                  <a:tcPr>
                    <a:solidFill>
                      <a:schemeClr val="bg1">
                        <a:lumMod val="95000"/>
                      </a:schemeClr>
                    </a:solidFill>
                  </a:tcPr>
                </a:tc>
                <a:tc>
                  <a:txBody>
                    <a:bodyPr/>
                    <a:lstStyle/>
                    <a:p>
                      <a:pPr algn="r"/>
                      <a:r>
                        <a:rPr lang="en-GB" sz="1200" i="0" noProof="0" dirty="0" smtClean="0"/>
                        <a:t>88</a:t>
                      </a:r>
                      <a:endParaRPr lang="en-GB" sz="1200" i="0" noProof="0" dirty="0"/>
                    </a:p>
                  </a:txBody>
                  <a:tcPr/>
                </a:tc>
                <a:tc>
                  <a:txBody>
                    <a:bodyPr/>
                    <a:lstStyle/>
                    <a:p>
                      <a:pPr algn="r"/>
                      <a:r>
                        <a:rPr lang="en-GB" sz="1200" i="0" noProof="0" dirty="0" smtClean="0"/>
                        <a:t>0.27</a:t>
                      </a:r>
                      <a:endParaRPr lang="en-GB" sz="1200" i="0" noProof="0" dirty="0"/>
                    </a:p>
                  </a:txBody>
                  <a:tcPr/>
                </a:tc>
                <a:tc>
                  <a:txBody>
                    <a:bodyPr/>
                    <a:lstStyle/>
                    <a:p>
                      <a:pPr algn="r"/>
                      <a:r>
                        <a:rPr lang="en-GB" sz="1200" i="0" noProof="0" dirty="0" smtClean="0"/>
                        <a:t>12</a:t>
                      </a:r>
                      <a:endParaRPr lang="en-GB" sz="1200" i="0" noProof="0" dirty="0"/>
                    </a:p>
                  </a:txBody>
                  <a:tcPr/>
                </a:tc>
                <a:tc>
                  <a:txBody>
                    <a:bodyPr/>
                    <a:lstStyle/>
                    <a:p>
                      <a:pPr algn="r"/>
                      <a:r>
                        <a:rPr lang="en-GB" sz="1200" noProof="0" dirty="0" smtClean="0"/>
                        <a:t>0.02</a:t>
                      </a:r>
                      <a:endParaRPr lang="en-GB" sz="1200" noProof="0" dirty="0"/>
                    </a:p>
                  </a:txBody>
                  <a:tcPr/>
                </a:tc>
                <a:tc>
                  <a:txBody>
                    <a:bodyPr/>
                    <a:lstStyle/>
                    <a:p>
                      <a:pPr algn="r"/>
                      <a:r>
                        <a:rPr lang="en-GB" sz="1200" noProof="0" dirty="0" smtClean="0"/>
                        <a:t>13.9</a:t>
                      </a:r>
                      <a:endParaRPr lang="en-GB" sz="1200" noProof="0" dirty="0"/>
                    </a:p>
                  </a:txBody>
                  <a:tcPr/>
                </a:tc>
              </a:tr>
              <a:tr h="408164">
                <a:tc>
                  <a:txBody>
                    <a:bodyPr/>
                    <a:lstStyle/>
                    <a:p>
                      <a:r>
                        <a:rPr lang="en-GB" sz="1200" b="1" noProof="0" dirty="0" smtClean="0"/>
                        <a:t>Profit after taxation</a:t>
                      </a:r>
                      <a:endParaRPr lang="en-GB" sz="1200" b="1" noProof="0" dirty="0"/>
                    </a:p>
                  </a:txBody>
                  <a:tcPr anchor="b"/>
                </a:tc>
                <a:tc>
                  <a:txBody>
                    <a:bodyPr/>
                    <a:lstStyle/>
                    <a:p>
                      <a:pPr algn="r"/>
                      <a:r>
                        <a:rPr lang="en-GB" sz="1200" b="1" noProof="0" dirty="0" smtClean="0"/>
                        <a:t>315</a:t>
                      </a:r>
                      <a:endParaRPr lang="en-GB" sz="1200" b="1" noProof="0" dirty="0"/>
                    </a:p>
                  </a:txBody>
                  <a:tcPr anchor="b">
                    <a:solidFill>
                      <a:schemeClr val="bg1">
                        <a:lumMod val="95000"/>
                      </a:schemeClr>
                    </a:solidFill>
                  </a:tcPr>
                </a:tc>
                <a:tc>
                  <a:txBody>
                    <a:bodyPr/>
                    <a:lstStyle/>
                    <a:p>
                      <a:pPr algn="r"/>
                      <a:r>
                        <a:rPr lang="en-GB" sz="1200" b="1" noProof="0" dirty="0" smtClean="0"/>
                        <a:t>0.94</a:t>
                      </a:r>
                      <a:endParaRPr lang="en-GB" sz="1200" b="1" noProof="0" dirty="0"/>
                    </a:p>
                  </a:txBody>
                  <a:tcPr anchor="b">
                    <a:solidFill>
                      <a:schemeClr val="bg1">
                        <a:lumMod val="95000"/>
                      </a:schemeClr>
                    </a:solidFill>
                  </a:tcPr>
                </a:tc>
                <a:tc>
                  <a:txBody>
                    <a:bodyPr/>
                    <a:lstStyle/>
                    <a:p>
                      <a:pPr algn="r"/>
                      <a:r>
                        <a:rPr lang="en-GB" sz="1200" b="1" i="0" noProof="0" dirty="0" smtClean="0"/>
                        <a:t>261</a:t>
                      </a:r>
                      <a:endParaRPr lang="en-GB" sz="1200" b="1" i="0" noProof="0" dirty="0"/>
                    </a:p>
                  </a:txBody>
                  <a:tcPr anchor="b"/>
                </a:tc>
                <a:tc>
                  <a:txBody>
                    <a:bodyPr/>
                    <a:lstStyle/>
                    <a:p>
                      <a:pPr algn="r"/>
                      <a:r>
                        <a:rPr lang="en-GB" sz="1200" b="1" i="0" noProof="0" dirty="0" smtClean="0"/>
                        <a:t>0.85</a:t>
                      </a:r>
                      <a:endParaRPr lang="en-GB" sz="1200" b="1" i="0" noProof="0" dirty="0"/>
                    </a:p>
                  </a:txBody>
                  <a:tcPr anchor="b"/>
                </a:tc>
                <a:tc>
                  <a:txBody>
                    <a:bodyPr/>
                    <a:lstStyle/>
                    <a:p>
                      <a:pPr algn="r"/>
                      <a:r>
                        <a:rPr lang="en-GB" sz="1200" b="1" i="0" noProof="0" dirty="0" smtClean="0"/>
                        <a:t>54</a:t>
                      </a:r>
                      <a:endParaRPr lang="en-GB" sz="1200" b="1" i="0" noProof="0" dirty="0"/>
                    </a:p>
                  </a:txBody>
                  <a:tcPr anchor="b"/>
                </a:tc>
                <a:tc>
                  <a:txBody>
                    <a:bodyPr/>
                    <a:lstStyle/>
                    <a:p>
                      <a:pPr algn="r"/>
                      <a:r>
                        <a:rPr lang="en-GB" sz="1200" b="1" noProof="0" dirty="0" smtClean="0"/>
                        <a:t>0.09</a:t>
                      </a:r>
                      <a:endParaRPr lang="en-GB" sz="1200" b="1" noProof="0" dirty="0"/>
                    </a:p>
                  </a:txBody>
                  <a:tcPr anchor="b"/>
                </a:tc>
                <a:tc>
                  <a:txBody>
                    <a:bodyPr/>
                    <a:lstStyle/>
                    <a:p>
                      <a:pPr algn="r"/>
                      <a:r>
                        <a:rPr lang="en-GB" sz="1200" b="1" noProof="0" dirty="0" smtClean="0"/>
                        <a:t>20.6</a:t>
                      </a:r>
                      <a:endParaRPr lang="en-GB" sz="1200" b="1" noProof="0" dirty="0"/>
                    </a:p>
                  </a:txBody>
                  <a:tcPr anchor="b"/>
                </a:tc>
              </a:tr>
            </a:tbl>
          </a:graphicData>
        </a:graphic>
      </p:graphicFrame>
    </p:spTree>
    <p:extLst>
      <p:ext uri="{BB962C8B-B14F-4D97-AF65-F5344CB8AC3E}">
        <p14:creationId xmlns:p14="http://schemas.microsoft.com/office/powerpoint/2010/main" val="3024241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tel 12"/>
          <p:cNvSpPr>
            <a:spLocks noGrp="1"/>
          </p:cNvSpPr>
          <p:nvPr>
            <p:ph type="title"/>
          </p:nvPr>
        </p:nvSpPr>
        <p:spPr>
          <a:noFill/>
        </p:spPr>
        <p:txBody>
          <a:bodyPr/>
          <a:lstStyle/>
          <a:p>
            <a:r>
              <a:rPr lang="en-GB" dirty="0" smtClean="0">
                <a:solidFill>
                  <a:schemeClr val="tx1"/>
                </a:solidFill>
              </a:rPr>
              <a:t>Balance sheet and key figures</a:t>
            </a:r>
            <a:endParaRPr lang="en-GB" dirty="0">
              <a:solidFill>
                <a:schemeClr val="tx1"/>
              </a:solidFill>
            </a:endParaRPr>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11</a:t>
            </a:fld>
            <a:endParaRPr lang="nb-NO" dirty="0"/>
          </a:p>
        </p:txBody>
      </p:sp>
      <p:graphicFrame>
        <p:nvGraphicFramePr>
          <p:cNvPr id="17" name="Plassholder for tabell 16"/>
          <p:cNvGraphicFramePr>
            <a:graphicFrameLocks noGrp="1"/>
          </p:cNvGraphicFramePr>
          <p:nvPr>
            <p:ph type="tbl" sz="quarter" idx="14"/>
            <p:extLst>
              <p:ext uri="{D42A27DB-BD31-4B8C-83A1-F6EECF244321}">
                <p14:modId xmlns:p14="http://schemas.microsoft.com/office/powerpoint/2010/main" val="2900887386"/>
              </p:ext>
            </p:extLst>
          </p:nvPr>
        </p:nvGraphicFramePr>
        <p:xfrm>
          <a:off x="720724" y="1814667"/>
          <a:ext cx="8486337" cy="4761656"/>
        </p:xfrm>
        <a:graphic>
          <a:graphicData uri="http://schemas.openxmlformats.org/drawingml/2006/table">
            <a:tbl>
              <a:tblPr firstRow="1" bandRow="1">
                <a:tableStyleId>{2C1AE088-F1FA-4E3D-B3D6-5AB421C07454}</a:tableStyleId>
              </a:tblPr>
              <a:tblGrid>
                <a:gridCol w="3339527"/>
                <a:gridCol w="1366904"/>
                <a:gridCol w="1436643"/>
                <a:gridCol w="1380851"/>
                <a:gridCol w="962412"/>
              </a:tblGrid>
              <a:tr h="278185">
                <a:tc>
                  <a:txBody>
                    <a:bodyPr/>
                    <a:lstStyle/>
                    <a:p>
                      <a:endParaRPr lang="en-GB" sz="1200" dirty="0"/>
                    </a:p>
                  </a:txBody>
                  <a:tcPr/>
                </a:tc>
                <a:tc>
                  <a:txBody>
                    <a:bodyPr/>
                    <a:lstStyle/>
                    <a:p>
                      <a:pPr algn="r"/>
                      <a:r>
                        <a:rPr lang="en-GB" sz="1200" noProof="0" dirty="0" smtClean="0"/>
                        <a:t>30.06.2018</a:t>
                      </a:r>
                      <a:endParaRPr lang="en-GB" sz="1200" noProof="0" dirty="0"/>
                    </a:p>
                  </a:txBody>
                  <a:tcPr>
                    <a:solidFill>
                      <a:schemeClr val="bg1">
                        <a:lumMod val="95000"/>
                      </a:schemeClr>
                    </a:solidFill>
                  </a:tcPr>
                </a:tc>
                <a:tc>
                  <a:txBody>
                    <a:bodyPr/>
                    <a:lstStyle/>
                    <a:p>
                      <a:pPr algn="r"/>
                      <a:r>
                        <a:rPr lang="en-GB" sz="1200" i="0" noProof="0" dirty="0" smtClean="0"/>
                        <a:t>30.06.2017</a:t>
                      </a:r>
                      <a:endParaRPr lang="en-GB" sz="1200" i="0" noProof="0" dirty="0"/>
                    </a:p>
                  </a:txBody>
                  <a:tcPr/>
                </a:tc>
                <a:tc gridSpan="2">
                  <a:txBody>
                    <a:bodyPr/>
                    <a:lstStyle/>
                    <a:p>
                      <a:pPr algn="ctr"/>
                      <a:r>
                        <a:rPr lang="en-GB" sz="1200" noProof="0" dirty="0" smtClean="0"/>
                        <a:t>Changes</a:t>
                      </a:r>
                      <a:endParaRPr lang="en-GB" sz="1200" noProof="0" dirty="0"/>
                    </a:p>
                  </a:txBody>
                  <a:tcPr/>
                </a:tc>
                <a:tc hMerge="1">
                  <a:txBody>
                    <a:bodyPr/>
                    <a:lstStyle/>
                    <a:p>
                      <a:endParaRPr lang="en-GB" sz="1200" dirty="0"/>
                    </a:p>
                  </a:txBody>
                  <a:tcPr/>
                </a:tc>
              </a:tr>
              <a:tr h="278185">
                <a:tc>
                  <a:txBody>
                    <a:bodyPr/>
                    <a:lstStyle/>
                    <a:p>
                      <a:r>
                        <a:rPr lang="en-GB" sz="1200" b="1" i="0" noProof="0" dirty="0" smtClean="0"/>
                        <a:t>Balance in NOK million</a:t>
                      </a:r>
                      <a:endParaRPr lang="en-GB" sz="1200" b="1" i="0" noProof="0" dirty="0"/>
                    </a:p>
                  </a:txBody>
                  <a:tcPr/>
                </a:tc>
                <a:tc>
                  <a:txBody>
                    <a:bodyPr/>
                    <a:lstStyle/>
                    <a:p>
                      <a:pPr algn="r"/>
                      <a:r>
                        <a:rPr lang="en-GB" sz="1200" b="1" i="0" noProof="0" dirty="0" smtClean="0"/>
                        <a:t>NOK </a:t>
                      </a:r>
                      <a:endParaRPr lang="en-GB" sz="1200" b="1" i="0" noProof="0" dirty="0"/>
                    </a:p>
                  </a:txBody>
                  <a:tcPr>
                    <a:solidFill>
                      <a:schemeClr val="bg1">
                        <a:lumMod val="95000"/>
                      </a:schemeClr>
                    </a:solidFill>
                  </a:tcPr>
                </a:tc>
                <a:tc>
                  <a:txBody>
                    <a:bodyPr/>
                    <a:lstStyle/>
                    <a:p>
                      <a:pPr algn="r"/>
                      <a:r>
                        <a:rPr lang="en-GB" sz="1200" b="1" i="0" noProof="0" dirty="0" smtClean="0"/>
                        <a:t>NOK</a:t>
                      </a:r>
                      <a:endParaRPr lang="en-GB" sz="1200" b="1" i="0" noProof="0" dirty="0"/>
                    </a:p>
                  </a:txBody>
                  <a:tcPr/>
                </a:tc>
                <a:tc>
                  <a:txBody>
                    <a:bodyPr/>
                    <a:lstStyle/>
                    <a:p>
                      <a:pPr algn="r"/>
                      <a:r>
                        <a:rPr lang="en-GB" sz="1200" b="1" i="0" noProof="0" dirty="0" smtClean="0"/>
                        <a:t>NOK</a:t>
                      </a:r>
                      <a:endParaRPr lang="en-GB" sz="1200" b="1" i="0" noProof="0" dirty="0"/>
                    </a:p>
                  </a:txBody>
                  <a:tcPr/>
                </a:tc>
                <a:tc>
                  <a:txBody>
                    <a:bodyPr/>
                    <a:lstStyle/>
                    <a:p>
                      <a:pPr algn="r"/>
                      <a:r>
                        <a:rPr lang="en-GB" sz="1200" b="1" i="0" noProof="0" dirty="0" smtClean="0"/>
                        <a:t>%</a:t>
                      </a:r>
                      <a:endParaRPr lang="en-GB" sz="1200" b="1" i="0" noProof="0" dirty="0"/>
                    </a:p>
                  </a:txBody>
                  <a:tcPr/>
                </a:tc>
              </a:tr>
              <a:tr h="278185">
                <a:tc>
                  <a:txBody>
                    <a:bodyPr/>
                    <a:lstStyle/>
                    <a:p>
                      <a:r>
                        <a:rPr lang="en-GB" sz="1200" b="0" noProof="0" dirty="0" smtClean="0"/>
                        <a:t>Total Assets</a:t>
                      </a:r>
                    </a:p>
                  </a:txBody>
                  <a:tcPr/>
                </a:tc>
                <a:tc>
                  <a:txBody>
                    <a:bodyPr/>
                    <a:lstStyle/>
                    <a:p>
                      <a:pPr algn="r"/>
                      <a:r>
                        <a:rPr lang="nb-NO" sz="1200" b="0" dirty="0" smtClean="0"/>
                        <a:t>70,578</a:t>
                      </a:r>
                      <a:endParaRPr lang="nb-NO" sz="1200" b="0" dirty="0"/>
                    </a:p>
                  </a:txBody>
                  <a:tcPr>
                    <a:solidFill>
                      <a:schemeClr val="bg1">
                        <a:lumMod val="95000"/>
                      </a:schemeClr>
                    </a:solidFill>
                  </a:tcPr>
                </a:tc>
                <a:tc>
                  <a:txBody>
                    <a:bodyPr/>
                    <a:lstStyle/>
                    <a:p>
                      <a:pPr algn="r"/>
                      <a:r>
                        <a:rPr lang="nb-NO" sz="1200" b="0" i="0" dirty="0" smtClean="0"/>
                        <a:t>65,652</a:t>
                      </a:r>
                      <a:endParaRPr lang="nb-NO" sz="1200" b="0" i="0" dirty="0"/>
                    </a:p>
                  </a:txBody>
                  <a:tcPr/>
                </a:tc>
                <a:tc>
                  <a:txBody>
                    <a:bodyPr/>
                    <a:lstStyle/>
                    <a:p>
                      <a:pPr algn="r"/>
                      <a:r>
                        <a:rPr lang="nb-NO" sz="1200" b="0" dirty="0" smtClean="0"/>
                        <a:t>4,926</a:t>
                      </a:r>
                      <a:endParaRPr lang="nb-NO" sz="1200" b="0" dirty="0"/>
                    </a:p>
                  </a:txBody>
                  <a:tcPr/>
                </a:tc>
                <a:tc>
                  <a:txBody>
                    <a:bodyPr/>
                    <a:lstStyle/>
                    <a:p>
                      <a:pPr algn="r"/>
                      <a:r>
                        <a:rPr lang="nb-NO" sz="1200" b="0" dirty="0" smtClean="0"/>
                        <a:t>7.5</a:t>
                      </a:r>
                      <a:endParaRPr lang="nb-NO" sz="1200" b="0" dirty="0"/>
                    </a:p>
                  </a:txBody>
                  <a:tcPr/>
                </a:tc>
              </a:tr>
              <a:tr h="278185">
                <a:tc>
                  <a:txBody>
                    <a:bodyPr/>
                    <a:lstStyle/>
                    <a:p>
                      <a:r>
                        <a:rPr lang="en-GB" sz="1200" b="0" noProof="0" dirty="0" smtClean="0"/>
                        <a:t>Loans to customers</a:t>
                      </a:r>
                      <a:endParaRPr lang="en-GB" sz="1200" b="0" noProof="0" dirty="0"/>
                    </a:p>
                  </a:txBody>
                  <a:tcPr/>
                </a:tc>
                <a:tc>
                  <a:txBody>
                    <a:bodyPr/>
                    <a:lstStyle/>
                    <a:p>
                      <a:pPr algn="r"/>
                      <a:r>
                        <a:rPr lang="nb-NO" sz="1200" b="0" dirty="0" smtClean="0"/>
                        <a:t>58,869</a:t>
                      </a:r>
                      <a:endParaRPr lang="nb-NO" sz="1200" b="0" dirty="0"/>
                    </a:p>
                  </a:txBody>
                  <a:tcPr>
                    <a:solidFill>
                      <a:schemeClr val="bg1">
                        <a:lumMod val="95000"/>
                      </a:schemeClr>
                    </a:solidFill>
                  </a:tcPr>
                </a:tc>
                <a:tc>
                  <a:txBody>
                    <a:bodyPr/>
                    <a:lstStyle/>
                    <a:p>
                      <a:pPr algn="r"/>
                      <a:r>
                        <a:rPr lang="nb-NO" sz="1200" b="0" i="0" dirty="0" smtClean="0"/>
                        <a:t>56,040</a:t>
                      </a:r>
                      <a:endParaRPr lang="nb-NO" sz="1200" b="0" i="0" dirty="0"/>
                    </a:p>
                  </a:txBody>
                  <a:tcPr/>
                </a:tc>
                <a:tc>
                  <a:txBody>
                    <a:bodyPr/>
                    <a:lstStyle/>
                    <a:p>
                      <a:pPr algn="r"/>
                      <a:r>
                        <a:rPr lang="nb-NO" sz="1200" b="0" dirty="0" smtClean="0"/>
                        <a:t>2,829</a:t>
                      </a:r>
                      <a:endParaRPr lang="nb-NO" sz="1200" b="0" dirty="0"/>
                    </a:p>
                  </a:txBody>
                  <a:tcPr/>
                </a:tc>
                <a:tc>
                  <a:txBody>
                    <a:bodyPr/>
                    <a:lstStyle/>
                    <a:p>
                      <a:pPr algn="r"/>
                      <a:r>
                        <a:rPr lang="nb-NO" sz="1200" b="0" dirty="0" smtClean="0"/>
                        <a:t>5.0</a:t>
                      </a:r>
                      <a:endParaRPr lang="nb-NO" sz="1200" b="0" dirty="0"/>
                    </a:p>
                  </a:txBody>
                  <a:tcPr/>
                </a:tc>
              </a:tr>
              <a:tr h="278185">
                <a:tc>
                  <a:txBody>
                    <a:bodyPr/>
                    <a:lstStyle/>
                    <a:p>
                      <a:r>
                        <a:rPr lang="en-GB" sz="1200" b="0" noProof="0" dirty="0" smtClean="0"/>
                        <a:t>Deposits from customers</a:t>
                      </a:r>
                      <a:endParaRPr lang="en-GB" sz="1200" b="0" noProof="0" dirty="0"/>
                    </a:p>
                  </a:txBody>
                  <a:tcPr/>
                </a:tc>
                <a:tc>
                  <a:txBody>
                    <a:bodyPr/>
                    <a:lstStyle/>
                    <a:p>
                      <a:pPr algn="r"/>
                      <a:r>
                        <a:rPr lang="nb-NO" sz="1200" b="0" dirty="0" smtClean="0"/>
                        <a:t>34,239</a:t>
                      </a:r>
                      <a:endParaRPr lang="nb-NO" sz="1200" b="0" dirty="0"/>
                    </a:p>
                  </a:txBody>
                  <a:tcPr>
                    <a:solidFill>
                      <a:schemeClr val="bg1">
                        <a:lumMod val="95000"/>
                      </a:schemeClr>
                    </a:solidFill>
                  </a:tcPr>
                </a:tc>
                <a:tc>
                  <a:txBody>
                    <a:bodyPr/>
                    <a:lstStyle/>
                    <a:p>
                      <a:pPr algn="r"/>
                      <a:r>
                        <a:rPr lang="nb-NO" sz="1200" b="0" i="0" dirty="0" smtClean="0"/>
                        <a:t>33,514</a:t>
                      </a:r>
                      <a:endParaRPr lang="nb-NO" sz="1200" b="0" i="0" dirty="0"/>
                    </a:p>
                  </a:txBody>
                  <a:tcPr/>
                </a:tc>
                <a:tc>
                  <a:txBody>
                    <a:bodyPr/>
                    <a:lstStyle/>
                    <a:p>
                      <a:pPr algn="r"/>
                      <a:r>
                        <a:rPr lang="nb-NO" sz="1200" b="0" dirty="0" smtClean="0"/>
                        <a:t>725</a:t>
                      </a:r>
                      <a:endParaRPr lang="nb-NO" sz="1200" b="0" dirty="0"/>
                    </a:p>
                  </a:txBody>
                  <a:tcPr/>
                </a:tc>
                <a:tc>
                  <a:txBody>
                    <a:bodyPr/>
                    <a:lstStyle/>
                    <a:p>
                      <a:pPr algn="r"/>
                      <a:r>
                        <a:rPr lang="nb-NO" sz="1200" b="0" dirty="0" smtClean="0"/>
                        <a:t>2.2</a:t>
                      </a:r>
                      <a:endParaRPr lang="nb-NO" sz="1200" b="0" dirty="0"/>
                    </a:p>
                  </a:txBody>
                  <a:tcPr/>
                </a:tc>
              </a:tr>
              <a:tr h="278185">
                <a:tc>
                  <a:txBody>
                    <a:bodyPr/>
                    <a:lstStyle/>
                    <a:p>
                      <a:r>
                        <a:rPr lang="en-GB" sz="1200" b="0" noProof="0" dirty="0" smtClean="0"/>
                        <a:t>Net Equity and Subordinated Loans</a:t>
                      </a:r>
                      <a:endParaRPr lang="en-GB" sz="1200" b="0" noProof="0" dirty="0"/>
                    </a:p>
                  </a:txBody>
                  <a:tcPr/>
                </a:tc>
                <a:tc>
                  <a:txBody>
                    <a:bodyPr/>
                    <a:lstStyle/>
                    <a:p>
                      <a:pPr algn="r"/>
                      <a:r>
                        <a:rPr lang="nb-NO" sz="1200" b="0" dirty="0" smtClean="0">
                          <a:solidFill>
                            <a:schemeClr val="tx1"/>
                          </a:solidFill>
                        </a:rPr>
                        <a:t>6,477</a:t>
                      </a:r>
                      <a:endParaRPr lang="nb-NO" sz="1200" b="0" dirty="0">
                        <a:solidFill>
                          <a:schemeClr val="tx1"/>
                        </a:solidFill>
                      </a:endParaRPr>
                    </a:p>
                  </a:txBody>
                  <a:tcP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lang="nb-NO" sz="1200" b="0" i="0" dirty="0" smtClean="0">
                          <a:solidFill>
                            <a:schemeClr val="tx1"/>
                          </a:solidFill>
                        </a:rPr>
                        <a:t>6,534</a:t>
                      </a:r>
                      <a:endParaRPr lang="nb-NO" sz="1200" b="0" i="0" dirty="0">
                        <a:solidFill>
                          <a:schemeClr val="tx1"/>
                        </a:solidFill>
                      </a:endParaRPr>
                    </a:p>
                  </a:txBody>
                  <a:tcPr/>
                </a:tc>
                <a:tc>
                  <a:txBody>
                    <a:bodyPr/>
                    <a:lstStyle/>
                    <a:p>
                      <a:pPr algn="r"/>
                      <a:r>
                        <a:rPr lang="nb-NO" sz="1200" b="0" dirty="0" smtClean="0">
                          <a:solidFill>
                            <a:schemeClr val="tx1"/>
                          </a:solidFill>
                        </a:rPr>
                        <a:t>-57</a:t>
                      </a:r>
                      <a:endParaRPr lang="nb-NO" sz="1200" b="0" dirty="0">
                        <a:solidFill>
                          <a:schemeClr val="tx1"/>
                        </a:solidFill>
                      </a:endParaRPr>
                    </a:p>
                  </a:txBody>
                  <a:tcPr/>
                </a:tc>
                <a:tc>
                  <a:txBody>
                    <a:bodyPr/>
                    <a:lstStyle/>
                    <a:p>
                      <a:pPr algn="r"/>
                      <a:r>
                        <a:rPr lang="nb-NO" sz="1200" b="0" dirty="0" smtClean="0">
                          <a:solidFill>
                            <a:schemeClr val="tx1"/>
                          </a:solidFill>
                        </a:rPr>
                        <a:t>-0,9</a:t>
                      </a:r>
                      <a:endParaRPr lang="nb-NO" sz="1200" b="0" dirty="0">
                        <a:solidFill>
                          <a:schemeClr val="tx1"/>
                        </a:solidFill>
                      </a:endParaRPr>
                    </a:p>
                  </a:txBody>
                  <a:tcPr/>
                </a:tc>
              </a:tr>
              <a:tr h="448993">
                <a:tc rowSpan="2">
                  <a:txBody>
                    <a:bodyPr/>
                    <a:lstStyle/>
                    <a:p>
                      <a:r>
                        <a:rPr lang="en-GB" sz="1200" b="1" noProof="0" dirty="0" smtClean="0"/>
                        <a:t>Key Figures</a:t>
                      </a:r>
                      <a:endParaRPr lang="en-GB" sz="1200" b="1" noProof="0" dirty="0"/>
                    </a:p>
                  </a:txBody>
                  <a:tcPr anchor="b">
                    <a:lnR w="0" cmpd="sng">
                      <a:noFill/>
                    </a:lnR>
                  </a:tcPr>
                </a:tc>
                <a:tc>
                  <a:txBody>
                    <a:bodyPr/>
                    <a:lstStyle/>
                    <a:p>
                      <a:pPr algn="r"/>
                      <a:endParaRPr lang="en-GB" sz="1200" b="1" noProof="0" dirty="0"/>
                    </a:p>
                  </a:txBody>
                  <a:tcPr anchor="b">
                    <a:lnL w="0" cmpd="sng">
                      <a:noFill/>
                    </a:lnL>
                    <a:lnR w="0" cmpd="sng">
                      <a:noFill/>
                    </a:lnR>
                    <a:lnT w="12700" cap="flat" cmpd="sng" algn="ctr">
                      <a:solidFill>
                        <a:schemeClr val="tx1"/>
                      </a:solidFill>
                      <a:prstDash val="solid"/>
                      <a:round/>
                      <a:headEnd type="none" w="med" len="med"/>
                      <a:tailEnd type="none" w="med" len="med"/>
                    </a:lnT>
                    <a:lnB w="6350" cmpd="sng">
                      <a:noFill/>
                    </a:lnB>
                    <a:lnTlToBr w="12700" cmpd="sng">
                      <a:noFill/>
                      <a:prstDash val="solid"/>
                    </a:lnTlToBr>
                    <a:lnBlToTr w="12700" cmpd="sng">
                      <a:noFill/>
                      <a:prstDash val="solid"/>
                    </a:lnBlToTr>
                    <a:noFill/>
                  </a:tcPr>
                </a:tc>
                <a:tc rowSpan="2">
                  <a:txBody>
                    <a:bodyPr/>
                    <a:lstStyle/>
                    <a:p>
                      <a:pPr algn="r"/>
                      <a:r>
                        <a:rPr lang="en-GB" sz="1200" b="1" i="0" noProof="0" dirty="0" smtClean="0"/>
                        <a:t>30.06.2017</a:t>
                      </a:r>
                      <a:endParaRPr lang="en-GB" sz="1200" b="1" i="0" noProof="0" dirty="0"/>
                    </a:p>
                  </a:txBody>
                  <a:tcPr anchor="b">
                    <a:lnL w="0" cmpd="sng">
                      <a:noFill/>
                    </a:lnL>
                  </a:tcPr>
                </a:tc>
                <a:tc rowSpan="2" gridSpan="2">
                  <a:txBody>
                    <a:bodyPr/>
                    <a:lstStyle/>
                    <a:p>
                      <a:pPr algn="ctr"/>
                      <a:r>
                        <a:rPr lang="en-GB" sz="1200" b="1" noProof="0" dirty="0" smtClean="0"/>
                        <a:t>       Changes p.p.</a:t>
                      </a:r>
                      <a:endParaRPr lang="en-GB" sz="1200" b="1" noProof="0" dirty="0"/>
                    </a:p>
                  </a:txBody>
                  <a:tcPr anchor="b"/>
                </a:tc>
                <a:tc rowSpan="2" hMerge="1">
                  <a:txBody>
                    <a:bodyPr/>
                    <a:lstStyle/>
                    <a:p>
                      <a:pPr algn="r"/>
                      <a:endParaRPr lang="en-GB" sz="1200" b="1" dirty="0"/>
                    </a:p>
                  </a:txBody>
                  <a:tcPr anchor="b"/>
                </a:tc>
              </a:tr>
              <a:tr h="448993">
                <a:tc vMerge="1">
                  <a:txBody>
                    <a:bodyPr/>
                    <a:lstStyle/>
                    <a:p>
                      <a:endParaRPr lang="en-GB"/>
                    </a:p>
                  </a:txBody>
                  <a:tcPr/>
                </a:tc>
                <a:tc>
                  <a:txBody>
                    <a:bodyPr/>
                    <a:lstStyle/>
                    <a:p>
                      <a:pPr algn="r"/>
                      <a:r>
                        <a:rPr lang="en-GB" sz="1200" b="1" noProof="0" dirty="0" smtClean="0"/>
                        <a:t>30.06.2018</a:t>
                      </a:r>
                      <a:endParaRPr lang="en-GB" sz="1200" b="1" noProof="0" dirty="0"/>
                    </a:p>
                  </a:txBody>
                  <a:tcPr anchor="b">
                    <a:lnT w="6350" cmpd="sng">
                      <a:noFill/>
                    </a:lnT>
                    <a:solidFill>
                      <a:schemeClr val="bg1">
                        <a:lumMod val="95000"/>
                      </a:schemeClr>
                    </a:solidFill>
                  </a:tcPr>
                </a:tc>
                <a:tc vMerge="1">
                  <a:txBody>
                    <a:bodyPr/>
                    <a:lstStyle/>
                    <a:p>
                      <a:endParaRPr lang="en-GB" dirty="0"/>
                    </a:p>
                  </a:txBody>
                  <a:tcPr/>
                </a:tc>
                <a:tc gridSpan="2" vMerge="1">
                  <a:txBody>
                    <a:bodyPr/>
                    <a:lstStyle/>
                    <a:p>
                      <a:endParaRPr lang="en-GB"/>
                    </a:p>
                  </a:txBody>
                  <a:tcPr/>
                </a:tc>
                <a:tc hMerge="1" vMerge="1">
                  <a:txBody>
                    <a:bodyPr/>
                    <a:lstStyle/>
                    <a:p>
                      <a:endParaRPr lang="en-GB"/>
                    </a:p>
                  </a:txBody>
                  <a:tcPr/>
                </a:tc>
              </a:tr>
              <a:tr h="252249">
                <a:tc>
                  <a:txBody>
                    <a:bodyPr/>
                    <a:lstStyle/>
                    <a:p>
                      <a:r>
                        <a:rPr lang="en-GB" sz="1200" b="0" noProof="0" dirty="0" smtClean="0"/>
                        <a:t>Return on Equity</a:t>
                      </a:r>
                      <a:endParaRPr lang="en-GB" sz="1200" b="0" noProof="0" dirty="0"/>
                    </a:p>
                  </a:txBody>
                  <a:tcPr/>
                </a:tc>
                <a:tc>
                  <a:txBody>
                    <a:bodyPr/>
                    <a:lstStyle/>
                    <a:p>
                      <a:pPr algn="r"/>
                      <a:r>
                        <a:rPr lang="nb-NO" sz="1200" b="0" dirty="0" smtClean="0"/>
                        <a:t>11.2</a:t>
                      </a:r>
                      <a:endParaRPr lang="nb-NO" sz="1200" b="0" dirty="0"/>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10.0</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1.2</a:t>
                      </a:r>
                      <a:endParaRPr lang="nb-NO" sz="1200" b="0" kern="1200" dirty="0">
                        <a:solidFill>
                          <a:schemeClr val="accent4"/>
                        </a:solidFill>
                        <a:latin typeface="+mn-lt"/>
                        <a:ea typeface="+mn-ea"/>
                        <a:cs typeface="+mn-cs"/>
                      </a:endParaRPr>
                    </a:p>
                  </a:txBody>
                  <a:tcPr/>
                </a:tc>
                <a:tc hMerge="1">
                  <a:txBody>
                    <a:bodyPr/>
                    <a:lstStyle/>
                    <a:p>
                      <a:pPr algn="r"/>
                      <a:endParaRPr lang="en-GB" sz="1200" b="0" dirty="0"/>
                    </a:p>
                  </a:txBody>
                  <a:tcPr/>
                </a:tc>
              </a:tr>
              <a:tr h="252249">
                <a:tc>
                  <a:txBody>
                    <a:bodyPr/>
                    <a:lstStyle/>
                    <a:p>
                      <a:r>
                        <a:rPr lang="en-GB" sz="1200" b="0" noProof="0" dirty="0" smtClean="0"/>
                        <a:t>Cost/Income</a:t>
                      </a:r>
                      <a:r>
                        <a:rPr lang="en-GB" sz="1200" b="0" baseline="0" noProof="0" dirty="0" smtClean="0"/>
                        <a:t> Ratio</a:t>
                      </a:r>
                      <a:endParaRPr lang="en-GB" sz="1200" b="0" noProof="0" dirty="0"/>
                    </a:p>
                  </a:txBody>
                  <a:tcPr/>
                </a:tc>
                <a:tc>
                  <a:txBody>
                    <a:bodyPr/>
                    <a:lstStyle/>
                    <a:p>
                      <a:pPr algn="r"/>
                      <a:r>
                        <a:rPr lang="nb-NO" sz="1200" b="0" dirty="0" smtClean="0"/>
                        <a:t>42.1</a:t>
                      </a:r>
                      <a:endParaRPr lang="nb-NO" sz="1200" b="0" dirty="0"/>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45.7</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-3.6</a:t>
                      </a:r>
                      <a:endParaRPr lang="nb-NO" sz="1200" b="0" kern="1200" dirty="0">
                        <a:solidFill>
                          <a:schemeClr val="accent4"/>
                        </a:solidFill>
                        <a:latin typeface="+mn-lt"/>
                        <a:ea typeface="+mn-ea"/>
                        <a:cs typeface="+mn-cs"/>
                      </a:endParaRPr>
                    </a:p>
                  </a:txBody>
                  <a:tcPr/>
                </a:tc>
                <a:tc hMerge="1">
                  <a:txBody>
                    <a:bodyPr/>
                    <a:lstStyle/>
                    <a:p>
                      <a:endParaRPr lang="en-GB"/>
                    </a:p>
                  </a:txBody>
                  <a:tcPr/>
                </a:tc>
              </a:tr>
              <a:tr h="252249">
                <a:tc>
                  <a:txBody>
                    <a:bodyPr/>
                    <a:lstStyle/>
                    <a:p>
                      <a:r>
                        <a:rPr lang="en-GB" sz="1200" b="0" noProof="0" dirty="0" smtClean="0"/>
                        <a:t>Total Capital</a:t>
                      </a:r>
                      <a:endParaRPr lang="en-GB" sz="1200" b="0" noProof="0" dirty="0"/>
                    </a:p>
                  </a:txBody>
                  <a:tcPr/>
                </a:tc>
                <a:tc>
                  <a:txBody>
                    <a:bodyPr/>
                    <a:lstStyle/>
                    <a:p>
                      <a:pPr algn="r"/>
                      <a:r>
                        <a:rPr lang="nb-NO" sz="1200" b="0" dirty="0" smtClean="0">
                          <a:solidFill>
                            <a:schemeClr val="tx1"/>
                          </a:solidFill>
                        </a:rPr>
                        <a:t>19.1</a:t>
                      </a:r>
                      <a:endParaRPr lang="nb-NO" sz="1200" b="0" dirty="0">
                        <a:solidFill>
                          <a:schemeClr val="tx1"/>
                        </a:solidFill>
                      </a:endParaRPr>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18.9</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0.2</a:t>
                      </a:r>
                      <a:endParaRPr lang="nb-NO" sz="1200" b="0" kern="1200" dirty="0">
                        <a:solidFill>
                          <a:schemeClr val="accent4"/>
                        </a:solidFill>
                        <a:latin typeface="+mn-lt"/>
                        <a:ea typeface="+mn-ea"/>
                        <a:cs typeface="+mn-cs"/>
                      </a:endParaRPr>
                    </a:p>
                  </a:txBody>
                  <a:tcPr/>
                </a:tc>
                <a:tc hMerge="1">
                  <a:txBody>
                    <a:bodyPr/>
                    <a:lstStyle/>
                    <a:p>
                      <a:endParaRPr lang="en-GB"/>
                    </a:p>
                  </a:txBody>
                  <a:tcPr/>
                </a:tc>
              </a:tr>
              <a:tr h="252249">
                <a:tc>
                  <a:txBody>
                    <a:bodyPr/>
                    <a:lstStyle/>
                    <a:p>
                      <a:r>
                        <a:rPr lang="en-GB" sz="1200" b="0" noProof="0" dirty="0" smtClean="0"/>
                        <a:t>Tier 1 Capital</a:t>
                      </a:r>
                      <a:endParaRPr lang="en-GB" sz="1200" b="0" noProof="0" dirty="0"/>
                    </a:p>
                  </a:txBody>
                  <a:tcPr/>
                </a:tc>
                <a:tc>
                  <a:txBody>
                    <a:bodyPr/>
                    <a:lstStyle/>
                    <a:p>
                      <a:pPr algn="r"/>
                      <a:r>
                        <a:rPr lang="nb-NO" sz="1200" b="0" dirty="0" smtClean="0">
                          <a:solidFill>
                            <a:schemeClr val="tx1"/>
                          </a:solidFill>
                        </a:rPr>
                        <a:t>17.1</a:t>
                      </a:r>
                      <a:endParaRPr lang="nb-NO" sz="1200" b="0" dirty="0">
                        <a:solidFill>
                          <a:schemeClr val="tx1"/>
                        </a:solidFill>
                      </a:endParaRPr>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16.9</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0.2</a:t>
                      </a:r>
                      <a:endParaRPr lang="nb-NO" sz="1200" b="0" kern="1200" dirty="0">
                        <a:solidFill>
                          <a:schemeClr val="accent4"/>
                        </a:solidFill>
                        <a:latin typeface="+mn-lt"/>
                        <a:ea typeface="+mn-ea"/>
                        <a:cs typeface="+mn-cs"/>
                      </a:endParaRPr>
                    </a:p>
                  </a:txBody>
                  <a:tcPr/>
                </a:tc>
                <a:tc hMerge="1">
                  <a:txBody>
                    <a:bodyPr/>
                    <a:lstStyle/>
                    <a:p>
                      <a:endParaRPr lang="en-GB"/>
                    </a:p>
                  </a:txBody>
                  <a:tcPr/>
                </a:tc>
              </a:tr>
              <a:tr h="252249">
                <a:tc>
                  <a:txBody>
                    <a:bodyPr/>
                    <a:lstStyle/>
                    <a:p>
                      <a:r>
                        <a:rPr lang="en-GB" sz="1200" b="0" noProof="0" dirty="0" smtClean="0"/>
                        <a:t>CET1</a:t>
                      </a:r>
                      <a:endParaRPr lang="en-GB" sz="1200" b="0" noProof="0" dirty="0"/>
                    </a:p>
                  </a:txBody>
                  <a:tcPr/>
                </a:tc>
                <a:tc>
                  <a:txBody>
                    <a:bodyPr/>
                    <a:lstStyle/>
                    <a:p>
                      <a:pPr algn="r"/>
                      <a:r>
                        <a:rPr lang="nb-NO" sz="1200" b="0" dirty="0" smtClean="0">
                          <a:solidFill>
                            <a:schemeClr val="tx1"/>
                          </a:solidFill>
                        </a:rPr>
                        <a:t>15.5</a:t>
                      </a:r>
                      <a:endParaRPr lang="nb-NO" sz="1200" b="0" dirty="0">
                        <a:solidFill>
                          <a:schemeClr val="tx1"/>
                        </a:solidFill>
                      </a:endParaRPr>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14.3</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1.2</a:t>
                      </a:r>
                      <a:endParaRPr lang="nb-NO" sz="1200" b="0" kern="1200" dirty="0">
                        <a:solidFill>
                          <a:schemeClr val="accent4"/>
                        </a:solidFill>
                        <a:latin typeface="+mn-lt"/>
                        <a:ea typeface="+mn-ea"/>
                        <a:cs typeface="+mn-cs"/>
                      </a:endParaRPr>
                    </a:p>
                  </a:txBody>
                  <a:tcPr/>
                </a:tc>
                <a:tc hMerge="1">
                  <a:txBody>
                    <a:bodyPr/>
                    <a:lstStyle/>
                    <a:p>
                      <a:endParaRPr lang="en-GB"/>
                    </a:p>
                  </a:txBody>
                  <a:tcPr/>
                </a:tc>
              </a:tr>
              <a:tr h="252249">
                <a:tc>
                  <a:txBody>
                    <a:bodyPr/>
                    <a:lstStyle/>
                    <a:p>
                      <a:r>
                        <a:rPr lang="en-GB" sz="1200" b="0" noProof="0" dirty="0" smtClean="0"/>
                        <a:t>Leverage Ratio</a:t>
                      </a:r>
                      <a:endParaRPr lang="en-GB" sz="1200" b="0" noProof="0" dirty="0"/>
                    </a:p>
                  </a:txBody>
                  <a:tcPr/>
                </a:tc>
                <a:tc>
                  <a:txBody>
                    <a:bodyPr/>
                    <a:lstStyle/>
                    <a:p>
                      <a:pPr algn="r"/>
                      <a:r>
                        <a:rPr lang="nb-NO" sz="1200" b="0" dirty="0" smtClean="0">
                          <a:solidFill>
                            <a:schemeClr val="tx1"/>
                          </a:solidFill>
                        </a:rPr>
                        <a:t>8.0</a:t>
                      </a:r>
                      <a:endParaRPr lang="nb-NO" sz="1200" b="0" dirty="0">
                        <a:solidFill>
                          <a:schemeClr val="tx1"/>
                        </a:solidFill>
                      </a:endParaRPr>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8.3</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-0.3</a:t>
                      </a:r>
                      <a:endParaRPr lang="nb-NO" sz="1200" b="0" kern="1200" dirty="0">
                        <a:solidFill>
                          <a:schemeClr val="accent4"/>
                        </a:solidFill>
                        <a:latin typeface="+mn-lt"/>
                        <a:ea typeface="+mn-ea"/>
                        <a:cs typeface="+mn-cs"/>
                      </a:endParaRPr>
                    </a:p>
                  </a:txBody>
                  <a:tcPr/>
                </a:tc>
                <a:tc hMerge="1">
                  <a:txBody>
                    <a:bodyPr/>
                    <a:lstStyle/>
                    <a:p>
                      <a:endParaRPr lang="en-GB"/>
                    </a:p>
                  </a:txBody>
                  <a:tcPr/>
                </a:tc>
              </a:tr>
              <a:tr h="252249">
                <a:tc>
                  <a:txBody>
                    <a:bodyPr/>
                    <a:lstStyle/>
                    <a:p>
                      <a:r>
                        <a:rPr lang="en-GB" sz="1200" b="0" noProof="0" dirty="0" smtClean="0"/>
                        <a:t>Results per EC (NOK, the</a:t>
                      </a:r>
                      <a:r>
                        <a:rPr lang="en-GB" sz="1200" b="0" baseline="0" noProof="0" dirty="0" smtClean="0"/>
                        <a:t> </a:t>
                      </a:r>
                      <a:r>
                        <a:rPr lang="en-GB" sz="1200" b="0" noProof="0" dirty="0" smtClean="0"/>
                        <a:t>Group)</a:t>
                      </a:r>
                      <a:endParaRPr lang="en-GB" sz="1200" b="0" noProof="0" dirty="0"/>
                    </a:p>
                  </a:txBody>
                  <a:tcPr/>
                </a:tc>
                <a:tc>
                  <a:txBody>
                    <a:bodyPr/>
                    <a:lstStyle/>
                    <a:p>
                      <a:pPr algn="r"/>
                      <a:r>
                        <a:rPr lang="nb-NO" sz="1200" b="0" dirty="0" smtClean="0"/>
                        <a:t>15.45</a:t>
                      </a:r>
                      <a:endParaRPr lang="nb-NO" sz="1200" b="0" dirty="0"/>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13.10</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2.35</a:t>
                      </a:r>
                      <a:endParaRPr lang="nb-NO" sz="1200" b="0" kern="1200" dirty="0">
                        <a:solidFill>
                          <a:schemeClr val="accent4"/>
                        </a:solidFill>
                        <a:latin typeface="+mn-lt"/>
                        <a:ea typeface="+mn-ea"/>
                        <a:cs typeface="+mn-cs"/>
                      </a:endParaRPr>
                    </a:p>
                  </a:txBody>
                  <a:tcPr/>
                </a:tc>
                <a:tc hMerge="1">
                  <a:txBody>
                    <a:bodyPr/>
                    <a:lstStyle/>
                    <a:p>
                      <a:endParaRPr lang="en-GB"/>
                    </a:p>
                  </a:txBody>
                  <a:tcPr/>
                </a:tc>
              </a:tr>
              <a:tr h="252249">
                <a:tc>
                  <a:txBody>
                    <a:bodyPr/>
                    <a:lstStyle/>
                    <a:p>
                      <a:r>
                        <a:rPr lang="en-GB" sz="1200" b="0" noProof="0" dirty="0" smtClean="0"/>
                        <a:t>Results per EC (NOK, the Bank)</a:t>
                      </a:r>
                      <a:endParaRPr lang="en-GB" sz="1200" b="0" noProof="0" dirty="0"/>
                    </a:p>
                  </a:txBody>
                  <a:tcPr/>
                </a:tc>
                <a:tc>
                  <a:txBody>
                    <a:bodyPr/>
                    <a:lstStyle/>
                    <a:p>
                      <a:pPr algn="r"/>
                      <a:r>
                        <a:rPr lang="nb-NO" sz="1200" b="0" dirty="0" smtClean="0"/>
                        <a:t>18.40</a:t>
                      </a:r>
                      <a:endParaRPr lang="nb-NO" sz="1200" b="0" dirty="0"/>
                    </a:p>
                  </a:txBody>
                  <a:tcPr>
                    <a:solidFill>
                      <a:schemeClr val="bg1">
                        <a:lumMod val="95000"/>
                      </a:schemeClr>
                    </a:solidFill>
                  </a:tcPr>
                </a:tc>
                <a:tc>
                  <a:txBody>
                    <a:bodyPr/>
                    <a:lstStyle/>
                    <a:p>
                      <a:pPr marL="0" algn="r" defTabSz="1007943" rtl="0" eaLnBrk="1" latinLnBrk="0" hangingPunct="1"/>
                      <a:r>
                        <a:rPr lang="nb-NO" sz="1200" b="0" kern="1200" dirty="0" smtClean="0">
                          <a:solidFill>
                            <a:schemeClr val="accent4"/>
                          </a:solidFill>
                          <a:latin typeface="+mn-lt"/>
                          <a:ea typeface="+mn-ea"/>
                          <a:cs typeface="+mn-cs"/>
                        </a:rPr>
                        <a:t>17.60</a:t>
                      </a:r>
                      <a:endParaRPr lang="nb-NO" sz="1200" b="0" kern="1200" dirty="0">
                        <a:solidFill>
                          <a:schemeClr val="accent4"/>
                        </a:solidFill>
                        <a:latin typeface="+mn-lt"/>
                        <a:ea typeface="+mn-ea"/>
                        <a:cs typeface="+mn-cs"/>
                      </a:endParaRPr>
                    </a:p>
                  </a:txBody>
                  <a:tcPr/>
                </a:tc>
                <a:tc gridSpan="2">
                  <a:txBody>
                    <a:bodyPr/>
                    <a:lstStyle/>
                    <a:p>
                      <a:pPr marL="0" algn="r" defTabSz="1007943" rtl="0" eaLnBrk="1" latinLnBrk="0" hangingPunct="1"/>
                      <a:r>
                        <a:rPr lang="nb-NO" sz="1200" b="0" kern="1200" dirty="0" smtClean="0">
                          <a:solidFill>
                            <a:schemeClr val="accent4"/>
                          </a:solidFill>
                          <a:latin typeface="+mn-lt"/>
                          <a:ea typeface="+mn-ea"/>
                          <a:cs typeface="+mn-cs"/>
                        </a:rPr>
                        <a:t>0.80</a:t>
                      </a:r>
                      <a:endParaRPr lang="nb-NO" sz="1200" b="0" kern="1200" dirty="0">
                        <a:solidFill>
                          <a:schemeClr val="accent4"/>
                        </a:solidFill>
                        <a:latin typeface="+mn-lt"/>
                        <a:ea typeface="+mn-ea"/>
                        <a:cs typeface="+mn-cs"/>
                      </a:endParaRPr>
                    </a:p>
                  </a:txBody>
                  <a:tcPr/>
                </a:tc>
                <a:tc hMerge="1">
                  <a:txBody>
                    <a:bodyPr/>
                    <a:lstStyle/>
                    <a:p>
                      <a:endParaRPr lang="en-GB"/>
                    </a:p>
                  </a:txBody>
                  <a:tcPr/>
                </a:tc>
              </a:tr>
            </a:tbl>
          </a:graphicData>
        </a:graphic>
      </p:graphicFrame>
      <p:sp>
        <p:nvSpPr>
          <p:cNvPr id="2" name="Plassholder for tekst 1"/>
          <p:cNvSpPr>
            <a:spLocks noGrp="1"/>
          </p:cNvSpPr>
          <p:nvPr>
            <p:ph type="body" sz="quarter" idx="13"/>
          </p:nvPr>
        </p:nvSpPr>
        <p:spPr/>
        <p:txBody>
          <a:bodyPr/>
          <a:lstStyle/>
          <a:p>
            <a:endParaRPr lang="nb-NO" dirty="0"/>
          </a:p>
        </p:txBody>
      </p:sp>
    </p:spTree>
    <p:extLst>
      <p:ext uri="{BB962C8B-B14F-4D97-AF65-F5344CB8AC3E}">
        <p14:creationId xmlns:p14="http://schemas.microsoft.com/office/powerpoint/2010/main" val="1266717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en-GB" dirty="0" smtClean="0"/>
              <a:t>Net Interest Income</a:t>
            </a:r>
            <a:endParaRPr lang="en-GB" dirty="0"/>
          </a:p>
        </p:txBody>
      </p:sp>
      <p:sp>
        <p:nvSpPr>
          <p:cNvPr id="3" name="Plassholder for tekst 2"/>
          <p:cNvSpPr>
            <a:spLocks noGrp="1"/>
          </p:cNvSpPr>
          <p:nvPr>
            <p:ph type="body" sz="quarter" idx="3"/>
          </p:nvPr>
        </p:nvSpPr>
        <p:spPr>
          <a:xfrm>
            <a:off x="5288555" y="1992221"/>
            <a:ext cx="4140517" cy="200055"/>
          </a:xfrm>
        </p:spPr>
        <p:txBody>
          <a:bodyPr/>
          <a:lstStyle/>
          <a:p>
            <a:r>
              <a:rPr lang="en-GB" dirty="0" smtClean="0"/>
              <a:t>Net Interest Income</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12</a:t>
            </a:fld>
            <a:endParaRPr lang="nb-NO" dirty="0"/>
          </a:p>
        </p:txBody>
      </p:sp>
      <p:sp>
        <p:nvSpPr>
          <p:cNvPr id="5" name="Tittel 4"/>
          <p:cNvSpPr>
            <a:spLocks noGrp="1"/>
          </p:cNvSpPr>
          <p:nvPr>
            <p:ph type="title"/>
          </p:nvPr>
        </p:nvSpPr>
        <p:spPr/>
        <p:txBody>
          <a:bodyPr/>
          <a:lstStyle/>
          <a:p>
            <a:r>
              <a:rPr lang="en-US" dirty="0"/>
              <a:t>Quarterly development </a:t>
            </a:r>
            <a:r>
              <a:rPr lang="en-US" dirty="0" smtClean="0"/>
              <a:t>in Net Interest Income</a:t>
            </a:r>
            <a:endParaRPr lang="en-GB" dirty="0"/>
          </a:p>
        </p:txBody>
      </p:sp>
      <p:sp>
        <p:nvSpPr>
          <p:cNvPr id="6" name="Plassholder for tekst 5"/>
          <p:cNvSpPr>
            <a:spLocks noGrp="1"/>
          </p:cNvSpPr>
          <p:nvPr>
            <p:ph type="body" sz="quarter" idx="13"/>
          </p:nvPr>
        </p:nvSpPr>
        <p:spPr>
          <a:noFill/>
        </p:spPr>
        <p:txBody>
          <a:bodyPr/>
          <a:lstStyle/>
          <a:p>
            <a:r>
              <a:rPr lang="en-US" dirty="0" smtClean="0"/>
              <a:t>Increased NII in NOK, lower in per cent</a:t>
            </a:r>
            <a:endParaRPr lang="en-GB" dirty="0"/>
          </a:p>
        </p:txBody>
      </p:sp>
      <p:sp>
        <p:nvSpPr>
          <p:cNvPr id="7" name="Plassholder for tekst 6"/>
          <p:cNvSpPr>
            <a:spLocks noGrp="1"/>
          </p:cNvSpPr>
          <p:nvPr>
            <p:ph type="body" sz="quarter" idx="14"/>
          </p:nvPr>
        </p:nvSpPr>
        <p:spPr/>
        <p:txBody>
          <a:bodyPr/>
          <a:lstStyle/>
          <a:p>
            <a:r>
              <a:rPr lang="nb-NO" dirty="0" smtClean="0"/>
              <a:t>- NOK million</a:t>
            </a:r>
            <a:endParaRPr lang="en-GB" dirty="0"/>
          </a:p>
        </p:txBody>
      </p:sp>
      <p:sp>
        <p:nvSpPr>
          <p:cNvPr id="8" name="Plassholder for tekst 7"/>
          <p:cNvSpPr>
            <a:spLocks noGrp="1"/>
          </p:cNvSpPr>
          <p:nvPr>
            <p:ph type="body" sz="quarter" idx="15"/>
          </p:nvPr>
        </p:nvSpPr>
        <p:spPr/>
        <p:txBody>
          <a:bodyPr/>
          <a:lstStyle/>
          <a:p>
            <a:r>
              <a:rPr lang="nb-NO" dirty="0"/>
              <a:t>- </a:t>
            </a:r>
            <a:r>
              <a:rPr lang="en-GB" dirty="0" smtClean="0"/>
              <a:t>% of Average Assets</a:t>
            </a:r>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3203631012"/>
              </p:ext>
            </p:extLst>
          </p:nvPr>
        </p:nvGraphicFramePr>
        <p:xfrm>
          <a:off x="584791" y="2713038"/>
          <a:ext cx="4276134" cy="34644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diagram 11"/>
          <p:cNvGraphicFramePr>
            <a:graphicFrameLocks noGrp="1"/>
          </p:cNvGraphicFramePr>
          <p:nvPr>
            <p:ph type="chart" sz="quarter" idx="18"/>
            <p:extLst>
              <p:ext uri="{D42A27DB-BD31-4B8C-83A1-F6EECF244321}">
                <p14:modId xmlns:p14="http://schemas.microsoft.com/office/powerpoint/2010/main" val="3609211915"/>
              </p:ext>
            </p:extLst>
          </p:nvPr>
        </p:nvGraphicFramePr>
        <p:xfrm>
          <a:off x="5256213" y="2713037"/>
          <a:ext cx="4140200" cy="350700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84410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normAutofit/>
          </a:bodyPr>
          <a:lstStyle/>
          <a:p>
            <a:r>
              <a:rPr lang="en-GB" dirty="0" smtClean="0"/>
              <a:t>Other Income</a:t>
            </a:r>
            <a:endParaRPr lang="en-GB" dirty="0"/>
          </a:p>
        </p:txBody>
      </p:sp>
      <p:sp>
        <p:nvSpPr>
          <p:cNvPr id="3" name="Plassholder for tekst 2"/>
          <p:cNvSpPr>
            <a:spLocks noGrp="1"/>
          </p:cNvSpPr>
          <p:nvPr>
            <p:ph type="body" sz="quarter" idx="3"/>
          </p:nvPr>
        </p:nvSpPr>
        <p:spPr/>
        <p:txBody>
          <a:bodyPr/>
          <a:lstStyle/>
          <a:p>
            <a:r>
              <a:rPr lang="en-GB" dirty="0" smtClean="0"/>
              <a:t>Other Income</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13</a:t>
            </a:fld>
            <a:endParaRPr lang="nb-NO" dirty="0"/>
          </a:p>
        </p:txBody>
      </p:sp>
      <p:sp>
        <p:nvSpPr>
          <p:cNvPr id="5" name="Tittel 4"/>
          <p:cNvSpPr>
            <a:spLocks noGrp="1"/>
          </p:cNvSpPr>
          <p:nvPr>
            <p:ph type="title"/>
          </p:nvPr>
        </p:nvSpPr>
        <p:spPr/>
        <p:txBody>
          <a:bodyPr/>
          <a:lstStyle/>
          <a:p>
            <a:r>
              <a:rPr lang="en-GB" dirty="0" smtClean="0"/>
              <a:t>Quarterly development in Other Income</a:t>
            </a:r>
            <a:endParaRPr lang="en-GB" dirty="0"/>
          </a:p>
        </p:txBody>
      </p:sp>
      <p:sp>
        <p:nvSpPr>
          <p:cNvPr id="6" name="Plassholder for tekst 5"/>
          <p:cNvSpPr>
            <a:spLocks noGrp="1"/>
          </p:cNvSpPr>
          <p:nvPr>
            <p:ph type="body" sz="quarter" idx="13"/>
          </p:nvPr>
        </p:nvSpPr>
        <p:spPr>
          <a:xfrm>
            <a:off x="763151" y="725774"/>
            <a:ext cx="7477612" cy="337482"/>
          </a:xfrm>
          <a:noFill/>
        </p:spPr>
        <p:txBody>
          <a:bodyPr/>
          <a:lstStyle/>
          <a:p>
            <a:r>
              <a:rPr lang="en-GB" dirty="0" smtClean="0"/>
              <a:t>Negative effects from financial instruments</a:t>
            </a:r>
            <a:endParaRPr lang="en-GB" dirty="0"/>
          </a:p>
        </p:txBody>
      </p:sp>
      <p:sp>
        <p:nvSpPr>
          <p:cNvPr id="7" name="Plassholder for tekst 6"/>
          <p:cNvSpPr>
            <a:spLocks noGrp="1"/>
          </p:cNvSpPr>
          <p:nvPr>
            <p:ph type="body" sz="quarter" idx="14"/>
          </p:nvPr>
        </p:nvSpPr>
        <p:spPr/>
        <p:txBody>
          <a:bodyPr/>
          <a:lstStyle/>
          <a:p>
            <a:r>
              <a:rPr lang="nb-NO" dirty="0" smtClean="0"/>
              <a:t>- NOK million</a:t>
            </a:r>
            <a:endParaRPr lang="en-GB" dirty="0"/>
          </a:p>
        </p:txBody>
      </p:sp>
      <p:sp>
        <p:nvSpPr>
          <p:cNvPr id="8" name="Plassholder for tekst 7"/>
          <p:cNvSpPr>
            <a:spLocks noGrp="1"/>
          </p:cNvSpPr>
          <p:nvPr>
            <p:ph type="body" sz="quarter" idx="15"/>
          </p:nvPr>
        </p:nvSpPr>
        <p:spPr>
          <a:xfrm>
            <a:off x="5256657" y="2211655"/>
            <a:ext cx="4140517" cy="433452"/>
          </a:xfrm>
        </p:spPr>
        <p:txBody>
          <a:bodyPr/>
          <a:lstStyle/>
          <a:p>
            <a:r>
              <a:rPr lang="en-GB" dirty="0" smtClean="0"/>
              <a:t>- % of Average Assets</a:t>
            </a:r>
          </a:p>
          <a:p>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868101752"/>
              </p:ext>
            </p:extLst>
          </p:nvPr>
        </p:nvGraphicFramePr>
        <p:xfrm>
          <a:off x="721674" y="2696603"/>
          <a:ext cx="4140200" cy="32854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diagram 11"/>
          <p:cNvGraphicFramePr>
            <a:graphicFrameLocks noGrp="1"/>
          </p:cNvGraphicFramePr>
          <p:nvPr>
            <p:ph type="chart" sz="quarter" idx="18"/>
            <p:extLst>
              <p:ext uri="{D42A27DB-BD31-4B8C-83A1-F6EECF244321}">
                <p14:modId xmlns:p14="http://schemas.microsoft.com/office/powerpoint/2010/main" val="1758557927"/>
              </p:ext>
            </p:extLst>
          </p:nvPr>
        </p:nvGraphicFramePr>
        <p:xfrm>
          <a:off x="5188688" y="2617345"/>
          <a:ext cx="4140200" cy="3092339"/>
        </p:xfrm>
        <a:graphic>
          <a:graphicData uri="http://schemas.openxmlformats.org/drawingml/2006/chart">
            <c:chart xmlns:c="http://schemas.openxmlformats.org/drawingml/2006/chart" xmlns:r="http://schemas.openxmlformats.org/officeDocument/2006/relationships" r:id="rId3"/>
          </a:graphicData>
        </a:graphic>
      </p:graphicFrame>
      <p:sp>
        <p:nvSpPr>
          <p:cNvPr id="13" name="Plassholder for tekst 8"/>
          <p:cNvSpPr txBox="1">
            <a:spLocks/>
          </p:cNvSpPr>
          <p:nvPr/>
        </p:nvSpPr>
        <p:spPr>
          <a:xfrm>
            <a:off x="721674" y="6020428"/>
            <a:ext cx="4467014" cy="1209082"/>
          </a:xfrm>
          <a:prstGeom prst="rect">
            <a:avLst/>
          </a:prstGeom>
        </p:spPr>
        <p:txBody>
          <a:bodyPr>
            <a:noAutofit/>
          </a:bodyPr>
          <a:lst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spcBef>
                <a:spcPts val="1200"/>
              </a:spcBef>
              <a:buFont typeface="Wingdings" panose="05000000000000000000" pitchFamily="2" charset="2"/>
              <a:buChar char="§"/>
            </a:pPr>
            <a:r>
              <a:rPr lang="en-GB" sz="1200" dirty="0" smtClean="0"/>
              <a:t>The updated value measurement following the merger between </a:t>
            </a:r>
            <a:r>
              <a:rPr lang="en-GB" sz="1200" dirty="0" err="1" smtClean="0"/>
              <a:t>Vipps</a:t>
            </a:r>
            <a:r>
              <a:rPr lang="en-GB" sz="1200" dirty="0" smtClean="0"/>
              <a:t>, Bank </a:t>
            </a:r>
            <a:r>
              <a:rPr lang="en-GB" sz="1200" dirty="0" err="1" smtClean="0"/>
              <a:t>Axept</a:t>
            </a:r>
            <a:r>
              <a:rPr lang="en-GB" sz="1200" dirty="0" smtClean="0"/>
              <a:t> and </a:t>
            </a:r>
            <a:r>
              <a:rPr lang="en-GB" sz="1200" dirty="0" err="1" smtClean="0"/>
              <a:t>BankID</a:t>
            </a:r>
            <a:r>
              <a:rPr lang="en-GB" sz="1200" dirty="0" smtClean="0"/>
              <a:t> Norge gave a profit effect of approximately MNOK 10 for the second quarter of 2018</a:t>
            </a:r>
          </a:p>
          <a:p>
            <a:pPr>
              <a:spcBef>
                <a:spcPts val="1200"/>
              </a:spcBef>
              <a:buFont typeface="Wingdings" panose="05000000000000000000" pitchFamily="2" charset="2"/>
              <a:buChar char="§"/>
            </a:pPr>
            <a:r>
              <a:rPr lang="en-GB" sz="1200" dirty="0" smtClean="0"/>
              <a:t>Market value of the liquidity portfolio is reduced by NOK 11 million compared with H1 2017</a:t>
            </a:r>
          </a:p>
        </p:txBody>
      </p:sp>
      <p:sp>
        <p:nvSpPr>
          <p:cNvPr id="14" name="Plassholder for tekst 9"/>
          <p:cNvSpPr txBox="1">
            <a:spLocks/>
          </p:cNvSpPr>
          <p:nvPr/>
        </p:nvSpPr>
        <p:spPr>
          <a:xfrm>
            <a:off x="5445196" y="6232444"/>
            <a:ext cx="4140517" cy="785050"/>
          </a:xfrm>
          <a:prstGeom prst="rect">
            <a:avLst/>
          </a:prstGeom>
        </p:spPr>
        <p:txBody>
          <a:bodyPr vert="horz" lIns="0" tIns="0" rIns="0" bIns="0" rtlCol="0">
            <a:noAutofit/>
          </a:bodyPr>
          <a:lst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spcBef>
                <a:spcPts val="1200"/>
              </a:spcBef>
              <a:buNone/>
            </a:pPr>
            <a:endParaRPr lang="en-GB" sz="1200" dirty="0"/>
          </a:p>
        </p:txBody>
      </p:sp>
      <p:sp>
        <p:nvSpPr>
          <p:cNvPr id="15" name="Plassholder for tekst 9"/>
          <p:cNvSpPr txBox="1">
            <a:spLocks/>
          </p:cNvSpPr>
          <p:nvPr/>
        </p:nvSpPr>
        <p:spPr>
          <a:xfrm>
            <a:off x="5338869" y="6022193"/>
            <a:ext cx="4140517" cy="785050"/>
          </a:xfrm>
          <a:prstGeom prst="rect">
            <a:avLst/>
          </a:prstGeom>
        </p:spPr>
        <p:txBody>
          <a:bodyPr vert="horz" lIns="0" tIns="0" rIns="0" bIns="0" rtlCol="0">
            <a:noAutofit/>
          </a:bodyPr>
          <a:lst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buFont typeface="Wingdings" panose="05000000000000000000" pitchFamily="2" charset="2"/>
              <a:buChar char="§"/>
            </a:pPr>
            <a:r>
              <a:rPr lang="en-US" sz="1200" dirty="0"/>
              <a:t>Continued good growth in our Discretionary Portfolio Management Department  contributes positively during the quarter</a:t>
            </a:r>
          </a:p>
        </p:txBody>
      </p:sp>
    </p:spTree>
    <p:extLst>
      <p:ext uri="{BB962C8B-B14F-4D97-AF65-F5344CB8AC3E}">
        <p14:creationId xmlns:p14="http://schemas.microsoft.com/office/powerpoint/2010/main" val="31023801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nb-NO" dirty="0" smtClean="0"/>
              <a:t>Total Income</a:t>
            </a:r>
            <a:endParaRPr lang="en-GB" dirty="0"/>
          </a:p>
        </p:txBody>
      </p:sp>
      <p:sp>
        <p:nvSpPr>
          <p:cNvPr id="3" name="Plassholder for tekst 2"/>
          <p:cNvSpPr>
            <a:spLocks noGrp="1"/>
          </p:cNvSpPr>
          <p:nvPr>
            <p:ph type="body" sz="quarter" idx="3"/>
          </p:nvPr>
        </p:nvSpPr>
        <p:spPr/>
        <p:txBody>
          <a:bodyPr/>
          <a:lstStyle/>
          <a:p>
            <a:r>
              <a:rPr lang="nb-NO" dirty="0" smtClean="0"/>
              <a:t>Total Income</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14</a:t>
            </a:fld>
            <a:endParaRPr lang="nb-NO" dirty="0"/>
          </a:p>
        </p:txBody>
      </p:sp>
      <p:sp>
        <p:nvSpPr>
          <p:cNvPr id="5" name="Tittel 4"/>
          <p:cNvSpPr>
            <a:spLocks noGrp="1"/>
          </p:cNvSpPr>
          <p:nvPr>
            <p:ph type="title"/>
          </p:nvPr>
        </p:nvSpPr>
        <p:spPr/>
        <p:txBody>
          <a:bodyPr/>
          <a:lstStyle/>
          <a:p>
            <a:r>
              <a:rPr lang="nb-NO" dirty="0" smtClean="0"/>
              <a:t>Total Income</a:t>
            </a:r>
            <a:endParaRPr lang="en-GB" dirty="0"/>
          </a:p>
        </p:txBody>
      </p:sp>
      <p:sp>
        <p:nvSpPr>
          <p:cNvPr id="6" name="Plassholder for tekst 5"/>
          <p:cNvSpPr>
            <a:spLocks noGrp="1"/>
          </p:cNvSpPr>
          <p:nvPr>
            <p:ph type="body" sz="quarter" idx="13"/>
          </p:nvPr>
        </p:nvSpPr>
        <p:spPr/>
        <p:txBody>
          <a:bodyPr/>
          <a:lstStyle/>
          <a:p>
            <a:r>
              <a:rPr lang="en-GB" dirty="0" smtClean="0"/>
              <a:t>Good income growth compared to second quarter 2017</a:t>
            </a:r>
            <a:endParaRPr lang="en-GB" dirty="0"/>
          </a:p>
        </p:txBody>
      </p:sp>
      <p:sp>
        <p:nvSpPr>
          <p:cNvPr id="7" name="Plassholder for tekst 6"/>
          <p:cNvSpPr>
            <a:spLocks noGrp="1"/>
          </p:cNvSpPr>
          <p:nvPr>
            <p:ph type="body" sz="quarter" idx="14"/>
          </p:nvPr>
        </p:nvSpPr>
        <p:spPr/>
        <p:txBody>
          <a:bodyPr/>
          <a:lstStyle/>
          <a:p>
            <a:r>
              <a:rPr lang="nb-NO" dirty="0" smtClean="0"/>
              <a:t>- NOK million</a:t>
            </a:r>
            <a:endParaRPr lang="en-GB" dirty="0"/>
          </a:p>
        </p:txBody>
      </p:sp>
      <p:sp>
        <p:nvSpPr>
          <p:cNvPr id="8" name="Plassholder for tekst 7"/>
          <p:cNvSpPr>
            <a:spLocks noGrp="1"/>
          </p:cNvSpPr>
          <p:nvPr>
            <p:ph type="body" sz="quarter" idx="15"/>
          </p:nvPr>
        </p:nvSpPr>
        <p:spPr>
          <a:xfrm>
            <a:off x="5256657" y="2211655"/>
            <a:ext cx="4140517" cy="184666"/>
          </a:xfrm>
        </p:spPr>
        <p:txBody>
          <a:bodyPr/>
          <a:lstStyle/>
          <a:p>
            <a:r>
              <a:rPr lang="en-GB" dirty="0" smtClean="0"/>
              <a:t>- % of Average Assets</a:t>
            </a:r>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3608278383"/>
              </p:ext>
            </p:extLst>
          </p:nvPr>
        </p:nvGraphicFramePr>
        <p:xfrm>
          <a:off x="720725" y="2713038"/>
          <a:ext cx="4140200" cy="35814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diagram 11"/>
          <p:cNvGraphicFramePr>
            <a:graphicFrameLocks noGrp="1"/>
          </p:cNvGraphicFramePr>
          <p:nvPr>
            <p:ph type="chart" sz="quarter" idx="18"/>
            <p:extLst>
              <p:ext uri="{D42A27DB-BD31-4B8C-83A1-F6EECF244321}">
                <p14:modId xmlns:p14="http://schemas.microsoft.com/office/powerpoint/2010/main" val="2870212293"/>
              </p:ext>
            </p:extLst>
          </p:nvPr>
        </p:nvGraphicFramePr>
        <p:xfrm>
          <a:off x="5256213" y="2713038"/>
          <a:ext cx="4140200" cy="35601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88942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a:xfrm>
            <a:off x="741354" y="1354268"/>
            <a:ext cx="4140517" cy="200055"/>
          </a:xfrm>
        </p:spPr>
        <p:txBody>
          <a:bodyPr/>
          <a:lstStyle/>
          <a:p>
            <a:r>
              <a:rPr lang="en-GB" dirty="0" smtClean="0"/>
              <a:t>Operating Costs</a:t>
            </a:r>
            <a:endParaRPr lang="en-GB" dirty="0"/>
          </a:p>
        </p:txBody>
      </p:sp>
      <p:sp>
        <p:nvSpPr>
          <p:cNvPr id="3" name="Plassholder for tekst 2"/>
          <p:cNvSpPr>
            <a:spLocks noGrp="1"/>
          </p:cNvSpPr>
          <p:nvPr>
            <p:ph type="body" sz="quarter" idx="3"/>
          </p:nvPr>
        </p:nvSpPr>
        <p:spPr>
          <a:xfrm>
            <a:off x="5194222" y="1386164"/>
            <a:ext cx="4140517" cy="200055"/>
          </a:xfrm>
          <a:noFill/>
        </p:spPr>
        <p:txBody>
          <a:bodyPr/>
          <a:lstStyle/>
          <a:p>
            <a:r>
              <a:rPr lang="en-GB" dirty="0" smtClean="0"/>
              <a:t>Operating Costs</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15</a:t>
            </a:fld>
            <a:endParaRPr lang="nb-NO" dirty="0"/>
          </a:p>
        </p:txBody>
      </p:sp>
      <p:sp>
        <p:nvSpPr>
          <p:cNvPr id="5" name="Tittel 4"/>
          <p:cNvSpPr>
            <a:spLocks noGrp="1"/>
          </p:cNvSpPr>
          <p:nvPr>
            <p:ph type="title"/>
          </p:nvPr>
        </p:nvSpPr>
        <p:spPr/>
        <p:txBody>
          <a:bodyPr/>
          <a:lstStyle/>
          <a:p>
            <a:r>
              <a:rPr lang="nb-NO" dirty="0" err="1" smtClean="0"/>
              <a:t>Strong</a:t>
            </a:r>
            <a:r>
              <a:rPr lang="nb-NO" dirty="0" smtClean="0"/>
              <a:t> </a:t>
            </a:r>
            <a:r>
              <a:rPr lang="nb-NO" dirty="0" err="1" smtClean="0"/>
              <a:t>cost</a:t>
            </a:r>
            <a:r>
              <a:rPr lang="nb-NO" dirty="0" smtClean="0"/>
              <a:t> </a:t>
            </a:r>
            <a:r>
              <a:rPr lang="nb-NO" dirty="0" err="1" smtClean="0"/>
              <a:t>control</a:t>
            </a:r>
            <a:r>
              <a:rPr lang="nb-NO" dirty="0" smtClean="0"/>
              <a:t> – </a:t>
            </a:r>
            <a:r>
              <a:rPr lang="nb-NO" dirty="0" err="1"/>
              <a:t>i</a:t>
            </a:r>
            <a:r>
              <a:rPr lang="nb-NO" dirty="0" err="1" smtClean="0"/>
              <a:t>mproved</a:t>
            </a:r>
            <a:r>
              <a:rPr lang="nb-NO" dirty="0" smtClean="0"/>
              <a:t> </a:t>
            </a:r>
            <a:r>
              <a:rPr lang="nb-NO" dirty="0" err="1" smtClean="0"/>
              <a:t>efficiency</a:t>
            </a:r>
            <a:endParaRPr lang="en-GB" dirty="0"/>
          </a:p>
        </p:txBody>
      </p:sp>
      <p:sp>
        <p:nvSpPr>
          <p:cNvPr id="6" name="Plassholder for tekst 5"/>
          <p:cNvSpPr>
            <a:spLocks noGrp="1"/>
          </p:cNvSpPr>
          <p:nvPr>
            <p:ph type="body" sz="quarter" idx="13"/>
          </p:nvPr>
        </p:nvSpPr>
        <p:spPr/>
        <p:txBody>
          <a:bodyPr/>
          <a:lstStyle/>
          <a:p>
            <a:r>
              <a:rPr lang="en-GB" dirty="0" smtClean="0"/>
              <a:t>Positive development</a:t>
            </a:r>
            <a:endParaRPr lang="en-GB" dirty="0"/>
          </a:p>
        </p:txBody>
      </p:sp>
      <p:sp>
        <p:nvSpPr>
          <p:cNvPr id="7" name="Plassholder for tekst 6"/>
          <p:cNvSpPr>
            <a:spLocks noGrp="1"/>
          </p:cNvSpPr>
          <p:nvPr>
            <p:ph type="body" sz="quarter" idx="14"/>
          </p:nvPr>
        </p:nvSpPr>
        <p:spPr>
          <a:xfrm>
            <a:off x="741353" y="1563070"/>
            <a:ext cx="4140517" cy="184666"/>
          </a:xfrm>
        </p:spPr>
        <p:txBody>
          <a:bodyPr/>
          <a:lstStyle/>
          <a:p>
            <a:r>
              <a:rPr lang="nb-NO" dirty="0" smtClean="0"/>
              <a:t>- NOK million</a:t>
            </a:r>
            <a:endParaRPr lang="en-GB" dirty="0"/>
          </a:p>
        </p:txBody>
      </p:sp>
      <p:sp>
        <p:nvSpPr>
          <p:cNvPr id="8" name="Plassholder for tekst 7"/>
          <p:cNvSpPr>
            <a:spLocks noGrp="1"/>
          </p:cNvSpPr>
          <p:nvPr>
            <p:ph type="body" sz="quarter" idx="15"/>
          </p:nvPr>
        </p:nvSpPr>
        <p:spPr>
          <a:xfrm>
            <a:off x="5182229" y="1584334"/>
            <a:ext cx="4140517" cy="184666"/>
          </a:xfrm>
        </p:spPr>
        <p:txBody>
          <a:bodyPr/>
          <a:lstStyle/>
          <a:p>
            <a:r>
              <a:rPr lang="en-GB" dirty="0" smtClean="0"/>
              <a:t>- % of Average Assets</a:t>
            </a:r>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682946957"/>
              </p:ext>
            </p:extLst>
          </p:nvPr>
        </p:nvGraphicFramePr>
        <p:xfrm>
          <a:off x="752622" y="1798638"/>
          <a:ext cx="4140200" cy="22523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diagram 11"/>
          <p:cNvGraphicFramePr>
            <a:graphicFrameLocks noGrp="1"/>
          </p:cNvGraphicFramePr>
          <p:nvPr>
            <p:ph type="chart" sz="quarter" idx="18"/>
            <p:extLst>
              <p:ext uri="{D42A27DB-BD31-4B8C-83A1-F6EECF244321}">
                <p14:modId xmlns:p14="http://schemas.microsoft.com/office/powerpoint/2010/main" val="1247597410"/>
              </p:ext>
            </p:extLst>
          </p:nvPr>
        </p:nvGraphicFramePr>
        <p:xfrm>
          <a:off x="5194221" y="1841168"/>
          <a:ext cx="4117131" cy="2220469"/>
        </p:xfrm>
        <a:graphic>
          <a:graphicData uri="http://schemas.openxmlformats.org/drawingml/2006/chart">
            <c:chart xmlns:c="http://schemas.openxmlformats.org/drawingml/2006/chart" xmlns:r="http://schemas.openxmlformats.org/officeDocument/2006/relationships" r:id="rId3"/>
          </a:graphicData>
        </a:graphic>
      </p:graphicFrame>
      <p:sp>
        <p:nvSpPr>
          <p:cNvPr id="13" name="Plassholder for tekst 1"/>
          <p:cNvSpPr txBox="1">
            <a:spLocks/>
          </p:cNvSpPr>
          <p:nvPr/>
        </p:nvSpPr>
        <p:spPr>
          <a:xfrm>
            <a:off x="794517" y="4235691"/>
            <a:ext cx="4140517" cy="200055"/>
          </a:xfrm>
          <a:prstGeom prst="rect">
            <a:avLst/>
          </a:prstGeom>
          <a:noFill/>
        </p:spPr>
        <p:txBody>
          <a:bodyPr vert="horz" lIns="0" tIns="0" rIns="0" bIns="0" rtlCol="0" anchor="t">
            <a:normAutofit/>
          </a:bodyPr>
          <a:lstStyle>
            <a:lvl1pPr marL="0" indent="0" algn="l" defTabSz="1007943" rtl="0" eaLnBrk="1" latinLnBrk="0" hangingPunct="1">
              <a:lnSpc>
                <a:spcPct val="100000"/>
              </a:lnSpc>
              <a:spcBef>
                <a:spcPts val="500"/>
              </a:spcBef>
              <a:buFont typeface="Verdana" panose="020B0604030504040204" pitchFamily="34" charset="0"/>
              <a:buNone/>
              <a:defRPr sz="1300" b="1" kern="1200">
                <a:solidFill>
                  <a:srgbClr val="0B3D4A"/>
                </a:solidFill>
                <a:latin typeface="+mn-lt"/>
                <a:ea typeface="+mn-ea"/>
                <a:cs typeface="+mn-cs"/>
              </a:defRPr>
            </a:lvl1pPr>
            <a:lvl2pPr marL="503972" indent="0" algn="l" defTabSz="1007943" rtl="0" eaLnBrk="1" latinLnBrk="0" hangingPunct="1">
              <a:lnSpc>
                <a:spcPct val="100000"/>
              </a:lnSpc>
              <a:spcBef>
                <a:spcPts val="500"/>
              </a:spcBef>
              <a:buFont typeface="Verdana" panose="020B0604030504040204" pitchFamily="34" charset="0"/>
              <a:buNone/>
              <a:defRPr sz="2205" b="1" kern="1200">
                <a:solidFill>
                  <a:srgbClr val="0B3D4A"/>
                </a:solidFill>
                <a:latin typeface="+mn-lt"/>
                <a:ea typeface="+mn-ea"/>
                <a:cs typeface="+mn-cs"/>
              </a:defRPr>
            </a:lvl2pPr>
            <a:lvl3pPr marL="1007943" indent="0" algn="l" defTabSz="1007943" rtl="0" eaLnBrk="1" latinLnBrk="0" hangingPunct="1">
              <a:lnSpc>
                <a:spcPct val="100000"/>
              </a:lnSpc>
              <a:spcBef>
                <a:spcPts val="500"/>
              </a:spcBef>
              <a:buFont typeface="Verdana" panose="020B0604030504040204" pitchFamily="34" charset="0"/>
              <a:buNone/>
              <a:defRPr lang="nb-NO" sz="1984" b="1" kern="1200">
                <a:solidFill>
                  <a:srgbClr val="0B3D4A"/>
                </a:solidFill>
                <a:latin typeface="+mn-lt"/>
                <a:ea typeface="+mn-ea"/>
                <a:cs typeface="+mn-cs"/>
              </a:defRPr>
            </a:lvl3pPr>
            <a:lvl4pPr marL="1511915"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4pPr>
            <a:lvl5pPr marL="2015886"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5pPr>
            <a:lvl6pPr marL="2519858"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6pPr>
            <a:lvl7pPr marL="3023829"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7pPr>
            <a:lvl8pPr marL="3527801"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8pPr>
            <a:lvl9pPr marL="4031772"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9pPr>
          </a:lstStyle>
          <a:p>
            <a:r>
              <a:rPr lang="en-GB" smtClean="0"/>
              <a:t>Cost/Income ratio</a:t>
            </a:r>
            <a:endParaRPr lang="en-GB" dirty="0"/>
          </a:p>
        </p:txBody>
      </p:sp>
      <p:graphicFrame>
        <p:nvGraphicFramePr>
          <p:cNvPr id="16" name="Plassholder for diagram 10"/>
          <p:cNvGraphicFramePr>
            <a:graphicFrameLocks/>
          </p:cNvGraphicFramePr>
          <p:nvPr>
            <p:extLst>
              <p:ext uri="{D42A27DB-BD31-4B8C-83A1-F6EECF244321}">
                <p14:modId xmlns:p14="http://schemas.microsoft.com/office/powerpoint/2010/main" val="2113005567"/>
              </p:ext>
            </p:extLst>
          </p:nvPr>
        </p:nvGraphicFramePr>
        <p:xfrm>
          <a:off x="794516" y="4519415"/>
          <a:ext cx="4422903" cy="2678826"/>
        </p:xfrm>
        <a:graphic>
          <a:graphicData uri="http://schemas.openxmlformats.org/drawingml/2006/chart">
            <c:chart xmlns:c="http://schemas.openxmlformats.org/drawingml/2006/chart" xmlns:r="http://schemas.openxmlformats.org/officeDocument/2006/relationships" r:id="rId4"/>
          </a:graphicData>
        </a:graphic>
      </p:graphicFrame>
      <p:sp>
        <p:nvSpPr>
          <p:cNvPr id="22" name="Plassholder for tekst 2"/>
          <p:cNvSpPr txBox="1">
            <a:spLocks/>
          </p:cNvSpPr>
          <p:nvPr/>
        </p:nvSpPr>
        <p:spPr>
          <a:xfrm>
            <a:off x="5300547" y="4235690"/>
            <a:ext cx="4140517" cy="200055"/>
          </a:xfrm>
          <a:prstGeom prst="rect">
            <a:avLst/>
          </a:prstGeom>
          <a:noFill/>
        </p:spPr>
        <p:txBody>
          <a:bodyPr vert="horz" lIns="0" tIns="0" rIns="0" bIns="0" rtlCol="0" anchor="t">
            <a:normAutofit/>
          </a:bodyPr>
          <a:lstStyle>
            <a:lvl1pPr marL="0" indent="0" algn="l" defTabSz="1007943" rtl="0" eaLnBrk="1" latinLnBrk="0" hangingPunct="1">
              <a:lnSpc>
                <a:spcPct val="100000"/>
              </a:lnSpc>
              <a:spcBef>
                <a:spcPts val="500"/>
              </a:spcBef>
              <a:buFont typeface="Verdana" panose="020B0604030504040204" pitchFamily="34" charset="0"/>
              <a:buNone/>
              <a:defRPr sz="1300" b="1" kern="1200">
                <a:solidFill>
                  <a:srgbClr val="0B3D4A"/>
                </a:solidFill>
                <a:latin typeface="+mn-lt"/>
                <a:ea typeface="+mn-ea"/>
                <a:cs typeface="+mn-cs"/>
              </a:defRPr>
            </a:lvl1pPr>
            <a:lvl2pPr marL="503972" indent="0" algn="l" defTabSz="1007943" rtl="0" eaLnBrk="1" latinLnBrk="0" hangingPunct="1">
              <a:lnSpc>
                <a:spcPct val="100000"/>
              </a:lnSpc>
              <a:spcBef>
                <a:spcPts val="500"/>
              </a:spcBef>
              <a:buFont typeface="Verdana" panose="020B0604030504040204" pitchFamily="34" charset="0"/>
              <a:buNone/>
              <a:defRPr sz="2205" b="1" kern="1200">
                <a:solidFill>
                  <a:srgbClr val="0B3D4A"/>
                </a:solidFill>
                <a:latin typeface="+mn-lt"/>
                <a:ea typeface="+mn-ea"/>
                <a:cs typeface="+mn-cs"/>
              </a:defRPr>
            </a:lvl2pPr>
            <a:lvl3pPr marL="1007943" indent="0" algn="l" defTabSz="1007943" rtl="0" eaLnBrk="1" latinLnBrk="0" hangingPunct="1">
              <a:lnSpc>
                <a:spcPct val="100000"/>
              </a:lnSpc>
              <a:spcBef>
                <a:spcPts val="500"/>
              </a:spcBef>
              <a:buFont typeface="Verdana" panose="020B0604030504040204" pitchFamily="34" charset="0"/>
              <a:buNone/>
              <a:defRPr lang="nb-NO" sz="1984" b="1" kern="1200">
                <a:solidFill>
                  <a:srgbClr val="0B3D4A"/>
                </a:solidFill>
                <a:latin typeface="+mn-lt"/>
                <a:ea typeface="+mn-ea"/>
                <a:cs typeface="+mn-cs"/>
              </a:defRPr>
            </a:lvl3pPr>
            <a:lvl4pPr marL="1511915"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4pPr>
            <a:lvl5pPr marL="2015886"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5pPr>
            <a:lvl6pPr marL="2519858"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6pPr>
            <a:lvl7pPr marL="3023829"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7pPr>
            <a:lvl8pPr marL="3527801"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8pPr>
            <a:lvl9pPr marL="4031772"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9pPr>
          </a:lstStyle>
          <a:p>
            <a:r>
              <a:rPr lang="en-GB" smtClean="0"/>
              <a:t>Total Assets and Man Years</a:t>
            </a:r>
            <a:endParaRPr lang="en-GB" dirty="0"/>
          </a:p>
        </p:txBody>
      </p:sp>
      <p:sp>
        <p:nvSpPr>
          <p:cNvPr id="23" name="Plassholder for tekst 7"/>
          <p:cNvSpPr txBox="1">
            <a:spLocks/>
          </p:cNvSpPr>
          <p:nvPr/>
        </p:nvSpPr>
        <p:spPr>
          <a:xfrm>
            <a:off x="5374975" y="4427082"/>
            <a:ext cx="4140517" cy="184666"/>
          </a:xfrm>
          <a:prstGeom prst="rect">
            <a:avLst/>
          </a:prstGeom>
        </p:spPr>
        <p:txBody>
          <a:bodyPr vert="horz" lIns="0" tIns="0" rIns="0" bIns="0" rtlCol="0">
            <a:spAutoFit/>
          </a:bodyPr>
          <a:lstStyle>
            <a:lvl1pPr marL="0" indent="0" algn="l" defTabSz="1007943" rtl="0" eaLnBrk="1" latinLnBrk="0" hangingPunct="1">
              <a:lnSpc>
                <a:spcPct val="100000"/>
              </a:lnSpc>
              <a:spcBef>
                <a:spcPts val="500"/>
              </a:spcBef>
              <a:buFont typeface="Verdana" panose="020B0604030504040204" pitchFamily="34" charset="0"/>
              <a:buNone/>
              <a:defRPr sz="12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nb-NO" smtClean="0"/>
              <a:t>- Total Assets in NOK billion</a:t>
            </a:r>
            <a:endParaRPr lang="en-GB" dirty="0"/>
          </a:p>
        </p:txBody>
      </p:sp>
      <p:graphicFrame>
        <p:nvGraphicFramePr>
          <p:cNvPr id="24" name="Plassholder for diagram 11"/>
          <p:cNvGraphicFramePr>
            <a:graphicFrameLocks/>
          </p:cNvGraphicFramePr>
          <p:nvPr>
            <p:extLst>
              <p:ext uri="{D42A27DB-BD31-4B8C-83A1-F6EECF244321}">
                <p14:modId xmlns:p14="http://schemas.microsoft.com/office/powerpoint/2010/main" val="2996884626"/>
              </p:ext>
            </p:extLst>
          </p:nvPr>
        </p:nvGraphicFramePr>
        <p:xfrm>
          <a:off x="4831174" y="4580244"/>
          <a:ext cx="5284376" cy="2535300"/>
        </p:xfrm>
        <a:graphic>
          <a:graphicData uri="http://schemas.openxmlformats.org/drawingml/2006/chart">
            <c:chart xmlns:c="http://schemas.openxmlformats.org/drawingml/2006/chart" xmlns:r="http://schemas.openxmlformats.org/officeDocument/2006/relationships" r:id="rId5"/>
          </a:graphicData>
        </a:graphic>
      </p:graphicFrame>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75301" y="4930153"/>
            <a:ext cx="884238"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12563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a:xfrm>
            <a:off x="698824" y="1418063"/>
            <a:ext cx="4140517" cy="200055"/>
          </a:xfrm>
        </p:spPr>
        <p:txBody>
          <a:bodyPr/>
          <a:lstStyle/>
          <a:p>
            <a:r>
              <a:rPr lang="en-GB" dirty="0" smtClean="0"/>
              <a:t>Losses on loans and guarantees</a:t>
            </a:r>
            <a:endParaRPr lang="en-GB" dirty="0"/>
          </a:p>
        </p:txBody>
      </p:sp>
      <p:sp>
        <p:nvSpPr>
          <p:cNvPr id="3" name="Plassholder for tekst 2"/>
          <p:cNvSpPr>
            <a:spLocks noGrp="1"/>
          </p:cNvSpPr>
          <p:nvPr>
            <p:ph type="body" sz="quarter" idx="3"/>
          </p:nvPr>
        </p:nvSpPr>
        <p:spPr>
          <a:xfrm>
            <a:off x="5171596" y="1418063"/>
            <a:ext cx="4140517" cy="200055"/>
          </a:xfrm>
        </p:spPr>
        <p:txBody>
          <a:bodyPr/>
          <a:lstStyle/>
          <a:p>
            <a:r>
              <a:rPr lang="en-GB" dirty="0" smtClean="0"/>
              <a:t>Losses on loans and guarantees</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16</a:t>
            </a:fld>
            <a:endParaRPr lang="nb-NO" dirty="0"/>
          </a:p>
        </p:txBody>
      </p:sp>
      <p:sp>
        <p:nvSpPr>
          <p:cNvPr id="5" name="Tittel 4"/>
          <p:cNvSpPr>
            <a:spLocks noGrp="1"/>
          </p:cNvSpPr>
          <p:nvPr>
            <p:ph type="title"/>
          </p:nvPr>
        </p:nvSpPr>
        <p:spPr/>
        <p:txBody>
          <a:bodyPr/>
          <a:lstStyle/>
          <a:p>
            <a:r>
              <a:rPr lang="nb-NO" dirty="0" err="1" smtClean="0"/>
              <a:t>Strong</a:t>
            </a:r>
            <a:r>
              <a:rPr lang="nb-NO" dirty="0" smtClean="0"/>
              <a:t> </a:t>
            </a:r>
            <a:r>
              <a:rPr lang="nb-NO" dirty="0" err="1" smtClean="0"/>
              <a:t>underwriting</a:t>
            </a:r>
            <a:endParaRPr lang="en-GB" dirty="0"/>
          </a:p>
        </p:txBody>
      </p:sp>
      <p:sp>
        <p:nvSpPr>
          <p:cNvPr id="6" name="Plassholder for tekst 5"/>
          <p:cNvSpPr>
            <a:spLocks noGrp="1"/>
          </p:cNvSpPr>
          <p:nvPr>
            <p:ph type="body" sz="quarter" idx="13"/>
          </p:nvPr>
        </p:nvSpPr>
        <p:spPr/>
        <p:txBody>
          <a:bodyPr/>
          <a:lstStyle/>
          <a:p>
            <a:r>
              <a:rPr lang="en-US" dirty="0" smtClean="0"/>
              <a:t>Persistent low losses</a:t>
            </a:r>
            <a:endParaRPr lang="en-GB" dirty="0"/>
          </a:p>
        </p:txBody>
      </p:sp>
      <p:sp>
        <p:nvSpPr>
          <p:cNvPr id="7" name="Plassholder for tekst 6"/>
          <p:cNvSpPr>
            <a:spLocks noGrp="1"/>
          </p:cNvSpPr>
          <p:nvPr>
            <p:ph type="body" sz="quarter" idx="14"/>
          </p:nvPr>
        </p:nvSpPr>
        <p:spPr>
          <a:xfrm>
            <a:off x="698824" y="1680027"/>
            <a:ext cx="4140517" cy="184666"/>
          </a:xfrm>
        </p:spPr>
        <p:txBody>
          <a:bodyPr/>
          <a:lstStyle/>
          <a:p>
            <a:r>
              <a:rPr lang="nb-NO" dirty="0" smtClean="0"/>
              <a:t>- NOK million</a:t>
            </a:r>
            <a:endParaRPr lang="en-GB" dirty="0"/>
          </a:p>
        </p:txBody>
      </p:sp>
      <p:sp>
        <p:nvSpPr>
          <p:cNvPr id="8" name="Plassholder for tekst 7"/>
          <p:cNvSpPr>
            <a:spLocks noGrp="1"/>
          </p:cNvSpPr>
          <p:nvPr>
            <p:ph type="body" sz="quarter" idx="15"/>
          </p:nvPr>
        </p:nvSpPr>
        <p:spPr>
          <a:xfrm>
            <a:off x="5182229" y="1648129"/>
            <a:ext cx="4140517" cy="184666"/>
          </a:xfrm>
        </p:spPr>
        <p:txBody>
          <a:bodyPr/>
          <a:lstStyle/>
          <a:p>
            <a:r>
              <a:rPr lang="en-GB" dirty="0" smtClean="0"/>
              <a:t>- % of Average Assets</a:t>
            </a:r>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3874798459"/>
              </p:ext>
            </p:extLst>
          </p:nvPr>
        </p:nvGraphicFramePr>
        <p:xfrm>
          <a:off x="646298" y="1860696"/>
          <a:ext cx="4140200" cy="20414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diagram 11"/>
          <p:cNvGraphicFramePr>
            <a:graphicFrameLocks noGrp="1"/>
          </p:cNvGraphicFramePr>
          <p:nvPr>
            <p:ph type="chart" sz="quarter" idx="18"/>
            <p:extLst>
              <p:ext uri="{D42A27DB-BD31-4B8C-83A1-F6EECF244321}">
                <p14:modId xmlns:p14="http://schemas.microsoft.com/office/powerpoint/2010/main" val="4248375967"/>
              </p:ext>
            </p:extLst>
          </p:nvPr>
        </p:nvGraphicFramePr>
        <p:xfrm>
          <a:off x="5118113" y="1935126"/>
          <a:ext cx="4140200" cy="1998922"/>
        </p:xfrm>
        <a:graphic>
          <a:graphicData uri="http://schemas.openxmlformats.org/drawingml/2006/chart">
            <c:chart xmlns:c="http://schemas.openxmlformats.org/drawingml/2006/chart" xmlns:r="http://schemas.openxmlformats.org/officeDocument/2006/relationships" r:id="rId3"/>
          </a:graphicData>
        </a:graphic>
      </p:graphicFrame>
      <p:sp>
        <p:nvSpPr>
          <p:cNvPr id="13" name="Plassholder for tekst 1"/>
          <p:cNvSpPr txBox="1">
            <a:spLocks/>
          </p:cNvSpPr>
          <p:nvPr/>
        </p:nvSpPr>
        <p:spPr>
          <a:xfrm>
            <a:off x="720089" y="4163227"/>
            <a:ext cx="4140517" cy="200055"/>
          </a:xfrm>
          <a:prstGeom prst="rect">
            <a:avLst/>
          </a:prstGeom>
        </p:spPr>
        <p:txBody>
          <a:bodyPr vert="horz" lIns="0" tIns="0" rIns="0" bIns="0" rtlCol="0" anchor="t">
            <a:normAutofit/>
          </a:bodyPr>
          <a:lstStyle>
            <a:lvl1pPr marL="0" indent="0" algn="l" defTabSz="1007943" rtl="0" eaLnBrk="1" latinLnBrk="0" hangingPunct="1">
              <a:lnSpc>
                <a:spcPct val="100000"/>
              </a:lnSpc>
              <a:spcBef>
                <a:spcPts val="500"/>
              </a:spcBef>
              <a:buFont typeface="Verdana" panose="020B0604030504040204" pitchFamily="34" charset="0"/>
              <a:buNone/>
              <a:defRPr sz="1300" b="1" kern="1200">
                <a:solidFill>
                  <a:srgbClr val="0B3D4A"/>
                </a:solidFill>
                <a:latin typeface="+mn-lt"/>
                <a:ea typeface="+mn-ea"/>
                <a:cs typeface="+mn-cs"/>
              </a:defRPr>
            </a:lvl1pPr>
            <a:lvl2pPr marL="503972" indent="0" algn="l" defTabSz="1007943" rtl="0" eaLnBrk="1" latinLnBrk="0" hangingPunct="1">
              <a:lnSpc>
                <a:spcPct val="100000"/>
              </a:lnSpc>
              <a:spcBef>
                <a:spcPts val="500"/>
              </a:spcBef>
              <a:buFont typeface="Verdana" panose="020B0604030504040204" pitchFamily="34" charset="0"/>
              <a:buNone/>
              <a:defRPr sz="2205" b="1" kern="1200">
                <a:solidFill>
                  <a:srgbClr val="0B3D4A"/>
                </a:solidFill>
                <a:latin typeface="+mn-lt"/>
                <a:ea typeface="+mn-ea"/>
                <a:cs typeface="+mn-cs"/>
              </a:defRPr>
            </a:lvl2pPr>
            <a:lvl3pPr marL="1007943" indent="0" algn="l" defTabSz="1007943" rtl="0" eaLnBrk="1" latinLnBrk="0" hangingPunct="1">
              <a:lnSpc>
                <a:spcPct val="100000"/>
              </a:lnSpc>
              <a:spcBef>
                <a:spcPts val="500"/>
              </a:spcBef>
              <a:buFont typeface="Verdana" panose="020B0604030504040204" pitchFamily="34" charset="0"/>
              <a:buNone/>
              <a:defRPr lang="nb-NO" sz="1984" b="1" kern="1200">
                <a:solidFill>
                  <a:srgbClr val="0B3D4A"/>
                </a:solidFill>
                <a:latin typeface="+mn-lt"/>
                <a:ea typeface="+mn-ea"/>
                <a:cs typeface="+mn-cs"/>
              </a:defRPr>
            </a:lvl3pPr>
            <a:lvl4pPr marL="1511915"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4pPr>
            <a:lvl5pPr marL="2015886"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5pPr>
            <a:lvl6pPr marL="2519858"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6pPr>
            <a:lvl7pPr marL="3023829"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7pPr>
            <a:lvl8pPr marL="3527801"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8pPr>
            <a:lvl9pPr marL="4031772"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9pPr>
          </a:lstStyle>
          <a:p>
            <a:r>
              <a:rPr lang="en-GB" dirty="0" smtClean="0"/>
              <a:t>Losses on loans and guarantees</a:t>
            </a:r>
            <a:endParaRPr lang="en-GB" dirty="0"/>
          </a:p>
        </p:txBody>
      </p:sp>
      <p:sp>
        <p:nvSpPr>
          <p:cNvPr id="14" name="Plassholder for tekst 6"/>
          <p:cNvSpPr txBox="1">
            <a:spLocks/>
          </p:cNvSpPr>
          <p:nvPr/>
        </p:nvSpPr>
        <p:spPr>
          <a:xfrm>
            <a:off x="720089" y="4399264"/>
            <a:ext cx="4140517" cy="184666"/>
          </a:xfrm>
          <a:prstGeom prst="rect">
            <a:avLst/>
          </a:prstGeom>
        </p:spPr>
        <p:txBody>
          <a:bodyPr vert="horz" lIns="0" tIns="0" rIns="0" bIns="0" rtlCol="0">
            <a:spAutoFit/>
          </a:bodyPr>
          <a:lstStyle>
            <a:lvl1pPr marL="0" indent="0" algn="l" defTabSz="1007943" rtl="0" eaLnBrk="1" latinLnBrk="0" hangingPunct="1">
              <a:lnSpc>
                <a:spcPct val="100000"/>
              </a:lnSpc>
              <a:spcBef>
                <a:spcPts val="500"/>
              </a:spcBef>
              <a:buFont typeface="Verdana" panose="020B0604030504040204" pitchFamily="34" charset="0"/>
              <a:buNone/>
              <a:defRPr sz="12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nb-NO" dirty="0" smtClean="0"/>
              <a:t>- NOK million</a:t>
            </a:r>
            <a:endParaRPr lang="en-GB" dirty="0"/>
          </a:p>
        </p:txBody>
      </p:sp>
      <p:graphicFrame>
        <p:nvGraphicFramePr>
          <p:cNvPr id="15" name="Plassholder for diagram 10"/>
          <p:cNvGraphicFramePr>
            <a:graphicFrameLocks/>
          </p:cNvGraphicFramePr>
          <p:nvPr>
            <p:extLst>
              <p:ext uri="{D42A27DB-BD31-4B8C-83A1-F6EECF244321}">
                <p14:modId xmlns:p14="http://schemas.microsoft.com/office/powerpoint/2010/main" val="451397050"/>
              </p:ext>
            </p:extLst>
          </p:nvPr>
        </p:nvGraphicFramePr>
        <p:xfrm>
          <a:off x="720406" y="4583930"/>
          <a:ext cx="4140200" cy="2446262"/>
        </p:xfrm>
        <a:graphic>
          <a:graphicData uri="http://schemas.openxmlformats.org/drawingml/2006/chart">
            <c:chart xmlns:c="http://schemas.openxmlformats.org/drawingml/2006/chart" xmlns:r="http://schemas.openxmlformats.org/officeDocument/2006/relationships" r:id="rId4"/>
          </a:graphicData>
        </a:graphic>
      </p:graphicFrame>
      <p:sp>
        <p:nvSpPr>
          <p:cNvPr id="16" name="Plassholder for tekst 2"/>
          <p:cNvSpPr txBox="1">
            <a:spLocks/>
          </p:cNvSpPr>
          <p:nvPr/>
        </p:nvSpPr>
        <p:spPr>
          <a:xfrm>
            <a:off x="5150332" y="4143931"/>
            <a:ext cx="4140517" cy="200055"/>
          </a:xfrm>
          <a:prstGeom prst="rect">
            <a:avLst/>
          </a:prstGeom>
        </p:spPr>
        <p:txBody>
          <a:bodyPr vert="horz" lIns="0" tIns="0" rIns="0" bIns="0" rtlCol="0" anchor="t">
            <a:normAutofit/>
          </a:bodyPr>
          <a:lstStyle>
            <a:lvl1pPr marL="0" indent="0" algn="l" defTabSz="1007943" rtl="0" eaLnBrk="1" latinLnBrk="0" hangingPunct="1">
              <a:lnSpc>
                <a:spcPct val="100000"/>
              </a:lnSpc>
              <a:spcBef>
                <a:spcPts val="500"/>
              </a:spcBef>
              <a:buFont typeface="Verdana" panose="020B0604030504040204" pitchFamily="34" charset="0"/>
              <a:buNone/>
              <a:defRPr sz="1300" b="1" kern="1200">
                <a:solidFill>
                  <a:srgbClr val="0B3D4A"/>
                </a:solidFill>
                <a:latin typeface="+mn-lt"/>
                <a:ea typeface="+mn-ea"/>
                <a:cs typeface="+mn-cs"/>
              </a:defRPr>
            </a:lvl1pPr>
            <a:lvl2pPr marL="503972" indent="0" algn="l" defTabSz="1007943" rtl="0" eaLnBrk="1" latinLnBrk="0" hangingPunct="1">
              <a:lnSpc>
                <a:spcPct val="100000"/>
              </a:lnSpc>
              <a:spcBef>
                <a:spcPts val="500"/>
              </a:spcBef>
              <a:buFont typeface="Verdana" panose="020B0604030504040204" pitchFamily="34" charset="0"/>
              <a:buNone/>
              <a:defRPr sz="2205" b="1" kern="1200">
                <a:solidFill>
                  <a:srgbClr val="0B3D4A"/>
                </a:solidFill>
                <a:latin typeface="+mn-lt"/>
                <a:ea typeface="+mn-ea"/>
                <a:cs typeface="+mn-cs"/>
              </a:defRPr>
            </a:lvl2pPr>
            <a:lvl3pPr marL="1007943" indent="0" algn="l" defTabSz="1007943" rtl="0" eaLnBrk="1" latinLnBrk="0" hangingPunct="1">
              <a:lnSpc>
                <a:spcPct val="100000"/>
              </a:lnSpc>
              <a:spcBef>
                <a:spcPts val="500"/>
              </a:spcBef>
              <a:buFont typeface="Verdana" panose="020B0604030504040204" pitchFamily="34" charset="0"/>
              <a:buNone/>
              <a:defRPr lang="nb-NO" sz="1984" b="1" kern="1200">
                <a:solidFill>
                  <a:srgbClr val="0B3D4A"/>
                </a:solidFill>
                <a:latin typeface="+mn-lt"/>
                <a:ea typeface="+mn-ea"/>
                <a:cs typeface="+mn-cs"/>
              </a:defRPr>
            </a:lvl3pPr>
            <a:lvl4pPr marL="1511915"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4pPr>
            <a:lvl5pPr marL="2015886" indent="0" algn="l" defTabSz="1007943" rtl="0" eaLnBrk="1" latinLnBrk="0" hangingPunct="1">
              <a:lnSpc>
                <a:spcPct val="100000"/>
              </a:lnSpc>
              <a:spcBef>
                <a:spcPts val="500"/>
              </a:spcBef>
              <a:buFont typeface="Verdana" panose="020B0604030504040204" pitchFamily="34" charset="0"/>
              <a:buNone/>
              <a:defRPr lang="nb-NO" sz="1764" b="1" kern="1200">
                <a:solidFill>
                  <a:srgbClr val="0B3D4A"/>
                </a:solidFill>
                <a:latin typeface="+mn-lt"/>
                <a:ea typeface="+mn-ea"/>
                <a:cs typeface="+mn-cs"/>
              </a:defRPr>
            </a:lvl5pPr>
            <a:lvl6pPr marL="2519858"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6pPr>
            <a:lvl7pPr marL="3023829"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7pPr>
            <a:lvl8pPr marL="3527801"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8pPr>
            <a:lvl9pPr marL="4031772" indent="0" algn="l" defTabSz="1007943" rtl="0" eaLnBrk="1" latinLnBrk="0" hangingPunct="1">
              <a:lnSpc>
                <a:spcPct val="90000"/>
              </a:lnSpc>
              <a:spcBef>
                <a:spcPts val="551"/>
              </a:spcBef>
              <a:buFont typeface="Arial" panose="020B0604020202020204" pitchFamily="34" charset="0"/>
              <a:buNone/>
              <a:defRPr sz="1764" b="1" kern="1200">
                <a:solidFill>
                  <a:schemeClr val="tx1"/>
                </a:solidFill>
                <a:latin typeface="+mn-lt"/>
                <a:ea typeface="+mn-ea"/>
                <a:cs typeface="+mn-cs"/>
              </a:defRPr>
            </a:lvl9pPr>
          </a:lstStyle>
          <a:p>
            <a:r>
              <a:rPr lang="en-GB" smtClean="0"/>
              <a:t>Losses on loans and guarantees</a:t>
            </a:r>
            <a:endParaRPr lang="en-GB" dirty="0"/>
          </a:p>
        </p:txBody>
      </p:sp>
      <p:sp>
        <p:nvSpPr>
          <p:cNvPr id="17" name="Plassholder for tekst 7"/>
          <p:cNvSpPr txBox="1">
            <a:spLocks/>
          </p:cNvSpPr>
          <p:nvPr/>
        </p:nvSpPr>
        <p:spPr>
          <a:xfrm>
            <a:off x="5150332" y="4358614"/>
            <a:ext cx="4140517" cy="184666"/>
          </a:xfrm>
          <a:prstGeom prst="rect">
            <a:avLst/>
          </a:prstGeom>
        </p:spPr>
        <p:txBody>
          <a:bodyPr vert="horz" lIns="0" tIns="0" rIns="0" bIns="0" rtlCol="0">
            <a:spAutoFit/>
          </a:bodyPr>
          <a:lstStyle>
            <a:lvl1pPr marL="0" indent="0" algn="l" defTabSz="1007943" rtl="0" eaLnBrk="1" latinLnBrk="0" hangingPunct="1">
              <a:lnSpc>
                <a:spcPct val="100000"/>
              </a:lnSpc>
              <a:spcBef>
                <a:spcPts val="500"/>
              </a:spcBef>
              <a:buFont typeface="Verdana" panose="020B0604030504040204" pitchFamily="34" charset="0"/>
              <a:buNone/>
              <a:defRPr sz="12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en-GB" smtClean="0"/>
              <a:t>- % of Average Assets</a:t>
            </a:r>
            <a:endParaRPr lang="en-GB" dirty="0"/>
          </a:p>
        </p:txBody>
      </p:sp>
      <p:graphicFrame>
        <p:nvGraphicFramePr>
          <p:cNvPr id="18" name="Plassholder for diagram 11"/>
          <p:cNvGraphicFramePr>
            <a:graphicFrameLocks/>
          </p:cNvGraphicFramePr>
          <p:nvPr>
            <p:extLst>
              <p:ext uri="{D42A27DB-BD31-4B8C-83A1-F6EECF244321}">
                <p14:modId xmlns:p14="http://schemas.microsoft.com/office/powerpoint/2010/main" val="712077644"/>
              </p:ext>
            </p:extLst>
          </p:nvPr>
        </p:nvGraphicFramePr>
        <p:xfrm>
          <a:off x="5330642" y="4699591"/>
          <a:ext cx="4140200" cy="246123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3468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en-GB" dirty="0" smtClean="0"/>
              <a:t>Losses on loans and guarantees</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17</a:t>
            </a:fld>
            <a:endParaRPr lang="nb-NO" dirty="0"/>
          </a:p>
        </p:txBody>
      </p:sp>
      <p:sp>
        <p:nvSpPr>
          <p:cNvPr id="5" name="Tittel 4"/>
          <p:cNvSpPr>
            <a:spLocks noGrp="1"/>
          </p:cNvSpPr>
          <p:nvPr>
            <p:ph type="title"/>
          </p:nvPr>
        </p:nvSpPr>
        <p:spPr>
          <a:noFill/>
        </p:spPr>
        <p:txBody>
          <a:bodyPr/>
          <a:lstStyle/>
          <a:p>
            <a:r>
              <a:rPr lang="en-GB" dirty="0" smtClean="0"/>
              <a:t>Losses by sector</a:t>
            </a:r>
            <a:endParaRPr lang="en-GB" dirty="0"/>
          </a:p>
        </p:txBody>
      </p:sp>
      <p:sp>
        <p:nvSpPr>
          <p:cNvPr id="6" name="Plassholder for tekst 5"/>
          <p:cNvSpPr>
            <a:spLocks noGrp="1"/>
          </p:cNvSpPr>
          <p:nvPr>
            <p:ph type="body" sz="quarter" idx="13"/>
          </p:nvPr>
        </p:nvSpPr>
        <p:spPr/>
        <p:txBody>
          <a:bodyPr/>
          <a:lstStyle/>
          <a:p>
            <a:endParaRPr lang="en-GB" dirty="0"/>
          </a:p>
        </p:txBody>
      </p:sp>
      <p:sp>
        <p:nvSpPr>
          <p:cNvPr id="7" name="Plassholder for tekst 6"/>
          <p:cNvSpPr>
            <a:spLocks noGrp="1"/>
          </p:cNvSpPr>
          <p:nvPr>
            <p:ph type="body" sz="quarter" idx="14"/>
          </p:nvPr>
        </p:nvSpPr>
        <p:spPr/>
        <p:txBody>
          <a:bodyPr/>
          <a:lstStyle/>
          <a:p>
            <a:r>
              <a:rPr lang="nb-NO" dirty="0" smtClean="0"/>
              <a:t>- NOK million</a:t>
            </a:r>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1046026888"/>
              </p:ext>
            </p:extLst>
          </p:nvPr>
        </p:nvGraphicFramePr>
        <p:xfrm>
          <a:off x="762766" y="2488019"/>
          <a:ext cx="3809234" cy="4543402"/>
        </p:xfrm>
        <a:graphic>
          <a:graphicData uri="http://schemas.openxmlformats.org/drawingml/2006/chart">
            <c:chart xmlns:c="http://schemas.openxmlformats.org/drawingml/2006/chart" xmlns:r="http://schemas.openxmlformats.org/officeDocument/2006/relationships" r:id="rId2"/>
          </a:graphicData>
        </a:graphic>
      </p:graphicFrame>
      <p:sp>
        <p:nvSpPr>
          <p:cNvPr id="13" name="Rektangel 12"/>
          <p:cNvSpPr/>
          <p:nvPr/>
        </p:nvSpPr>
        <p:spPr>
          <a:xfrm>
            <a:off x="5374203" y="2340248"/>
            <a:ext cx="3769797" cy="3323987"/>
          </a:xfrm>
          <a:prstGeom prst="rect">
            <a:avLst/>
          </a:prstGeom>
        </p:spPr>
        <p:txBody>
          <a:bodyPr wrap="square">
            <a:spAutoFit/>
          </a:bodyPr>
          <a:lstStyle/>
          <a:p>
            <a:pPr marL="285750" indent="-285750">
              <a:buFont typeface="Wingdings" panose="05000000000000000000" pitchFamily="2" charset="2"/>
              <a:buChar char="§"/>
            </a:pPr>
            <a:r>
              <a:rPr lang="en-GB" sz="1400" dirty="0" smtClean="0">
                <a:solidFill>
                  <a:srgbClr val="09323D"/>
                </a:solidFill>
              </a:rPr>
              <a:t>The expected credit loss (ECL) model is compliant with IFRS 9 and is used to calculate losses</a:t>
            </a:r>
          </a:p>
          <a:p>
            <a:pPr marL="285750" indent="-285750">
              <a:buFont typeface="Wingdings" panose="05000000000000000000" pitchFamily="2" charset="2"/>
              <a:buChar char="§"/>
            </a:pPr>
            <a:endParaRPr lang="en-GB" sz="1400" dirty="0" smtClean="0">
              <a:solidFill>
                <a:srgbClr val="09323D"/>
              </a:solidFill>
            </a:endParaRPr>
          </a:p>
          <a:p>
            <a:pPr marL="285750" indent="-285750">
              <a:buFont typeface="Wingdings" panose="05000000000000000000" pitchFamily="2" charset="2"/>
              <a:buChar char="§"/>
            </a:pPr>
            <a:r>
              <a:rPr lang="en-GB" sz="1400" dirty="0" smtClean="0">
                <a:solidFill>
                  <a:srgbClr val="09323D"/>
                </a:solidFill>
              </a:rPr>
              <a:t>Total calculated ECL by second quarter end is NOK 5 million lower than by 1.1.2018 </a:t>
            </a:r>
          </a:p>
          <a:p>
            <a:pPr marL="285750" indent="-285750">
              <a:buFont typeface="Wingdings" panose="05000000000000000000" pitchFamily="2" charset="2"/>
              <a:buChar char="§"/>
            </a:pPr>
            <a:endParaRPr lang="en-GB" sz="1400" dirty="0" smtClean="0">
              <a:solidFill>
                <a:srgbClr val="09323D"/>
              </a:solidFill>
            </a:endParaRPr>
          </a:p>
          <a:p>
            <a:pPr marL="285750" indent="-285750">
              <a:buFont typeface="Wingdings" panose="05000000000000000000" pitchFamily="2" charset="2"/>
              <a:buChar char="§"/>
            </a:pPr>
            <a:r>
              <a:rPr lang="en-GB" sz="1400" dirty="0" smtClean="0">
                <a:solidFill>
                  <a:srgbClr val="09323D"/>
                </a:solidFill>
              </a:rPr>
              <a:t>Individual impairments and other losses of NOK 4 million for retail customers and NOK -2 million for corporate customers </a:t>
            </a:r>
          </a:p>
          <a:p>
            <a:pPr marL="285750" indent="-285750">
              <a:buFont typeface="Wingdings" panose="05000000000000000000" pitchFamily="2" charset="2"/>
              <a:buChar char="§"/>
            </a:pPr>
            <a:endParaRPr lang="en-GB" sz="1400" dirty="0" smtClean="0">
              <a:solidFill>
                <a:srgbClr val="09323D"/>
              </a:solidFill>
            </a:endParaRPr>
          </a:p>
          <a:p>
            <a:pPr marL="285750" indent="-285750">
              <a:buFont typeface="Wingdings" panose="05000000000000000000" pitchFamily="2" charset="2"/>
              <a:buChar char="§"/>
            </a:pPr>
            <a:r>
              <a:rPr lang="en-GB" sz="1400" dirty="0" smtClean="0">
                <a:solidFill>
                  <a:srgbClr val="09323D"/>
                </a:solidFill>
              </a:rPr>
              <a:t>Total losses are -NOK 3 million by half year end</a:t>
            </a:r>
            <a:endParaRPr lang="en-GB" sz="1400" dirty="0">
              <a:solidFill>
                <a:srgbClr val="09323D"/>
              </a:solidFill>
            </a:endParaRPr>
          </a:p>
        </p:txBody>
      </p:sp>
    </p:spTree>
    <p:extLst>
      <p:ext uri="{BB962C8B-B14F-4D97-AF65-F5344CB8AC3E}">
        <p14:creationId xmlns:p14="http://schemas.microsoft.com/office/powerpoint/2010/main" val="464072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ssholder for tekst 7"/>
          <p:cNvSpPr>
            <a:spLocks noGrp="1"/>
          </p:cNvSpPr>
          <p:nvPr>
            <p:ph type="body" idx="1"/>
          </p:nvPr>
        </p:nvSpPr>
        <p:spPr>
          <a:xfrm>
            <a:off x="720089" y="1944720"/>
            <a:ext cx="4140517" cy="200055"/>
          </a:xfrm>
        </p:spPr>
        <p:txBody>
          <a:bodyPr/>
          <a:lstStyle/>
          <a:p>
            <a:r>
              <a:rPr lang="en-GB" dirty="0" smtClean="0"/>
              <a:t>Impairments</a:t>
            </a:r>
            <a:endParaRPr lang="en-GB" dirty="0"/>
          </a:p>
        </p:txBody>
      </p:sp>
      <p:sp>
        <p:nvSpPr>
          <p:cNvPr id="9" name="Plassholder for tekst 8"/>
          <p:cNvSpPr>
            <a:spLocks noGrp="1"/>
          </p:cNvSpPr>
          <p:nvPr>
            <p:ph type="body" sz="quarter" idx="3"/>
          </p:nvPr>
        </p:nvSpPr>
        <p:spPr>
          <a:xfrm>
            <a:off x="5256657" y="1960689"/>
            <a:ext cx="4140517" cy="200055"/>
          </a:xfrm>
        </p:spPr>
        <p:txBody>
          <a:bodyPr/>
          <a:lstStyle/>
          <a:p>
            <a:r>
              <a:rPr lang="en-GB" dirty="0" smtClean="0"/>
              <a:t>Impairments</a:t>
            </a:r>
            <a:endParaRPr lang="en-GB" dirty="0"/>
          </a:p>
        </p:txBody>
      </p:sp>
      <p:sp>
        <p:nvSpPr>
          <p:cNvPr id="3" name="Plassholder for lysbildenummer 2"/>
          <p:cNvSpPr>
            <a:spLocks noGrp="1"/>
          </p:cNvSpPr>
          <p:nvPr>
            <p:ph type="sldNum" sz="quarter" idx="12"/>
          </p:nvPr>
        </p:nvSpPr>
        <p:spPr/>
        <p:txBody>
          <a:bodyPr/>
          <a:lstStyle/>
          <a:p>
            <a:fld id="{5751DFAA-887F-4071-8EAD-E8CA316FCF06}" type="slidenum">
              <a:rPr lang="nb-NO" smtClean="0"/>
              <a:pPr/>
              <a:t>18</a:t>
            </a:fld>
            <a:endParaRPr lang="nb-NO" dirty="0"/>
          </a:p>
        </p:txBody>
      </p:sp>
      <p:sp>
        <p:nvSpPr>
          <p:cNvPr id="11" name="Tittel 10"/>
          <p:cNvSpPr>
            <a:spLocks noGrp="1"/>
          </p:cNvSpPr>
          <p:nvPr>
            <p:ph type="title"/>
          </p:nvPr>
        </p:nvSpPr>
        <p:spPr>
          <a:noFill/>
        </p:spPr>
        <p:txBody>
          <a:bodyPr/>
          <a:lstStyle/>
          <a:p>
            <a:r>
              <a:rPr lang="en-GB" dirty="0" smtClean="0"/>
              <a:t>Impairments</a:t>
            </a:r>
            <a:endParaRPr lang="en-GB" dirty="0"/>
          </a:p>
        </p:txBody>
      </p:sp>
      <p:sp>
        <p:nvSpPr>
          <p:cNvPr id="10" name="Plassholder for tekst 9"/>
          <p:cNvSpPr>
            <a:spLocks noGrp="1"/>
          </p:cNvSpPr>
          <p:nvPr>
            <p:ph type="body" sz="quarter" idx="13"/>
          </p:nvPr>
        </p:nvSpPr>
        <p:spPr/>
        <p:txBody>
          <a:bodyPr/>
          <a:lstStyle/>
          <a:p>
            <a:r>
              <a:rPr lang="nb-NO" dirty="0" smtClean="0"/>
              <a:t>High and </a:t>
            </a:r>
            <a:r>
              <a:rPr lang="en-GB" dirty="0" smtClean="0"/>
              <a:t>comfortable levels</a:t>
            </a:r>
            <a:endParaRPr lang="en-GB" dirty="0"/>
          </a:p>
        </p:txBody>
      </p:sp>
      <p:sp>
        <p:nvSpPr>
          <p:cNvPr id="23" name="Plassholder for tekst 22"/>
          <p:cNvSpPr>
            <a:spLocks noGrp="1"/>
          </p:cNvSpPr>
          <p:nvPr>
            <p:ph type="body" sz="quarter" idx="14"/>
          </p:nvPr>
        </p:nvSpPr>
        <p:spPr/>
        <p:txBody>
          <a:bodyPr/>
          <a:lstStyle/>
          <a:p>
            <a:r>
              <a:rPr lang="nb-NO" dirty="0" smtClean="0"/>
              <a:t>- NOK million</a:t>
            </a:r>
            <a:endParaRPr lang="en-GB" dirty="0"/>
          </a:p>
        </p:txBody>
      </p:sp>
      <p:sp>
        <p:nvSpPr>
          <p:cNvPr id="24" name="Plassholder for tekst 23"/>
          <p:cNvSpPr>
            <a:spLocks noGrp="1"/>
          </p:cNvSpPr>
          <p:nvPr>
            <p:ph type="body" sz="quarter" idx="15"/>
          </p:nvPr>
        </p:nvSpPr>
        <p:spPr/>
        <p:txBody>
          <a:bodyPr/>
          <a:lstStyle/>
          <a:p>
            <a:r>
              <a:rPr lang="nb-NO" dirty="0" smtClean="0"/>
              <a:t>- </a:t>
            </a:r>
            <a:r>
              <a:rPr lang="en-GB" dirty="0" smtClean="0"/>
              <a:t>% of Gross </a:t>
            </a:r>
            <a:r>
              <a:rPr lang="nb-NO" dirty="0" smtClean="0"/>
              <a:t>Loans</a:t>
            </a:r>
            <a:endParaRPr lang="en-GB" dirty="0"/>
          </a:p>
        </p:txBody>
      </p:sp>
      <p:graphicFrame>
        <p:nvGraphicFramePr>
          <p:cNvPr id="4" name="Plassholder for diagram 3"/>
          <p:cNvGraphicFramePr>
            <a:graphicFrameLocks noGrp="1"/>
          </p:cNvGraphicFramePr>
          <p:nvPr>
            <p:ph type="chart" sz="quarter" idx="16"/>
            <p:extLst>
              <p:ext uri="{D42A27DB-BD31-4B8C-83A1-F6EECF244321}">
                <p14:modId xmlns:p14="http://schemas.microsoft.com/office/powerpoint/2010/main" val="942467084"/>
              </p:ext>
            </p:extLst>
          </p:nvPr>
        </p:nvGraphicFramePr>
        <p:xfrm>
          <a:off x="720725" y="2713037"/>
          <a:ext cx="4140200" cy="39608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Plassholder for diagram 6"/>
          <p:cNvGraphicFramePr>
            <a:graphicFrameLocks noGrp="1"/>
          </p:cNvGraphicFramePr>
          <p:nvPr>
            <p:ph type="chart" sz="quarter" idx="18"/>
            <p:extLst>
              <p:ext uri="{D42A27DB-BD31-4B8C-83A1-F6EECF244321}">
                <p14:modId xmlns:p14="http://schemas.microsoft.com/office/powerpoint/2010/main" val="600171298"/>
              </p:ext>
            </p:extLst>
          </p:nvPr>
        </p:nvGraphicFramePr>
        <p:xfrm>
          <a:off x="5224316" y="2713038"/>
          <a:ext cx="4140200" cy="39371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78420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a:xfrm>
            <a:off x="888684" y="1659711"/>
            <a:ext cx="4140517" cy="200055"/>
          </a:xfrm>
        </p:spPr>
        <p:txBody>
          <a:bodyPr>
            <a:normAutofit fontScale="92500"/>
          </a:bodyPr>
          <a:lstStyle/>
          <a:p>
            <a:r>
              <a:rPr lang="en-GB" sz="1400" dirty="0" smtClean="0"/>
              <a:t>Problem Loans and Impairments (per cent)</a:t>
            </a:r>
            <a:endParaRPr lang="en-GB" sz="1400"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19</a:t>
            </a:fld>
            <a:endParaRPr lang="nb-NO" dirty="0"/>
          </a:p>
        </p:txBody>
      </p:sp>
      <p:sp>
        <p:nvSpPr>
          <p:cNvPr id="5" name="Tittel 4"/>
          <p:cNvSpPr>
            <a:spLocks noGrp="1"/>
          </p:cNvSpPr>
          <p:nvPr>
            <p:ph type="title"/>
          </p:nvPr>
        </p:nvSpPr>
        <p:spPr>
          <a:noFill/>
        </p:spPr>
        <p:txBody>
          <a:bodyPr>
            <a:normAutofit/>
          </a:bodyPr>
          <a:lstStyle/>
          <a:p>
            <a:r>
              <a:rPr lang="en-GB" dirty="0"/>
              <a:t>Problem Loans and Impairments</a:t>
            </a:r>
          </a:p>
        </p:txBody>
      </p:sp>
      <p:sp>
        <p:nvSpPr>
          <p:cNvPr id="6" name="Plassholder for tekst 5"/>
          <p:cNvSpPr>
            <a:spLocks noGrp="1"/>
          </p:cNvSpPr>
          <p:nvPr>
            <p:ph type="body" sz="quarter" idx="13"/>
          </p:nvPr>
        </p:nvSpPr>
        <p:spPr/>
        <p:txBody>
          <a:bodyPr/>
          <a:lstStyle/>
          <a:p>
            <a:r>
              <a:rPr lang="en-GB" dirty="0" smtClean="0"/>
              <a:t>Low level of problem loans and good coverage </a:t>
            </a:r>
            <a:endParaRPr lang="en-GB" dirty="0"/>
          </a:p>
        </p:txBody>
      </p:sp>
      <p:graphicFrame>
        <p:nvGraphicFramePr>
          <p:cNvPr id="13" name="Plassholder for innhold 6"/>
          <p:cNvGraphicFramePr>
            <a:graphicFrameLocks noGrp="1"/>
          </p:cNvGraphicFramePr>
          <p:nvPr>
            <p:ph type="chart" sz="quarter" idx="16"/>
            <p:extLst>
              <p:ext uri="{D42A27DB-BD31-4B8C-83A1-F6EECF244321}">
                <p14:modId xmlns:p14="http://schemas.microsoft.com/office/powerpoint/2010/main" val="436223069"/>
              </p:ext>
            </p:extLst>
          </p:nvPr>
        </p:nvGraphicFramePr>
        <p:xfrm>
          <a:off x="760022" y="2007581"/>
          <a:ext cx="6706236" cy="4318000"/>
        </p:xfrm>
        <a:graphic>
          <a:graphicData uri="http://schemas.openxmlformats.org/drawingml/2006/chart">
            <c:chart xmlns:c="http://schemas.openxmlformats.org/drawingml/2006/chart" xmlns:r="http://schemas.openxmlformats.org/officeDocument/2006/relationships" r:id="rId2"/>
          </a:graphicData>
        </a:graphic>
      </p:graphicFrame>
      <p:sp>
        <p:nvSpPr>
          <p:cNvPr id="3" name="Rektangel 2"/>
          <p:cNvSpPr/>
          <p:nvPr/>
        </p:nvSpPr>
        <p:spPr>
          <a:xfrm>
            <a:off x="843149" y="6362261"/>
            <a:ext cx="8538358" cy="523220"/>
          </a:xfrm>
          <a:prstGeom prst="rect">
            <a:avLst/>
          </a:prstGeom>
        </p:spPr>
        <p:txBody>
          <a:bodyPr wrap="square">
            <a:spAutoFit/>
          </a:bodyPr>
          <a:lstStyle/>
          <a:p>
            <a:r>
              <a:rPr lang="en-US" sz="1400" dirty="0"/>
              <a:t>Problem Loans are loans and guarantees more than 90 days over </a:t>
            </a:r>
            <a:r>
              <a:rPr lang="en-US" sz="1400" dirty="0" smtClean="0"/>
              <a:t>due and </a:t>
            </a:r>
            <a:r>
              <a:rPr lang="en-US" sz="1400" dirty="0"/>
              <a:t>performing loans with individual impairments.</a:t>
            </a:r>
          </a:p>
        </p:txBody>
      </p:sp>
    </p:spTree>
    <p:extLst>
      <p:ext uri="{BB962C8B-B14F-4D97-AF65-F5344CB8AC3E}">
        <p14:creationId xmlns:p14="http://schemas.microsoft.com/office/powerpoint/2010/main" val="2784490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type="body" idx="1"/>
          </p:nvPr>
        </p:nvSpPr>
        <p:spPr>
          <a:xfrm>
            <a:off x="724465" y="491490"/>
            <a:ext cx="8724662" cy="597017"/>
          </a:xfrm>
        </p:spPr>
        <p:txBody>
          <a:bodyPr>
            <a:normAutofit/>
          </a:bodyPr>
          <a:lstStyle/>
          <a:p>
            <a:r>
              <a:rPr lang="en-US" sz="2400" dirty="0" smtClean="0">
                <a:solidFill>
                  <a:schemeClr val="tx1"/>
                </a:solidFill>
              </a:rPr>
              <a:t>Contents</a:t>
            </a:r>
          </a:p>
          <a:p>
            <a:endParaRPr lang="en-US" dirty="0"/>
          </a:p>
        </p:txBody>
      </p:sp>
      <p:sp>
        <p:nvSpPr>
          <p:cNvPr id="5" name="Plassholder for lysbildenummer 4"/>
          <p:cNvSpPr>
            <a:spLocks noGrp="1"/>
          </p:cNvSpPr>
          <p:nvPr>
            <p:ph type="sldNum" sz="quarter" idx="12"/>
          </p:nvPr>
        </p:nvSpPr>
        <p:spPr/>
        <p:txBody>
          <a:bodyPr/>
          <a:lstStyle/>
          <a:p>
            <a:r>
              <a:rPr lang="en-US" dirty="0" smtClean="0"/>
              <a:t>2</a:t>
            </a:r>
          </a:p>
        </p:txBody>
      </p:sp>
      <p:sp>
        <p:nvSpPr>
          <p:cNvPr id="7" name="Rektangel 6"/>
          <p:cNvSpPr/>
          <p:nvPr/>
        </p:nvSpPr>
        <p:spPr>
          <a:xfrm>
            <a:off x="643669" y="1564611"/>
            <a:ext cx="4268574" cy="2579584"/>
          </a:xfrm>
          <a:prstGeom prst="rect">
            <a:avLst/>
          </a:prstGeom>
        </p:spPr>
        <p:txBody>
          <a:bodyPr wrap="square" lIns="100995" tIns="50498" rIns="100995" bIns="50498">
            <a:spAutoFit/>
          </a:bodyPr>
          <a:lstStyle/>
          <a:p>
            <a:pPr marL="292817" indent="-292817">
              <a:lnSpc>
                <a:spcPts val="2540"/>
              </a:lnSpc>
              <a:spcBef>
                <a:spcPct val="40000"/>
              </a:spcBef>
              <a:buClr>
                <a:schemeClr val="accent1">
                  <a:lumMod val="40000"/>
                  <a:lumOff val="60000"/>
                </a:schemeClr>
              </a:buClr>
              <a:defRPr/>
            </a:pPr>
            <a:endParaRPr lang="en-US" dirty="0">
              <a:latin typeface="Verdana" pitchFamily="34" charset="0"/>
            </a:endParaRPr>
          </a:p>
          <a:p>
            <a:pPr marL="285750" indent="-285750">
              <a:lnSpc>
                <a:spcPts val="2540"/>
              </a:lnSpc>
              <a:spcBef>
                <a:spcPct val="40000"/>
              </a:spcBef>
              <a:buFont typeface="Wingdings" panose="05000000000000000000" pitchFamily="2" charset="2"/>
              <a:buChar char="§"/>
              <a:defRPr/>
            </a:pPr>
            <a:r>
              <a:rPr lang="en-US" dirty="0" smtClean="0">
                <a:latin typeface="Verdana" pitchFamily="34" charset="0"/>
              </a:rPr>
              <a:t>Introduction and highlights</a:t>
            </a:r>
            <a:endParaRPr lang="en-US" dirty="0">
              <a:latin typeface="Verdana" pitchFamily="34" charset="0"/>
            </a:endParaRPr>
          </a:p>
          <a:p>
            <a:pPr marL="285750" indent="-285750">
              <a:lnSpc>
                <a:spcPts val="2540"/>
              </a:lnSpc>
              <a:spcBef>
                <a:spcPct val="40000"/>
              </a:spcBef>
              <a:buFont typeface="Wingdings" panose="05000000000000000000" pitchFamily="2" charset="2"/>
              <a:buChar char="§"/>
              <a:defRPr/>
            </a:pPr>
            <a:r>
              <a:rPr lang="en-US" dirty="0" smtClean="0">
                <a:latin typeface="Verdana" pitchFamily="34" charset="0"/>
              </a:rPr>
              <a:t>Results</a:t>
            </a:r>
          </a:p>
          <a:p>
            <a:pPr marL="285750" indent="-285750">
              <a:lnSpc>
                <a:spcPts val="2540"/>
              </a:lnSpc>
              <a:spcBef>
                <a:spcPct val="40000"/>
              </a:spcBef>
              <a:buFont typeface="Wingdings" panose="05000000000000000000" pitchFamily="2" charset="2"/>
              <a:buChar char="§"/>
              <a:defRPr/>
            </a:pPr>
            <a:r>
              <a:rPr lang="en-US" dirty="0" smtClean="0">
                <a:latin typeface="Verdana" pitchFamily="34" charset="0"/>
              </a:rPr>
              <a:t>Deposits and Loans </a:t>
            </a:r>
          </a:p>
          <a:p>
            <a:pPr marL="285750" indent="-285750">
              <a:lnSpc>
                <a:spcPts val="2540"/>
              </a:lnSpc>
              <a:spcBef>
                <a:spcPct val="40000"/>
              </a:spcBef>
              <a:buFont typeface="Wingdings" panose="05000000000000000000" pitchFamily="2" charset="2"/>
              <a:buChar char="§"/>
              <a:defRPr/>
            </a:pPr>
            <a:r>
              <a:rPr lang="en-US" dirty="0" smtClean="0">
                <a:latin typeface="Verdana" pitchFamily="34" charset="0"/>
              </a:rPr>
              <a:t>Liquidity and Capital</a:t>
            </a:r>
          </a:p>
          <a:p>
            <a:pPr marL="285750" indent="-285750">
              <a:lnSpc>
                <a:spcPts val="2540"/>
              </a:lnSpc>
              <a:spcBef>
                <a:spcPct val="40000"/>
              </a:spcBef>
              <a:buFont typeface="Wingdings" panose="05000000000000000000" pitchFamily="2" charset="2"/>
              <a:buChar char="§"/>
              <a:defRPr/>
            </a:pPr>
            <a:r>
              <a:rPr lang="en-US" dirty="0" smtClean="0">
                <a:latin typeface="Verdana" pitchFamily="34" charset="0"/>
              </a:rPr>
              <a:t>Main targets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3894" y="2035746"/>
            <a:ext cx="3847607" cy="4982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1407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en-GB" dirty="0" smtClean="0"/>
              <a:t>Profit after losses</a:t>
            </a:r>
            <a:endParaRPr lang="en-GB" dirty="0"/>
          </a:p>
        </p:txBody>
      </p:sp>
      <p:sp>
        <p:nvSpPr>
          <p:cNvPr id="3" name="Plassholder for tekst 2"/>
          <p:cNvSpPr>
            <a:spLocks noGrp="1"/>
          </p:cNvSpPr>
          <p:nvPr>
            <p:ph type="body" sz="quarter" idx="3"/>
          </p:nvPr>
        </p:nvSpPr>
        <p:spPr/>
        <p:txBody>
          <a:bodyPr/>
          <a:lstStyle/>
          <a:p>
            <a:r>
              <a:rPr lang="en-GB" dirty="0" smtClean="0"/>
              <a:t>Profit after losses</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20</a:t>
            </a:fld>
            <a:endParaRPr lang="nb-NO" dirty="0"/>
          </a:p>
        </p:txBody>
      </p:sp>
      <p:sp>
        <p:nvSpPr>
          <p:cNvPr id="5" name="Tittel 4"/>
          <p:cNvSpPr>
            <a:spLocks noGrp="1"/>
          </p:cNvSpPr>
          <p:nvPr>
            <p:ph type="title"/>
          </p:nvPr>
        </p:nvSpPr>
        <p:spPr/>
        <p:txBody>
          <a:bodyPr/>
          <a:lstStyle/>
          <a:p>
            <a:r>
              <a:rPr lang="en-GB" dirty="0" smtClean="0"/>
              <a:t>Pre tax profit</a:t>
            </a:r>
            <a:endParaRPr lang="en-GB" dirty="0"/>
          </a:p>
        </p:txBody>
      </p:sp>
      <p:sp>
        <p:nvSpPr>
          <p:cNvPr id="6" name="Plassholder for tekst 5"/>
          <p:cNvSpPr>
            <a:spLocks noGrp="1"/>
          </p:cNvSpPr>
          <p:nvPr>
            <p:ph type="body" sz="quarter" idx="13"/>
          </p:nvPr>
        </p:nvSpPr>
        <p:spPr/>
        <p:txBody>
          <a:bodyPr/>
          <a:lstStyle/>
          <a:p>
            <a:r>
              <a:rPr lang="en-GB" dirty="0" smtClean="0"/>
              <a:t>Strong quarterly development</a:t>
            </a:r>
            <a:endParaRPr lang="en-GB" dirty="0"/>
          </a:p>
        </p:txBody>
      </p:sp>
      <p:sp>
        <p:nvSpPr>
          <p:cNvPr id="7" name="Plassholder for tekst 6"/>
          <p:cNvSpPr>
            <a:spLocks noGrp="1"/>
          </p:cNvSpPr>
          <p:nvPr>
            <p:ph type="body" sz="quarter" idx="14"/>
          </p:nvPr>
        </p:nvSpPr>
        <p:spPr/>
        <p:txBody>
          <a:bodyPr/>
          <a:lstStyle/>
          <a:p>
            <a:r>
              <a:rPr lang="nb-NO" dirty="0" smtClean="0"/>
              <a:t>- NOK million</a:t>
            </a:r>
            <a:endParaRPr lang="en-GB" dirty="0"/>
          </a:p>
        </p:txBody>
      </p:sp>
      <p:sp>
        <p:nvSpPr>
          <p:cNvPr id="8" name="Plassholder for tekst 7"/>
          <p:cNvSpPr>
            <a:spLocks noGrp="1"/>
          </p:cNvSpPr>
          <p:nvPr>
            <p:ph type="body" sz="quarter" idx="15"/>
          </p:nvPr>
        </p:nvSpPr>
        <p:spPr/>
        <p:txBody>
          <a:bodyPr/>
          <a:lstStyle/>
          <a:p>
            <a:r>
              <a:rPr lang="en-GB" dirty="0" smtClean="0"/>
              <a:t>- % of Average Assets</a:t>
            </a:r>
            <a:endParaRPr lang="en-GB" dirty="0"/>
          </a:p>
        </p:txBody>
      </p:sp>
      <p:graphicFrame>
        <p:nvGraphicFramePr>
          <p:cNvPr id="11" name="Plassholder for diagram 10"/>
          <p:cNvGraphicFramePr>
            <a:graphicFrameLocks noGrp="1"/>
          </p:cNvGraphicFramePr>
          <p:nvPr>
            <p:ph type="chart" sz="quarter" idx="16"/>
            <p:extLst>
              <p:ext uri="{D42A27DB-BD31-4B8C-83A1-F6EECF244321}">
                <p14:modId xmlns:p14="http://schemas.microsoft.com/office/powerpoint/2010/main" val="468095903"/>
              </p:ext>
            </p:extLst>
          </p:nvPr>
        </p:nvGraphicFramePr>
        <p:xfrm>
          <a:off x="720724" y="2713037"/>
          <a:ext cx="4302537" cy="34977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diagram 11"/>
          <p:cNvGraphicFramePr>
            <a:graphicFrameLocks noGrp="1"/>
          </p:cNvGraphicFramePr>
          <p:nvPr>
            <p:ph type="chart" sz="quarter" idx="18"/>
            <p:extLst>
              <p:ext uri="{D42A27DB-BD31-4B8C-83A1-F6EECF244321}">
                <p14:modId xmlns:p14="http://schemas.microsoft.com/office/powerpoint/2010/main" val="256304146"/>
              </p:ext>
            </p:extLst>
          </p:nvPr>
        </p:nvGraphicFramePr>
        <p:xfrm>
          <a:off x="5142016" y="2713038"/>
          <a:ext cx="4254397" cy="34977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83647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ssholder for tekst 7"/>
          <p:cNvSpPr>
            <a:spLocks noGrp="1"/>
          </p:cNvSpPr>
          <p:nvPr>
            <p:ph type="body" sz="quarter" idx="16"/>
          </p:nvPr>
        </p:nvSpPr>
        <p:spPr/>
        <p:txBody>
          <a:bodyPr/>
          <a:lstStyle/>
          <a:p>
            <a:endParaRPr lang="nb-NO" dirty="0"/>
          </a:p>
        </p:txBody>
      </p:sp>
      <p:sp>
        <p:nvSpPr>
          <p:cNvPr id="11" name="Plassholder for tekst 2"/>
          <p:cNvSpPr txBox="1">
            <a:spLocks/>
          </p:cNvSpPr>
          <p:nvPr/>
        </p:nvSpPr>
        <p:spPr>
          <a:xfrm>
            <a:off x="250435" y="-85061"/>
            <a:ext cx="4642866" cy="1246495"/>
          </a:xfrm>
          <a:prstGeom prst="rect">
            <a:avLst/>
          </a:prstGeom>
        </p:spPr>
        <p:txBody>
          <a:bodyPr vert="horz" lIns="0" tIns="0" rIns="0" bIns="0" rtlCol="0" anchor="ctr">
            <a:normAutofit/>
          </a:bodyPr>
          <a:lstStyle>
            <a:lvl1pPr marL="0" indent="0" algn="l" defTabSz="1007943" rtl="0" eaLnBrk="1" latinLnBrk="0" hangingPunct="1">
              <a:lnSpc>
                <a:spcPct val="100000"/>
              </a:lnSpc>
              <a:spcBef>
                <a:spcPts val="500"/>
              </a:spcBef>
              <a:buFont typeface="Verdana" panose="020B0604030504040204" pitchFamily="34" charset="0"/>
              <a:buNone/>
              <a:defRPr sz="2700" b="1" kern="1200">
                <a:solidFill>
                  <a:schemeClr val="lt2"/>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nb-NO" dirty="0" smtClean="0">
                <a:solidFill>
                  <a:srgbClr val="0B3D4A"/>
                </a:solidFill>
              </a:rPr>
              <a:t>Finansielle resultat</a:t>
            </a:r>
            <a:endParaRPr lang="nb-NO" dirty="0">
              <a:solidFill>
                <a:srgbClr val="0B3D4A"/>
              </a:solidFill>
            </a:endParaRPr>
          </a:p>
        </p:txBody>
      </p:sp>
      <p:pic>
        <p:nvPicPr>
          <p:cNvPr id="3" name="Plassholder for bilde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74" b="174"/>
          <a:stretch>
            <a:fillRect/>
          </a:stretch>
        </p:blipFill>
        <p:spPr/>
      </p:pic>
      <p:sp>
        <p:nvSpPr>
          <p:cNvPr id="9" name="Plassholder for tekst 2"/>
          <p:cNvSpPr txBox="1">
            <a:spLocks/>
          </p:cNvSpPr>
          <p:nvPr/>
        </p:nvSpPr>
        <p:spPr>
          <a:xfrm>
            <a:off x="250435" y="-3911"/>
            <a:ext cx="4642866" cy="1246495"/>
          </a:xfrm>
          <a:prstGeom prst="rect">
            <a:avLst/>
          </a:prstGeom>
        </p:spPr>
        <p:txBody>
          <a:bodyPr vert="horz" lIns="0" tIns="0" rIns="0" bIns="0" rtlCol="0" anchor="ctr">
            <a:normAutofit/>
          </a:bodyPr>
          <a:lstStyle>
            <a:lvl1pPr marL="0" indent="0" algn="l" defTabSz="1007943" rtl="0" eaLnBrk="1" latinLnBrk="0" hangingPunct="1">
              <a:lnSpc>
                <a:spcPct val="100000"/>
              </a:lnSpc>
              <a:spcBef>
                <a:spcPts val="500"/>
              </a:spcBef>
              <a:buFont typeface="Verdana" panose="020B0604030504040204" pitchFamily="34" charset="0"/>
              <a:buNone/>
              <a:defRPr sz="2700" b="1" kern="1200">
                <a:solidFill>
                  <a:schemeClr val="lt2"/>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spcBef>
                <a:spcPts val="0"/>
              </a:spcBef>
            </a:pPr>
            <a:r>
              <a:rPr lang="nb-NO" sz="2400" dirty="0" smtClean="0">
                <a:solidFill>
                  <a:srgbClr val="0B3D4A"/>
                </a:solidFill>
              </a:rPr>
              <a:t>Balance </a:t>
            </a:r>
            <a:r>
              <a:rPr lang="nb-NO" sz="2400" dirty="0" err="1" smtClean="0">
                <a:solidFill>
                  <a:srgbClr val="0B3D4A"/>
                </a:solidFill>
              </a:rPr>
              <a:t>sheet</a:t>
            </a:r>
            <a:r>
              <a:rPr lang="nb-NO" sz="2400" dirty="0" smtClean="0">
                <a:solidFill>
                  <a:srgbClr val="0B3D4A"/>
                </a:solidFill>
              </a:rPr>
              <a:t> </a:t>
            </a:r>
          </a:p>
        </p:txBody>
      </p:sp>
    </p:spTree>
    <p:extLst>
      <p:ext uri="{BB962C8B-B14F-4D97-AF65-F5344CB8AC3E}">
        <p14:creationId xmlns:p14="http://schemas.microsoft.com/office/powerpoint/2010/main" val="11549947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lassholder for tekst 11"/>
          <p:cNvSpPr>
            <a:spLocks noGrp="1"/>
          </p:cNvSpPr>
          <p:nvPr>
            <p:ph type="body" idx="1"/>
          </p:nvPr>
        </p:nvSpPr>
        <p:spPr/>
        <p:txBody>
          <a:bodyPr/>
          <a:lstStyle/>
          <a:p>
            <a:r>
              <a:rPr lang="nb-NO" dirty="0" smtClean="0"/>
              <a:t>Loans</a:t>
            </a:r>
            <a:endParaRPr lang="en-GB" dirty="0"/>
          </a:p>
        </p:txBody>
      </p:sp>
      <p:sp>
        <p:nvSpPr>
          <p:cNvPr id="13" name="Plassholder for tekst 12"/>
          <p:cNvSpPr>
            <a:spLocks noGrp="1"/>
          </p:cNvSpPr>
          <p:nvPr>
            <p:ph type="body" sz="quarter" idx="3"/>
          </p:nvPr>
        </p:nvSpPr>
        <p:spPr>
          <a:xfrm>
            <a:off x="5288555" y="1960324"/>
            <a:ext cx="4140517" cy="200055"/>
          </a:xfrm>
        </p:spPr>
        <p:txBody>
          <a:bodyPr/>
          <a:lstStyle/>
          <a:p>
            <a:r>
              <a:rPr lang="en-GB" dirty="0" smtClean="0"/>
              <a:t>Deposits</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22</a:t>
            </a:fld>
            <a:endParaRPr lang="nb-NO" dirty="0"/>
          </a:p>
        </p:txBody>
      </p:sp>
      <p:sp>
        <p:nvSpPr>
          <p:cNvPr id="11" name="Tittel 10"/>
          <p:cNvSpPr>
            <a:spLocks noGrp="1"/>
          </p:cNvSpPr>
          <p:nvPr>
            <p:ph type="title"/>
          </p:nvPr>
        </p:nvSpPr>
        <p:spPr>
          <a:noFill/>
        </p:spPr>
        <p:txBody>
          <a:bodyPr/>
          <a:lstStyle/>
          <a:p>
            <a:r>
              <a:rPr lang="nb-NO" dirty="0" err="1" smtClean="0"/>
              <a:t>Continued</a:t>
            </a:r>
            <a:r>
              <a:rPr lang="nb-NO" dirty="0" smtClean="0"/>
              <a:t> </a:t>
            </a:r>
            <a:r>
              <a:rPr lang="nb-NO" dirty="0" err="1" smtClean="0"/>
              <a:t>good</a:t>
            </a:r>
            <a:r>
              <a:rPr lang="nb-NO" dirty="0" smtClean="0"/>
              <a:t> </a:t>
            </a:r>
            <a:r>
              <a:rPr lang="nb-NO" dirty="0" err="1" smtClean="0"/>
              <a:t>growth</a:t>
            </a:r>
            <a:endParaRPr lang="en-GB" dirty="0"/>
          </a:p>
        </p:txBody>
      </p:sp>
      <p:sp>
        <p:nvSpPr>
          <p:cNvPr id="14" name="Plassholder for tekst 13"/>
          <p:cNvSpPr>
            <a:spLocks noGrp="1"/>
          </p:cNvSpPr>
          <p:nvPr>
            <p:ph type="body" sz="quarter" idx="13"/>
          </p:nvPr>
        </p:nvSpPr>
        <p:spPr/>
        <p:txBody>
          <a:bodyPr/>
          <a:lstStyle/>
          <a:p>
            <a:r>
              <a:rPr lang="en-GB" dirty="0" smtClean="0"/>
              <a:t>Strong loan growth and high deposit-to-loan ratio</a:t>
            </a:r>
            <a:endParaRPr lang="en-GB" dirty="0"/>
          </a:p>
        </p:txBody>
      </p:sp>
      <p:sp>
        <p:nvSpPr>
          <p:cNvPr id="15" name="Plassholder for tekst 14"/>
          <p:cNvSpPr>
            <a:spLocks noGrp="1"/>
          </p:cNvSpPr>
          <p:nvPr>
            <p:ph type="body" sz="quarter" idx="14"/>
          </p:nvPr>
        </p:nvSpPr>
        <p:spPr/>
        <p:txBody>
          <a:bodyPr/>
          <a:lstStyle/>
          <a:p>
            <a:r>
              <a:rPr lang="nb-NO" dirty="0" smtClean="0"/>
              <a:t>- NOK billion and per cent (y/y)</a:t>
            </a:r>
            <a:endParaRPr lang="en-GB" dirty="0"/>
          </a:p>
        </p:txBody>
      </p:sp>
      <p:sp>
        <p:nvSpPr>
          <p:cNvPr id="16" name="Plassholder for tekst 15"/>
          <p:cNvSpPr>
            <a:spLocks noGrp="1"/>
          </p:cNvSpPr>
          <p:nvPr>
            <p:ph type="body" sz="quarter" idx="15"/>
          </p:nvPr>
        </p:nvSpPr>
        <p:spPr>
          <a:xfrm>
            <a:off x="5256657" y="2211655"/>
            <a:ext cx="4454271" cy="184666"/>
          </a:xfrm>
        </p:spPr>
        <p:txBody>
          <a:bodyPr/>
          <a:lstStyle/>
          <a:p>
            <a:r>
              <a:rPr lang="nb-NO" dirty="0" smtClean="0"/>
              <a:t>- NOK billion and per cent (y/y)</a:t>
            </a:r>
            <a:endParaRPr lang="en-GB" dirty="0"/>
          </a:p>
        </p:txBody>
      </p:sp>
      <p:sp>
        <p:nvSpPr>
          <p:cNvPr id="17" name="Plassholder for tekst 16"/>
          <p:cNvSpPr>
            <a:spLocks noGrp="1"/>
          </p:cNvSpPr>
          <p:nvPr>
            <p:ph type="body" sz="quarter" idx="20"/>
          </p:nvPr>
        </p:nvSpPr>
        <p:spPr>
          <a:xfrm>
            <a:off x="5462210" y="5822729"/>
            <a:ext cx="4140517" cy="1250099"/>
          </a:xfrm>
        </p:spPr>
        <p:txBody>
          <a:bodyPr>
            <a:noAutofit/>
          </a:bodyPr>
          <a:lstStyle/>
          <a:p>
            <a:pPr>
              <a:buFont typeface="Wingdings" panose="05000000000000000000" pitchFamily="2" charset="2"/>
              <a:buChar char="§"/>
            </a:pPr>
            <a:r>
              <a:rPr lang="en-GB" dirty="0" smtClean="0"/>
              <a:t>Deposit growth of 2.2 % over the last 12 months</a:t>
            </a:r>
          </a:p>
          <a:p>
            <a:pPr>
              <a:buFont typeface="Wingdings" panose="05000000000000000000" pitchFamily="2" charset="2"/>
              <a:buChar char="§"/>
            </a:pPr>
            <a:r>
              <a:rPr lang="en-GB" dirty="0" smtClean="0"/>
              <a:t>High deposit-to-loan ratio of 58.2 %</a:t>
            </a:r>
            <a:endParaRPr lang="en-GB" dirty="0"/>
          </a:p>
        </p:txBody>
      </p:sp>
      <p:sp>
        <p:nvSpPr>
          <p:cNvPr id="18" name="Plassholder for tekst 17"/>
          <p:cNvSpPr>
            <a:spLocks noGrp="1"/>
          </p:cNvSpPr>
          <p:nvPr>
            <p:ph type="body" sz="quarter" idx="21"/>
          </p:nvPr>
        </p:nvSpPr>
        <p:spPr>
          <a:xfrm>
            <a:off x="737819" y="5876137"/>
            <a:ext cx="4140517" cy="599089"/>
          </a:xfrm>
        </p:spPr>
        <p:txBody>
          <a:bodyPr/>
          <a:lstStyle/>
          <a:p>
            <a:pPr>
              <a:buFont typeface="Wingdings" panose="05000000000000000000" pitchFamily="2" charset="2"/>
              <a:buChar char="§"/>
            </a:pPr>
            <a:r>
              <a:rPr lang="en-GB" dirty="0" smtClean="0"/>
              <a:t>Customer lending has increased by 5.0 % over the last 12 months</a:t>
            </a:r>
            <a:endParaRPr lang="en-GB" dirty="0"/>
          </a:p>
        </p:txBody>
      </p:sp>
      <p:graphicFrame>
        <p:nvGraphicFramePr>
          <p:cNvPr id="21" name="Plassholder for innhold 20"/>
          <p:cNvGraphicFramePr>
            <a:graphicFrameLocks noGrp="1"/>
          </p:cNvGraphicFramePr>
          <p:nvPr>
            <p:ph sz="quarter" idx="23"/>
            <p:extLst>
              <p:ext uri="{D42A27DB-BD31-4B8C-83A1-F6EECF244321}">
                <p14:modId xmlns:p14="http://schemas.microsoft.com/office/powerpoint/2010/main" val="2698066543"/>
              </p:ext>
            </p:extLst>
          </p:nvPr>
        </p:nvGraphicFramePr>
        <p:xfrm>
          <a:off x="5175767" y="2468490"/>
          <a:ext cx="4140200" cy="33475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Plassholder for innhold 21"/>
          <p:cNvGraphicFramePr>
            <a:graphicFrameLocks noGrp="1"/>
          </p:cNvGraphicFramePr>
          <p:nvPr>
            <p:ph sz="quarter" idx="24"/>
            <p:extLst>
              <p:ext uri="{D42A27DB-BD31-4B8C-83A1-F6EECF244321}">
                <p14:modId xmlns:p14="http://schemas.microsoft.com/office/powerpoint/2010/main" val="2363223074"/>
              </p:ext>
            </p:extLst>
          </p:nvPr>
        </p:nvGraphicFramePr>
        <p:xfrm>
          <a:off x="700644" y="2573079"/>
          <a:ext cx="4227616" cy="31508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8330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en-GB" dirty="0" smtClean="0"/>
              <a:t>Retail market</a:t>
            </a:r>
            <a:endParaRPr lang="en-GB" dirty="0"/>
          </a:p>
        </p:txBody>
      </p:sp>
      <p:sp>
        <p:nvSpPr>
          <p:cNvPr id="3" name="Plassholder for tekst 2"/>
          <p:cNvSpPr>
            <a:spLocks noGrp="1"/>
          </p:cNvSpPr>
          <p:nvPr>
            <p:ph type="body" sz="quarter" idx="3"/>
          </p:nvPr>
        </p:nvSpPr>
        <p:spPr/>
        <p:txBody>
          <a:bodyPr/>
          <a:lstStyle/>
          <a:p>
            <a:r>
              <a:rPr lang="en-GB" dirty="0" smtClean="0"/>
              <a:t>Corporate market</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23</a:t>
            </a:fld>
            <a:endParaRPr lang="nb-NO" dirty="0"/>
          </a:p>
        </p:txBody>
      </p:sp>
      <p:sp>
        <p:nvSpPr>
          <p:cNvPr id="5" name="Tittel 4"/>
          <p:cNvSpPr>
            <a:spLocks noGrp="1"/>
          </p:cNvSpPr>
          <p:nvPr>
            <p:ph type="title"/>
          </p:nvPr>
        </p:nvSpPr>
        <p:spPr>
          <a:noFill/>
        </p:spPr>
        <p:txBody>
          <a:bodyPr/>
          <a:lstStyle/>
          <a:p>
            <a:r>
              <a:rPr lang="nb-NO" dirty="0" smtClean="0"/>
              <a:t>Lending</a:t>
            </a:r>
            <a:endParaRPr lang="en-GB" dirty="0"/>
          </a:p>
        </p:txBody>
      </p:sp>
      <p:sp>
        <p:nvSpPr>
          <p:cNvPr id="6" name="Plassholder for tekst 5"/>
          <p:cNvSpPr>
            <a:spLocks noGrp="1"/>
          </p:cNvSpPr>
          <p:nvPr>
            <p:ph type="body" sz="quarter" idx="13"/>
          </p:nvPr>
        </p:nvSpPr>
        <p:spPr>
          <a:noFill/>
        </p:spPr>
        <p:txBody>
          <a:bodyPr/>
          <a:lstStyle/>
          <a:p>
            <a:r>
              <a:rPr lang="en-GB" dirty="0" smtClean="0"/>
              <a:t>Good growth both to the retail and to the corporate market</a:t>
            </a:r>
            <a:endParaRPr lang="en-GB" dirty="0"/>
          </a:p>
        </p:txBody>
      </p:sp>
      <p:sp>
        <p:nvSpPr>
          <p:cNvPr id="7" name="Plassholder for tekst 6"/>
          <p:cNvSpPr>
            <a:spLocks noGrp="1"/>
          </p:cNvSpPr>
          <p:nvPr>
            <p:ph type="body" sz="quarter" idx="14"/>
          </p:nvPr>
        </p:nvSpPr>
        <p:spPr/>
        <p:txBody>
          <a:bodyPr/>
          <a:lstStyle/>
          <a:p>
            <a:r>
              <a:rPr lang="nb-NO" dirty="0" smtClean="0"/>
              <a:t>- NOK billion and per cent y/y</a:t>
            </a:r>
            <a:endParaRPr lang="en-GB" dirty="0"/>
          </a:p>
        </p:txBody>
      </p:sp>
      <p:sp>
        <p:nvSpPr>
          <p:cNvPr id="8" name="Plassholder for tekst 7"/>
          <p:cNvSpPr>
            <a:spLocks noGrp="1"/>
          </p:cNvSpPr>
          <p:nvPr>
            <p:ph type="body" sz="quarter" idx="15"/>
          </p:nvPr>
        </p:nvSpPr>
        <p:spPr/>
        <p:txBody>
          <a:bodyPr/>
          <a:lstStyle/>
          <a:p>
            <a:r>
              <a:rPr lang="nb-NO" dirty="0" smtClean="0"/>
              <a:t>- NOK billion and per cent y/y</a:t>
            </a:r>
            <a:endParaRPr lang="en-GB" dirty="0"/>
          </a:p>
        </p:txBody>
      </p:sp>
      <p:sp>
        <p:nvSpPr>
          <p:cNvPr id="9" name="Plassholder for tekst 8"/>
          <p:cNvSpPr>
            <a:spLocks noGrp="1"/>
          </p:cNvSpPr>
          <p:nvPr>
            <p:ph type="body" sz="quarter" idx="20"/>
          </p:nvPr>
        </p:nvSpPr>
        <p:spPr>
          <a:xfrm>
            <a:off x="730599" y="5875649"/>
            <a:ext cx="3990257" cy="662152"/>
          </a:xfrm>
        </p:spPr>
        <p:txBody>
          <a:bodyPr>
            <a:noAutofit/>
          </a:bodyPr>
          <a:lstStyle/>
          <a:p>
            <a:pPr>
              <a:buFont typeface="Wingdings" panose="05000000000000000000" pitchFamily="2" charset="2"/>
              <a:buChar char="§"/>
            </a:pPr>
            <a:r>
              <a:rPr lang="en-GB" dirty="0" smtClean="0"/>
              <a:t>Retail lending has increased by 5.6 % over the last 12 months</a:t>
            </a:r>
          </a:p>
          <a:p>
            <a:pPr>
              <a:buFont typeface="Wingdings" panose="05000000000000000000" pitchFamily="2" charset="2"/>
              <a:buChar char="§"/>
            </a:pPr>
            <a:r>
              <a:rPr lang="en-GB" dirty="0" smtClean="0"/>
              <a:t>Loans to the retail market amount to     69.0 % of total loans</a:t>
            </a:r>
            <a:endParaRPr lang="en-GB" dirty="0"/>
          </a:p>
        </p:txBody>
      </p:sp>
      <p:sp>
        <p:nvSpPr>
          <p:cNvPr id="10" name="Plassholder for tekst 9"/>
          <p:cNvSpPr>
            <a:spLocks noGrp="1"/>
          </p:cNvSpPr>
          <p:nvPr>
            <p:ph type="body" sz="quarter" idx="21"/>
          </p:nvPr>
        </p:nvSpPr>
        <p:spPr>
          <a:xfrm>
            <a:off x="5256658" y="5833240"/>
            <a:ext cx="4131892" cy="1173616"/>
          </a:xfrm>
        </p:spPr>
        <p:txBody>
          <a:bodyPr>
            <a:normAutofit/>
          </a:bodyPr>
          <a:lstStyle/>
          <a:p>
            <a:pPr>
              <a:buFont typeface="Wingdings" panose="05000000000000000000" pitchFamily="2" charset="2"/>
              <a:buChar char="§"/>
            </a:pPr>
            <a:r>
              <a:rPr lang="en-GB" dirty="0" smtClean="0"/>
              <a:t>Corporate lending has increased by 4.2 % over the last 12 months</a:t>
            </a:r>
          </a:p>
          <a:p>
            <a:pPr>
              <a:buFont typeface="Wingdings" panose="05000000000000000000" pitchFamily="2" charset="2"/>
              <a:buChar char="§"/>
            </a:pPr>
            <a:r>
              <a:rPr lang="en-GB" dirty="0" smtClean="0"/>
              <a:t>Loans to the corporate market amount to    31.0 % of total loans</a:t>
            </a:r>
          </a:p>
          <a:p>
            <a:endParaRPr lang="en-GB" dirty="0"/>
          </a:p>
        </p:txBody>
      </p:sp>
      <p:graphicFrame>
        <p:nvGraphicFramePr>
          <p:cNvPr id="14" name="Plassholder for innhold 13"/>
          <p:cNvGraphicFramePr>
            <a:graphicFrameLocks noGrp="1"/>
          </p:cNvGraphicFramePr>
          <p:nvPr>
            <p:ph sz="quarter" idx="24"/>
            <p:extLst>
              <p:ext uri="{D42A27DB-BD31-4B8C-83A1-F6EECF244321}">
                <p14:modId xmlns:p14="http://schemas.microsoft.com/office/powerpoint/2010/main" val="1959282266"/>
              </p:ext>
            </p:extLst>
          </p:nvPr>
        </p:nvGraphicFramePr>
        <p:xfrm>
          <a:off x="5156791" y="2286000"/>
          <a:ext cx="4476307" cy="32479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Plassholder for innhold 11"/>
          <p:cNvGraphicFramePr>
            <a:graphicFrameLocks noGrp="1"/>
          </p:cNvGraphicFramePr>
          <p:nvPr>
            <p:ph sz="quarter" idx="23"/>
            <p:extLst>
              <p:ext uri="{D42A27DB-BD31-4B8C-83A1-F6EECF244321}">
                <p14:modId xmlns:p14="http://schemas.microsoft.com/office/powerpoint/2010/main" val="3828384883"/>
              </p:ext>
            </p:extLst>
          </p:nvPr>
        </p:nvGraphicFramePr>
        <p:xfrm>
          <a:off x="688769" y="2586914"/>
          <a:ext cx="4215740" cy="31307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727986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Plassholder for diagram 17"/>
          <p:cNvGraphicFramePr>
            <a:graphicFrameLocks noGrp="1"/>
          </p:cNvGraphicFramePr>
          <p:nvPr>
            <p:ph type="chart" sz="quarter" idx="18"/>
            <p:extLst>
              <p:ext uri="{D42A27DB-BD31-4B8C-83A1-F6EECF244321}">
                <p14:modId xmlns:p14="http://schemas.microsoft.com/office/powerpoint/2010/main" val="3905639411"/>
              </p:ext>
            </p:extLst>
          </p:nvPr>
        </p:nvGraphicFramePr>
        <p:xfrm>
          <a:off x="720725" y="1476375"/>
          <a:ext cx="8658225" cy="3893067"/>
        </p:xfrm>
        <a:graphic>
          <a:graphicData uri="http://schemas.openxmlformats.org/drawingml/2006/chart">
            <c:chart xmlns:c="http://schemas.openxmlformats.org/drawingml/2006/chart" xmlns:r="http://schemas.openxmlformats.org/officeDocument/2006/relationships" r:id="rId2"/>
          </a:graphicData>
        </a:graphic>
      </p:graphicFrame>
      <p:sp>
        <p:nvSpPr>
          <p:cNvPr id="4" name="Plassholder for lysbildenummer 3"/>
          <p:cNvSpPr>
            <a:spLocks noGrp="1"/>
          </p:cNvSpPr>
          <p:nvPr>
            <p:ph type="sldNum" sz="quarter" idx="12"/>
          </p:nvPr>
        </p:nvSpPr>
        <p:spPr/>
        <p:txBody>
          <a:bodyPr/>
          <a:lstStyle/>
          <a:p>
            <a:fld id="{5751DFAA-887F-4071-8EAD-E8CA316FCF06}" type="slidenum">
              <a:rPr lang="nb-NO" smtClean="0"/>
              <a:t>24</a:t>
            </a:fld>
            <a:endParaRPr lang="nb-NO" dirty="0"/>
          </a:p>
        </p:txBody>
      </p:sp>
      <p:sp>
        <p:nvSpPr>
          <p:cNvPr id="26" name="Tittel 25"/>
          <p:cNvSpPr>
            <a:spLocks noGrp="1"/>
          </p:cNvSpPr>
          <p:nvPr>
            <p:ph type="title"/>
          </p:nvPr>
        </p:nvSpPr>
        <p:spPr>
          <a:noFill/>
        </p:spPr>
        <p:txBody>
          <a:bodyPr/>
          <a:lstStyle/>
          <a:p>
            <a:r>
              <a:rPr lang="en-GB" dirty="0" smtClean="0">
                <a:solidFill>
                  <a:schemeClr val="tx1"/>
                </a:solidFill>
              </a:rPr>
              <a:t>Diversified loan book</a:t>
            </a:r>
            <a:endParaRPr lang="en-GB" dirty="0">
              <a:solidFill>
                <a:schemeClr val="tx1"/>
              </a:solidFill>
            </a:endParaRPr>
          </a:p>
        </p:txBody>
      </p:sp>
      <p:sp>
        <p:nvSpPr>
          <p:cNvPr id="27" name="Plassholder for tekst 26"/>
          <p:cNvSpPr>
            <a:spLocks noGrp="1"/>
          </p:cNvSpPr>
          <p:nvPr>
            <p:ph type="body" sz="quarter" idx="13"/>
          </p:nvPr>
        </p:nvSpPr>
        <p:spPr/>
        <p:txBody>
          <a:bodyPr/>
          <a:lstStyle/>
          <a:p>
            <a:r>
              <a:rPr lang="en-GB" dirty="0" smtClean="0"/>
              <a:t>Loans by sector </a:t>
            </a:r>
            <a:endParaRPr lang="en-GB" dirty="0"/>
          </a:p>
        </p:txBody>
      </p:sp>
      <p:graphicFrame>
        <p:nvGraphicFramePr>
          <p:cNvPr id="35" name="Plassholder for innhold 34"/>
          <p:cNvGraphicFramePr>
            <a:graphicFrameLocks noGrp="1"/>
          </p:cNvGraphicFramePr>
          <p:nvPr>
            <p:ph type="tbl" sz="quarter" idx="22"/>
            <p:extLst>
              <p:ext uri="{D42A27DB-BD31-4B8C-83A1-F6EECF244321}">
                <p14:modId xmlns:p14="http://schemas.microsoft.com/office/powerpoint/2010/main" val="973895040"/>
              </p:ext>
            </p:extLst>
          </p:nvPr>
        </p:nvGraphicFramePr>
        <p:xfrm>
          <a:off x="783788" y="5142756"/>
          <a:ext cx="8658225" cy="1755020"/>
        </p:xfrm>
        <a:graphic>
          <a:graphicData uri="http://schemas.openxmlformats.org/drawingml/2006/table">
            <a:tbl>
              <a:tblPr firstRow="1" bandRow="1">
                <a:tableStyleId>{2C1AE088-F1FA-4E3D-B3D6-5AB421C07454}</a:tableStyleId>
              </a:tblPr>
              <a:tblGrid>
                <a:gridCol w="3009063"/>
                <a:gridCol w="1320050"/>
                <a:gridCol w="2834139"/>
                <a:gridCol w="1494973"/>
              </a:tblGrid>
              <a:tr h="296140">
                <a:tc>
                  <a:txBody>
                    <a:bodyPr/>
                    <a:lstStyle/>
                    <a:p>
                      <a:r>
                        <a:rPr lang="en-GB" sz="1200" b="1" noProof="0" dirty="0" smtClean="0"/>
                        <a:t>Other:</a:t>
                      </a:r>
                      <a:endParaRPr lang="en-GB" sz="1200" b="1" noProof="0" dirty="0"/>
                    </a:p>
                  </a:txBody>
                  <a:tcPr marL="191225" marR="191225"/>
                </a:tc>
                <a:tc>
                  <a:txBody>
                    <a:bodyPr/>
                    <a:lstStyle/>
                    <a:p>
                      <a:endParaRPr lang="en-GB" sz="1000" b="1" noProof="0" dirty="0"/>
                    </a:p>
                  </a:txBody>
                  <a:tcPr marL="191225" marR="191225"/>
                </a:tc>
                <a:tc>
                  <a:txBody>
                    <a:bodyPr/>
                    <a:lstStyle/>
                    <a:p>
                      <a:endParaRPr lang="en-GB" sz="1000" b="1" noProof="0" dirty="0"/>
                    </a:p>
                  </a:txBody>
                  <a:tcPr marL="191225" marR="191225"/>
                </a:tc>
                <a:tc>
                  <a:txBody>
                    <a:bodyPr/>
                    <a:lstStyle/>
                    <a:p>
                      <a:endParaRPr lang="en-GB" sz="1000" b="1" noProof="0" dirty="0"/>
                    </a:p>
                  </a:txBody>
                  <a:tcPr marL="191225" marR="191225"/>
                </a:tc>
              </a:tr>
              <a:tr h="296140">
                <a:tc>
                  <a:txBody>
                    <a:bodyPr/>
                    <a:lstStyle/>
                    <a:p>
                      <a:r>
                        <a:rPr lang="en-GB" sz="1200" noProof="0" dirty="0" smtClean="0"/>
                        <a:t>Financial services</a:t>
                      </a:r>
                      <a:endParaRPr lang="en-GB" sz="1200" noProof="0" dirty="0"/>
                    </a:p>
                  </a:txBody>
                  <a:tcPr marL="191225" marR="191225"/>
                </a:tc>
                <a:tc>
                  <a:txBody>
                    <a:bodyPr/>
                    <a:lstStyle/>
                    <a:p>
                      <a:r>
                        <a:rPr lang="en-GB" sz="1200" noProof="0" dirty="0" smtClean="0"/>
                        <a:t>2.1 %</a:t>
                      </a:r>
                      <a:endParaRPr lang="en-GB" sz="1200" noProof="0" dirty="0"/>
                    </a:p>
                  </a:txBody>
                  <a:tcPr marL="191225" marR="191225"/>
                </a:tc>
                <a:tc>
                  <a:txBody>
                    <a:bodyPr/>
                    <a:lstStyle/>
                    <a:p>
                      <a:r>
                        <a:rPr lang="en-GB" sz="1200" b="0" noProof="0" dirty="0" smtClean="0"/>
                        <a:t>Agriculture</a:t>
                      </a:r>
                      <a:endParaRPr lang="en-GB" sz="1200" b="0" noProof="0" dirty="0"/>
                    </a:p>
                  </a:txBody>
                  <a:tcPr marL="191225" marR="191225"/>
                </a:tc>
                <a:tc>
                  <a:txBody>
                    <a:bodyPr/>
                    <a:lstStyle/>
                    <a:p>
                      <a:r>
                        <a:rPr lang="en-GB" sz="1200" b="0" noProof="0" dirty="0" smtClean="0"/>
                        <a:t>0.8 %</a:t>
                      </a:r>
                      <a:endParaRPr lang="en-GB" sz="1200" b="0" noProof="0" dirty="0"/>
                    </a:p>
                  </a:txBody>
                  <a:tcPr marL="191225" marR="191225"/>
                </a:tc>
              </a:tr>
              <a:tr h="262003">
                <a:tc>
                  <a:txBody>
                    <a:bodyPr/>
                    <a:lstStyle/>
                    <a:p>
                      <a:r>
                        <a:rPr lang="nb-NO" sz="1200" dirty="0" err="1" smtClean="0"/>
                        <a:t>Other</a:t>
                      </a:r>
                      <a:r>
                        <a:rPr lang="nb-NO" sz="1200" dirty="0" smtClean="0"/>
                        <a:t> Industry</a:t>
                      </a:r>
                      <a:endParaRPr lang="nb-NO" sz="1200" dirty="0"/>
                    </a:p>
                  </a:txBody>
                  <a:tcPr marL="191225" marR="191225"/>
                </a:tc>
                <a:tc>
                  <a:txBody>
                    <a:bodyPr/>
                    <a:lstStyle/>
                    <a:p>
                      <a:r>
                        <a:rPr lang="nb-NO" sz="1200" dirty="0" smtClean="0"/>
                        <a:t>1.6 %</a:t>
                      </a:r>
                      <a:endParaRPr lang="nb-NO" sz="1200" dirty="0"/>
                    </a:p>
                  </a:txBody>
                  <a:tcPr marL="191225" marR="191225"/>
                </a:tc>
                <a:tc>
                  <a:txBody>
                    <a:bodyPr/>
                    <a:lstStyle/>
                    <a:p>
                      <a:r>
                        <a:rPr lang="en-GB" sz="1200" noProof="0" dirty="0" smtClean="0"/>
                        <a:t>Fishing Industry</a:t>
                      </a:r>
                      <a:endParaRPr lang="en-GB" sz="1200" noProof="0" dirty="0"/>
                    </a:p>
                  </a:txBody>
                  <a:tcPr marL="191225" marR="191225"/>
                </a:tc>
                <a:tc>
                  <a:txBody>
                    <a:bodyPr/>
                    <a:lstStyle/>
                    <a:p>
                      <a:r>
                        <a:rPr lang="en-GB" sz="1200" noProof="0" dirty="0" smtClean="0"/>
                        <a:t>1.3 %</a:t>
                      </a:r>
                      <a:endParaRPr lang="en-GB" sz="1200" noProof="0" dirty="0"/>
                    </a:p>
                  </a:txBody>
                  <a:tcPr marL="191225" marR="191225"/>
                </a:tc>
              </a:tr>
              <a:tr h="296140">
                <a:tc>
                  <a:txBody>
                    <a:bodyPr/>
                    <a:lstStyle/>
                    <a:p>
                      <a:r>
                        <a:rPr lang="en-GB" sz="1200" noProof="0" dirty="0" smtClean="0"/>
                        <a:t>Building and construction</a:t>
                      </a:r>
                      <a:endParaRPr lang="en-GB" sz="1200" noProof="0" dirty="0"/>
                    </a:p>
                  </a:txBody>
                  <a:tcPr marL="191225" marR="191225"/>
                </a:tc>
                <a:tc>
                  <a:txBody>
                    <a:bodyPr/>
                    <a:lstStyle/>
                    <a:p>
                      <a:r>
                        <a:rPr lang="en-GB" sz="1200" noProof="0" dirty="0" smtClean="0"/>
                        <a:t>1.2</a:t>
                      </a:r>
                      <a:r>
                        <a:rPr lang="en-GB" sz="1200" baseline="0" noProof="0" dirty="0" smtClean="0"/>
                        <a:t> </a:t>
                      </a:r>
                      <a:r>
                        <a:rPr lang="en-GB" sz="1200" noProof="0" dirty="0" smtClean="0"/>
                        <a:t>%</a:t>
                      </a:r>
                      <a:endParaRPr lang="en-GB" sz="1200" noProof="0" dirty="0"/>
                    </a:p>
                  </a:txBody>
                  <a:tcPr marL="191225" marR="191225"/>
                </a:tc>
                <a:tc>
                  <a:txBody>
                    <a:bodyPr/>
                    <a:lstStyle/>
                    <a:p>
                      <a:r>
                        <a:rPr lang="en-GB" sz="1200" noProof="0" dirty="0" smtClean="0"/>
                        <a:t>Furniture</a:t>
                      </a:r>
                      <a:endParaRPr lang="en-GB" sz="1200" noProof="0" dirty="0"/>
                    </a:p>
                  </a:txBody>
                  <a:tcPr marL="191225" marR="191225"/>
                </a:tc>
                <a:tc>
                  <a:txBody>
                    <a:bodyPr/>
                    <a:lstStyle/>
                    <a:p>
                      <a:r>
                        <a:rPr lang="en-GB" sz="1200" noProof="0" dirty="0" smtClean="0"/>
                        <a:t>0.1 %</a:t>
                      </a:r>
                      <a:endParaRPr lang="en-GB" sz="1200" noProof="0" dirty="0"/>
                    </a:p>
                  </a:txBody>
                  <a:tcPr marL="191225" marR="191225"/>
                </a:tc>
              </a:tr>
              <a:tr h="296140">
                <a:tc>
                  <a:txBody>
                    <a:bodyPr/>
                    <a:lstStyle/>
                    <a:p>
                      <a:r>
                        <a:rPr lang="en-GB" sz="1200" noProof="0" dirty="0" smtClean="0"/>
                        <a:t>Ship Yards</a:t>
                      </a:r>
                      <a:endParaRPr lang="en-GB" sz="1200" noProof="0" dirty="0"/>
                    </a:p>
                  </a:txBody>
                  <a:tcPr marL="191225" marR="191225"/>
                </a:tc>
                <a:tc>
                  <a:txBody>
                    <a:bodyPr/>
                    <a:lstStyle/>
                    <a:p>
                      <a:r>
                        <a:rPr lang="en-GB" sz="1200" noProof="0" dirty="0" smtClean="0"/>
                        <a:t>1.0</a:t>
                      </a:r>
                      <a:r>
                        <a:rPr lang="en-GB" sz="1200" baseline="0" noProof="0" dirty="0" smtClean="0"/>
                        <a:t> </a:t>
                      </a:r>
                      <a:r>
                        <a:rPr lang="en-GB" sz="1200" noProof="0" dirty="0" smtClean="0"/>
                        <a:t>%</a:t>
                      </a:r>
                      <a:endParaRPr lang="en-GB" sz="1200" noProof="0" dirty="0"/>
                    </a:p>
                  </a:txBody>
                  <a:tcPr marL="191225" marR="191225"/>
                </a:tc>
                <a:tc>
                  <a:txBody>
                    <a:bodyPr/>
                    <a:lstStyle/>
                    <a:p>
                      <a:r>
                        <a:rPr lang="en-GB" sz="1200" noProof="0" dirty="0" smtClean="0"/>
                        <a:t>Other</a:t>
                      </a:r>
                      <a:endParaRPr lang="en-GB" sz="1200" noProof="0" dirty="0"/>
                    </a:p>
                  </a:txBody>
                  <a:tcPr marL="191225" marR="191225"/>
                </a:tc>
                <a:tc>
                  <a:txBody>
                    <a:bodyPr/>
                    <a:lstStyle/>
                    <a:p>
                      <a:r>
                        <a:rPr lang="en-GB" sz="1200" noProof="0" dirty="0" smtClean="0"/>
                        <a:t>0.4 %</a:t>
                      </a:r>
                      <a:endParaRPr lang="en-GB" sz="1200" noProof="0" dirty="0"/>
                    </a:p>
                  </a:txBody>
                  <a:tcPr marL="191225" marR="191225"/>
                </a:tc>
              </a:tr>
              <a:tr h="296140">
                <a:tc>
                  <a:txBody>
                    <a:bodyPr/>
                    <a:lstStyle/>
                    <a:p>
                      <a:r>
                        <a:rPr lang="en-GB" sz="1200" noProof="0" dirty="0" smtClean="0"/>
                        <a:t>Retail/wholesale trade</a:t>
                      </a:r>
                      <a:endParaRPr lang="en-GB" sz="1200" noProof="0" dirty="0"/>
                    </a:p>
                  </a:txBody>
                  <a:tcPr marL="191225" marR="191225"/>
                </a:tc>
                <a:tc>
                  <a:txBody>
                    <a:bodyPr/>
                    <a:lstStyle/>
                    <a:p>
                      <a:r>
                        <a:rPr lang="en-GB" sz="1200" noProof="0" dirty="0" smtClean="0"/>
                        <a:t>1.1 %</a:t>
                      </a:r>
                      <a:endParaRPr lang="en-GB" sz="1200" noProof="0" dirty="0"/>
                    </a:p>
                  </a:txBody>
                  <a:tcPr marL="191225" marR="191225"/>
                </a:tc>
                <a:tc>
                  <a:txBody>
                    <a:bodyPr/>
                    <a:lstStyle/>
                    <a:p>
                      <a:endParaRPr lang="en-GB" sz="1200" noProof="0" dirty="0"/>
                    </a:p>
                  </a:txBody>
                  <a:tcPr marL="191225" marR="191225"/>
                </a:tc>
                <a:tc>
                  <a:txBody>
                    <a:bodyPr/>
                    <a:lstStyle/>
                    <a:p>
                      <a:endParaRPr lang="en-GB" sz="1200" noProof="0" dirty="0"/>
                    </a:p>
                  </a:txBody>
                  <a:tcPr marL="191225" marR="191225"/>
                </a:tc>
              </a:tr>
            </a:tbl>
          </a:graphicData>
        </a:graphic>
      </p:graphicFrame>
    </p:spTree>
    <p:extLst>
      <p:ext uri="{BB962C8B-B14F-4D97-AF65-F5344CB8AC3E}">
        <p14:creationId xmlns:p14="http://schemas.microsoft.com/office/powerpoint/2010/main" val="3752623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ssholder for tekst 7"/>
          <p:cNvSpPr>
            <a:spLocks noGrp="1"/>
          </p:cNvSpPr>
          <p:nvPr>
            <p:ph type="body" idx="1"/>
          </p:nvPr>
        </p:nvSpPr>
        <p:spPr/>
        <p:txBody>
          <a:bodyPr/>
          <a:lstStyle/>
          <a:p>
            <a:r>
              <a:rPr lang="nb-NO" dirty="0" smtClean="0"/>
              <a:t>Loans to </a:t>
            </a:r>
            <a:r>
              <a:rPr lang="nb-NO" dirty="0" err="1" smtClean="0"/>
              <a:t>retail</a:t>
            </a:r>
            <a:r>
              <a:rPr lang="nb-NO" dirty="0" smtClean="0"/>
              <a:t> </a:t>
            </a:r>
            <a:r>
              <a:rPr lang="nb-NO" dirty="0" err="1" smtClean="0"/>
              <a:t>customers</a:t>
            </a:r>
            <a:endParaRPr lang="en-GB" dirty="0"/>
          </a:p>
        </p:txBody>
      </p:sp>
      <p:sp>
        <p:nvSpPr>
          <p:cNvPr id="9" name="Plassholder for tekst 8"/>
          <p:cNvSpPr>
            <a:spLocks noGrp="1"/>
          </p:cNvSpPr>
          <p:nvPr>
            <p:ph type="body" sz="quarter" idx="3"/>
          </p:nvPr>
        </p:nvSpPr>
        <p:spPr/>
        <p:txBody>
          <a:bodyPr/>
          <a:lstStyle/>
          <a:p>
            <a:r>
              <a:rPr lang="nb-NO" dirty="0" smtClean="0"/>
              <a:t>Loan to </a:t>
            </a:r>
            <a:r>
              <a:rPr lang="nb-NO" dirty="0" err="1" smtClean="0"/>
              <a:t>value</a:t>
            </a:r>
            <a:r>
              <a:rPr lang="nb-NO" dirty="0" smtClean="0"/>
              <a:t> – </a:t>
            </a:r>
            <a:r>
              <a:rPr lang="nb-NO" dirty="0" err="1" smtClean="0"/>
              <a:t>retail</a:t>
            </a:r>
            <a:r>
              <a:rPr lang="nb-NO" dirty="0" smtClean="0"/>
              <a:t> </a:t>
            </a:r>
            <a:r>
              <a:rPr lang="nb-NO" dirty="0" err="1" smtClean="0"/>
              <a:t>loans</a:t>
            </a:r>
            <a:endParaRPr lang="en-GB" dirty="0"/>
          </a:p>
        </p:txBody>
      </p:sp>
      <p:sp>
        <p:nvSpPr>
          <p:cNvPr id="3" name="Plassholder for lysbildenummer 2"/>
          <p:cNvSpPr>
            <a:spLocks noGrp="1"/>
          </p:cNvSpPr>
          <p:nvPr>
            <p:ph type="sldNum" sz="quarter" idx="12"/>
          </p:nvPr>
        </p:nvSpPr>
        <p:spPr/>
        <p:txBody>
          <a:bodyPr/>
          <a:lstStyle/>
          <a:p>
            <a:fld id="{5751DFAA-887F-4071-8EAD-E8CA316FCF06}" type="slidenum">
              <a:rPr lang="nb-NO" smtClean="0"/>
              <a:t>25</a:t>
            </a:fld>
            <a:endParaRPr lang="nb-NO" dirty="0"/>
          </a:p>
        </p:txBody>
      </p:sp>
      <p:sp>
        <p:nvSpPr>
          <p:cNvPr id="7" name="Tittel 6"/>
          <p:cNvSpPr>
            <a:spLocks noGrp="1"/>
          </p:cNvSpPr>
          <p:nvPr>
            <p:ph type="title"/>
          </p:nvPr>
        </p:nvSpPr>
        <p:spPr>
          <a:noFill/>
        </p:spPr>
        <p:txBody>
          <a:bodyPr/>
          <a:lstStyle/>
          <a:p>
            <a:r>
              <a:rPr lang="en-GB" dirty="0" smtClean="0">
                <a:solidFill>
                  <a:schemeClr val="tx1"/>
                </a:solidFill>
              </a:rPr>
              <a:t>Good quality in our retail portfolio</a:t>
            </a:r>
            <a:endParaRPr lang="en-GB" dirty="0">
              <a:solidFill>
                <a:schemeClr val="tx1"/>
              </a:solidFill>
            </a:endParaRPr>
          </a:p>
        </p:txBody>
      </p:sp>
      <p:sp>
        <p:nvSpPr>
          <p:cNvPr id="10" name="Plassholder for tekst 9"/>
          <p:cNvSpPr>
            <a:spLocks noGrp="1"/>
          </p:cNvSpPr>
          <p:nvPr>
            <p:ph type="body" sz="quarter" idx="13"/>
          </p:nvPr>
        </p:nvSpPr>
        <p:spPr/>
        <p:txBody>
          <a:bodyPr/>
          <a:lstStyle/>
          <a:p>
            <a:r>
              <a:rPr lang="en-US" dirty="0" smtClean="0"/>
              <a:t>High </a:t>
            </a:r>
            <a:r>
              <a:rPr lang="en-US" dirty="0"/>
              <a:t>proportion of secured </a:t>
            </a:r>
            <a:r>
              <a:rPr lang="en-US" dirty="0" smtClean="0"/>
              <a:t>loans</a:t>
            </a:r>
            <a:endParaRPr lang="en-GB" dirty="0"/>
          </a:p>
        </p:txBody>
      </p:sp>
      <p:sp>
        <p:nvSpPr>
          <p:cNvPr id="11" name="Plassholder for tekst 10"/>
          <p:cNvSpPr>
            <a:spLocks noGrp="1"/>
          </p:cNvSpPr>
          <p:nvPr>
            <p:ph type="body" sz="quarter" idx="14"/>
          </p:nvPr>
        </p:nvSpPr>
        <p:spPr/>
        <p:txBody>
          <a:bodyPr/>
          <a:lstStyle/>
          <a:p>
            <a:r>
              <a:rPr lang="nb-NO" dirty="0" smtClean="0"/>
              <a:t>- % </a:t>
            </a:r>
            <a:r>
              <a:rPr lang="nb-NO" dirty="0" err="1" smtClean="0"/>
              <a:t>of</a:t>
            </a:r>
            <a:r>
              <a:rPr lang="nb-NO" dirty="0" smtClean="0"/>
              <a:t> total </a:t>
            </a:r>
            <a:r>
              <a:rPr lang="nb-NO" dirty="0" err="1" smtClean="0"/>
              <a:t>loans</a:t>
            </a:r>
            <a:endParaRPr lang="en-GB" dirty="0"/>
          </a:p>
        </p:txBody>
      </p:sp>
      <p:sp>
        <p:nvSpPr>
          <p:cNvPr id="12" name="Plassholder for tekst 11"/>
          <p:cNvSpPr>
            <a:spLocks noGrp="1"/>
          </p:cNvSpPr>
          <p:nvPr>
            <p:ph type="body" sz="quarter" idx="15"/>
          </p:nvPr>
        </p:nvSpPr>
        <p:spPr/>
        <p:txBody>
          <a:bodyPr/>
          <a:lstStyle/>
          <a:p>
            <a:endParaRPr lang="en-GB" dirty="0"/>
          </a:p>
        </p:txBody>
      </p:sp>
      <p:sp>
        <p:nvSpPr>
          <p:cNvPr id="13" name="Plassholder for tekst 12"/>
          <p:cNvSpPr>
            <a:spLocks noGrp="1"/>
          </p:cNvSpPr>
          <p:nvPr>
            <p:ph type="body" sz="quarter" idx="20"/>
          </p:nvPr>
        </p:nvSpPr>
        <p:spPr>
          <a:xfrm>
            <a:off x="720090" y="5465256"/>
            <a:ext cx="4128357" cy="1509701"/>
          </a:xfrm>
        </p:spPr>
        <p:txBody>
          <a:bodyPr>
            <a:normAutofit lnSpcReduction="10000"/>
          </a:bodyPr>
          <a:lstStyle/>
          <a:p>
            <a:pPr>
              <a:buFont typeface="Wingdings" panose="05000000000000000000" pitchFamily="2" charset="2"/>
              <a:buChar char="§"/>
            </a:pPr>
            <a:r>
              <a:rPr lang="en-US" dirty="0">
                <a:solidFill>
                  <a:schemeClr val="tx1"/>
                </a:solidFill>
              </a:rPr>
              <a:t>The bank complies with </a:t>
            </a:r>
            <a:r>
              <a:rPr lang="en-US" dirty="0" smtClean="0">
                <a:solidFill>
                  <a:schemeClr val="tx1"/>
                </a:solidFill>
              </a:rPr>
              <a:t>the regulations from the Norwegian authorities (</a:t>
            </a:r>
            <a:r>
              <a:rPr lang="en-US" dirty="0" err="1" smtClean="0">
                <a:solidFill>
                  <a:schemeClr val="tx1"/>
                </a:solidFill>
              </a:rPr>
              <a:t>Boliglånsforskriften</a:t>
            </a:r>
            <a:r>
              <a:rPr lang="en-US" dirty="0" smtClean="0">
                <a:solidFill>
                  <a:schemeClr val="tx1"/>
                </a:solidFill>
              </a:rPr>
              <a:t>)</a:t>
            </a:r>
          </a:p>
          <a:p>
            <a:pPr>
              <a:buFont typeface="Wingdings" panose="05000000000000000000" pitchFamily="2" charset="2"/>
              <a:buChar char="§"/>
            </a:pPr>
            <a:endParaRPr lang="en-US" dirty="0" smtClean="0">
              <a:solidFill>
                <a:schemeClr val="tx1"/>
              </a:solidFill>
            </a:endParaRPr>
          </a:p>
          <a:p>
            <a:pPr>
              <a:buFont typeface="Wingdings" panose="05000000000000000000" pitchFamily="2" charset="2"/>
              <a:buChar char="§"/>
            </a:pPr>
            <a:r>
              <a:rPr lang="en-US" dirty="0" smtClean="0">
                <a:solidFill>
                  <a:schemeClr val="tx1"/>
                </a:solidFill>
              </a:rPr>
              <a:t>Deviations </a:t>
            </a:r>
            <a:r>
              <a:rPr lang="en-US" dirty="0">
                <a:solidFill>
                  <a:schemeClr val="tx1"/>
                </a:solidFill>
              </a:rPr>
              <a:t>reported in the </a:t>
            </a:r>
            <a:r>
              <a:rPr lang="en-US" dirty="0" smtClean="0">
                <a:solidFill>
                  <a:schemeClr val="tx1"/>
                </a:solidFill>
              </a:rPr>
              <a:t>second quarter </a:t>
            </a:r>
            <a:r>
              <a:rPr lang="en-US" dirty="0">
                <a:solidFill>
                  <a:schemeClr val="tx1"/>
                </a:solidFill>
              </a:rPr>
              <a:t>of </a:t>
            </a:r>
            <a:r>
              <a:rPr lang="en-US" dirty="0" smtClean="0">
                <a:solidFill>
                  <a:schemeClr val="tx1"/>
                </a:solidFill>
              </a:rPr>
              <a:t>2018 </a:t>
            </a:r>
            <a:r>
              <a:rPr lang="en-US" dirty="0">
                <a:solidFill>
                  <a:schemeClr val="tx1"/>
                </a:solidFill>
              </a:rPr>
              <a:t>were </a:t>
            </a:r>
            <a:r>
              <a:rPr lang="en-US" dirty="0" smtClean="0">
                <a:solidFill>
                  <a:schemeClr val="tx1"/>
                </a:solidFill>
              </a:rPr>
              <a:t>4.3 % outside Oslo, and 4.9 % in Oslo </a:t>
            </a:r>
            <a:endParaRPr lang="nb-NO" dirty="0">
              <a:solidFill>
                <a:schemeClr val="tx1"/>
              </a:solidFill>
            </a:endParaRPr>
          </a:p>
        </p:txBody>
      </p:sp>
      <p:sp>
        <p:nvSpPr>
          <p:cNvPr id="14" name="Plassholder for tekst 13"/>
          <p:cNvSpPr>
            <a:spLocks noGrp="1"/>
          </p:cNvSpPr>
          <p:nvPr>
            <p:ph type="body" sz="quarter" idx="21"/>
          </p:nvPr>
        </p:nvSpPr>
        <p:spPr>
          <a:xfrm>
            <a:off x="5256657" y="5486767"/>
            <a:ext cx="4140517" cy="945931"/>
          </a:xfrm>
        </p:spPr>
        <p:txBody>
          <a:bodyPr>
            <a:normAutofit/>
          </a:bodyPr>
          <a:lstStyle/>
          <a:p>
            <a:pPr>
              <a:buFont typeface="Wingdings" panose="05000000000000000000" pitchFamily="2" charset="2"/>
              <a:buChar char="§"/>
            </a:pPr>
            <a:r>
              <a:rPr lang="en-US" dirty="0" smtClean="0">
                <a:solidFill>
                  <a:schemeClr val="tx1"/>
                </a:solidFill>
              </a:rPr>
              <a:t>96.3 % </a:t>
            </a:r>
            <a:r>
              <a:rPr lang="en-US" dirty="0">
                <a:solidFill>
                  <a:schemeClr val="tx1"/>
                </a:solidFill>
              </a:rPr>
              <a:t>of mortgage-backed loans to </a:t>
            </a:r>
            <a:r>
              <a:rPr lang="en-US" dirty="0" smtClean="0">
                <a:solidFill>
                  <a:schemeClr val="tx1"/>
                </a:solidFill>
              </a:rPr>
              <a:t>retail customers </a:t>
            </a:r>
            <a:r>
              <a:rPr lang="en-US" dirty="0">
                <a:solidFill>
                  <a:schemeClr val="tx1"/>
                </a:solidFill>
              </a:rPr>
              <a:t>are within 85% </a:t>
            </a:r>
            <a:r>
              <a:rPr lang="en-US" dirty="0" smtClean="0">
                <a:solidFill>
                  <a:schemeClr val="tx1"/>
                </a:solidFill>
              </a:rPr>
              <a:t>of value</a:t>
            </a:r>
            <a:endParaRPr lang="en-GB" dirty="0">
              <a:solidFill>
                <a:schemeClr val="tx1"/>
              </a:solidFill>
            </a:endParaRPr>
          </a:p>
        </p:txBody>
      </p:sp>
      <p:graphicFrame>
        <p:nvGraphicFramePr>
          <p:cNvPr id="18" name="Plassholder for innhold 17"/>
          <p:cNvGraphicFramePr>
            <a:graphicFrameLocks noGrp="1"/>
          </p:cNvGraphicFramePr>
          <p:nvPr>
            <p:ph sz="quarter" idx="24"/>
            <p:extLst>
              <p:ext uri="{D42A27DB-BD31-4B8C-83A1-F6EECF244321}">
                <p14:modId xmlns:p14="http://schemas.microsoft.com/office/powerpoint/2010/main" val="3968448512"/>
              </p:ext>
            </p:extLst>
          </p:nvPr>
        </p:nvGraphicFramePr>
        <p:xfrm>
          <a:off x="5235192" y="2471300"/>
          <a:ext cx="4140200" cy="28781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Plassholder for diagram 17"/>
          <p:cNvGraphicFramePr>
            <a:graphicFrameLocks noGrp="1" noChangeAspect="1"/>
          </p:cNvGraphicFramePr>
          <p:nvPr>
            <p:ph sz="quarter" idx="23"/>
            <p:extLst>
              <p:ext uri="{D42A27DB-BD31-4B8C-83A1-F6EECF244321}">
                <p14:modId xmlns:p14="http://schemas.microsoft.com/office/powerpoint/2010/main" val="1756220064"/>
              </p:ext>
            </p:extLst>
          </p:nvPr>
        </p:nvGraphicFramePr>
        <p:xfrm>
          <a:off x="181070" y="2264735"/>
          <a:ext cx="4541632" cy="31472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480681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lassholder for tekst 8"/>
          <p:cNvSpPr>
            <a:spLocks noGrp="1"/>
          </p:cNvSpPr>
          <p:nvPr>
            <p:ph type="body" idx="1"/>
          </p:nvPr>
        </p:nvSpPr>
        <p:spPr>
          <a:xfrm>
            <a:off x="765544" y="1822100"/>
            <a:ext cx="4140517" cy="200055"/>
          </a:xfrm>
        </p:spPr>
        <p:txBody>
          <a:bodyPr/>
          <a:lstStyle/>
          <a:p>
            <a:r>
              <a:rPr lang="nb-NO" dirty="0" smtClean="0"/>
              <a:t>Development in house </a:t>
            </a:r>
            <a:r>
              <a:rPr lang="nb-NO" dirty="0" err="1" smtClean="0"/>
              <a:t>prices</a:t>
            </a:r>
            <a:endParaRPr lang="nb-NO" dirty="0"/>
          </a:p>
        </p:txBody>
      </p:sp>
      <p:sp>
        <p:nvSpPr>
          <p:cNvPr id="10" name="Plassholder for tekst 9"/>
          <p:cNvSpPr>
            <a:spLocks noGrp="1"/>
          </p:cNvSpPr>
          <p:nvPr>
            <p:ph type="body" sz="quarter" idx="3"/>
          </p:nvPr>
        </p:nvSpPr>
        <p:spPr>
          <a:xfrm>
            <a:off x="5039832" y="1853998"/>
            <a:ext cx="4140517" cy="200055"/>
          </a:xfrm>
        </p:spPr>
        <p:txBody>
          <a:bodyPr/>
          <a:lstStyle/>
          <a:p>
            <a:r>
              <a:rPr lang="nb-NO" dirty="0" smtClean="0"/>
              <a:t>Development in house </a:t>
            </a:r>
            <a:r>
              <a:rPr lang="nb-NO" dirty="0" err="1" smtClean="0"/>
              <a:t>prices</a:t>
            </a:r>
            <a:endParaRPr lang="nb-NO"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26</a:t>
            </a:fld>
            <a:endParaRPr lang="nb-NO" dirty="0"/>
          </a:p>
        </p:txBody>
      </p:sp>
      <p:sp>
        <p:nvSpPr>
          <p:cNvPr id="8" name="Tittel 7"/>
          <p:cNvSpPr>
            <a:spLocks noGrp="1"/>
          </p:cNvSpPr>
          <p:nvPr>
            <p:ph type="title"/>
          </p:nvPr>
        </p:nvSpPr>
        <p:spPr/>
        <p:txBody>
          <a:bodyPr/>
          <a:lstStyle/>
          <a:p>
            <a:r>
              <a:rPr lang="nb-NO" dirty="0" smtClean="0"/>
              <a:t>House </a:t>
            </a:r>
            <a:r>
              <a:rPr lang="nb-NO" dirty="0" err="1"/>
              <a:t>prices</a:t>
            </a:r>
            <a:endParaRPr lang="nb-NO" dirty="0"/>
          </a:p>
        </p:txBody>
      </p:sp>
      <p:sp>
        <p:nvSpPr>
          <p:cNvPr id="11" name="Plassholder for tekst 10"/>
          <p:cNvSpPr>
            <a:spLocks noGrp="1"/>
          </p:cNvSpPr>
          <p:nvPr>
            <p:ph type="body" sz="quarter" idx="13"/>
          </p:nvPr>
        </p:nvSpPr>
        <p:spPr/>
        <p:txBody>
          <a:bodyPr/>
          <a:lstStyle/>
          <a:p>
            <a:r>
              <a:rPr lang="nb-NO" dirty="0" smtClean="0"/>
              <a:t>- Development from </a:t>
            </a:r>
            <a:r>
              <a:rPr lang="nb-NO" dirty="0" err="1" smtClean="0"/>
              <a:t>January</a:t>
            </a:r>
            <a:r>
              <a:rPr lang="nb-NO" dirty="0" smtClean="0"/>
              <a:t> 2008 to June 2018 </a:t>
            </a:r>
            <a:endParaRPr lang="nb-NO" dirty="0"/>
          </a:p>
        </p:txBody>
      </p:sp>
      <p:sp>
        <p:nvSpPr>
          <p:cNvPr id="12" name="Plassholder for tekst 11"/>
          <p:cNvSpPr>
            <a:spLocks noGrp="1"/>
          </p:cNvSpPr>
          <p:nvPr>
            <p:ph type="body" sz="quarter" idx="14"/>
          </p:nvPr>
        </p:nvSpPr>
        <p:spPr>
          <a:xfrm>
            <a:off x="765544" y="2009636"/>
            <a:ext cx="4140517" cy="184666"/>
          </a:xfrm>
        </p:spPr>
        <p:txBody>
          <a:bodyPr/>
          <a:lstStyle/>
          <a:p>
            <a:r>
              <a:rPr lang="nb-NO" dirty="0" smtClean="0"/>
              <a:t>- Index – Jan 2008 = 100</a:t>
            </a:r>
            <a:endParaRPr lang="nb-NO" dirty="0"/>
          </a:p>
        </p:txBody>
      </p:sp>
      <p:sp>
        <p:nvSpPr>
          <p:cNvPr id="13" name="Plassholder for tekst 12"/>
          <p:cNvSpPr>
            <a:spLocks noGrp="1"/>
          </p:cNvSpPr>
          <p:nvPr>
            <p:ph type="body" sz="quarter" idx="15"/>
          </p:nvPr>
        </p:nvSpPr>
        <p:spPr>
          <a:xfrm>
            <a:off x="5066414" y="2041533"/>
            <a:ext cx="4140517" cy="184666"/>
          </a:xfrm>
        </p:spPr>
        <p:txBody>
          <a:bodyPr/>
          <a:lstStyle/>
          <a:p>
            <a:r>
              <a:rPr lang="nb-NO" dirty="0" smtClean="0"/>
              <a:t>- </a:t>
            </a:r>
            <a:r>
              <a:rPr lang="nb-NO" dirty="0" err="1" smtClean="0"/>
              <a:t>Average</a:t>
            </a:r>
            <a:r>
              <a:rPr lang="nb-NO" dirty="0" smtClean="0"/>
              <a:t> per </a:t>
            </a:r>
            <a:r>
              <a:rPr lang="nb-NO" dirty="0" err="1" smtClean="0"/>
              <a:t>square</a:t>
            </a:r>
            <a:r>
              <a:rPr lang="nb-NO" dirty="0" smtClean="0"/>
              <a:t> meter </a:t>
            </a:r>
            <a:r>
              <a:rPr lang="nb-NO" dirty="0" err="1" smtClean="0"/>
              <a:t>price</a:t>
            </a:r>
            <a:endParaRPr lang="nb-NO" dirty="0"/>
          </a:p>
        </p:txBody>
      </p:sp>
      <p:graphicFrame>
        <p:nvGraphicFramePr>
          <p:cNvPr id="18" name="Plassholder for tabell 16"/>
          <p:cNvGraphicFramePr>
            <a:graphicFrameLocks/>
          </p:cNvGraphicFramePr>
          <p:nvPr>
            <p:extLst>
              <p:ext uri="{D42A27DB-BD31-4B8C-83A1-F6EECF244321}">
                <p14:modId xmlns:p14="http://schemas.microsoft.com/office/powerpoint/2010/main" val="2021764796"/>
              </p:ext>
            </p:extLst>
          </p:nvPr>
        </p:nvGraphicFramePr>
        <p:xfrm>
          <a:off x="765543" y="4951739"/>
          <a:ext cx="8658228" cy="1883304"/>
        </p:xfrm>
        <a:graphic>
          <a:graphicData uri="http://schemas.openxmlformats.org/drawingml/2006/table">
            <a:tbl>
              <a:tblPr firstRow="1" bandRow="1">
                <a:tableStyleId>{3B4B98B0-60AC-42C2-AFA5-B58CD77FA1E5}</a:tableStyleId>
              </a:tblPr>
              <a:tblGrid>
                <a:gridCol w="2653096"/>
                <a:gridCol w="997857"/>
                <a:gridCol w="1586891"/>
                <a:gridCol w="1188465"/>
                <a:gridCol w="1166649"/>
                <a:gridCol w="1065270"/>
              </a:tblGrid>
              <a:tr h="395669">
                <a:tc>
                  <a:txBody>
                    <a:bodyPr/>
                    <a:lstStyle/>
                    <a:p>
                      <a:r>
                        <a:rPr lang="en-US" sz="1100" dirty="0" smtClean="0"/>
                        <a:t>Key information </a:t>
                      </a:r>
                    </a:p>
                    <a:p>
                      <a:r>
                        <a:rPr lang="en-US" sz="1100" b="0" baseline="0" dirty="0" smtClean="0"/>
                        <a:t>(Sold pre-owned dwellings)</a:t>
                      </a:r>
                      <a:endParaRPr lang="en-US" sz="1100" b="0" dirty="0"/>
                    </a:p>
                  </a:txBody>
                  <a:tcP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100" dirty="0" smtClean="0"/>
                        <a:t>Norway</a:t>
                      </a:r>
                      <a:endParaRPr lang="en-US" sz="1100" b="1" dirty="0"/>
                    </a:p>
                  </a:txBody>
                  <a:tcPr anchor="ct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100" dirty="0" smtClean="0"/>
                        <a:t>Mid-Norway**</a:t>
                      </a:r>
                      <a:endParaRPr lang="en-US" sz="1100" b="1" dirty="0"/>
                    </a:p>
                  </a:txBody>
                  <a:tcPr anchor="ct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100" dirty="0" smtClean="0"/>
                        <a:t>Greater Ålesund*</a:t>
                      </a:r>
                      <a:endParaRPr lang="en-US" sz="1100" b="1" dirty="0"/>
                    </a:p>
                  </a:txBody>
                  <a:tcPr anchor="ct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100" dirty="0" smtClean="0"/>
                        <a:t>Greater Stavanger*</a:t>
                      </a:r>
                      <a:endParaRPr lang="en-US" sz="1100" b="1" dirty="0"/>
                    </a:p>
                  </a:txBody>
                  <a:tcPr anchor="ct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100" dirty="0" smtClean="0"/>
                        <a:t>City of Oslo</a:t>
                      </a:r>
                      <a:endParaRPr lang="en-US" sz="1100" b="1" dirty="0"/>
                    </a:p>
                  </a:txBody>
                  <a:tcPr anchor="ct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43288">
                <a:tc>
                  <a:txBody>
                    <a:bodyPr/>
                    <a:lstStyle/>
                    <a:p>
                      <a:r>
                        <a:rPr lang="en-US" sz="1100" dirty="0" smtClean="0"/>
                        <a:t>Price development last 12 months</a:t>
                      </a:r>
                      <a:endParaRPr lang="en-US" sz="1100" dirty="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+1.5 %</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   +0.4 %</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+0.9 %</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-0.3 %</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+1.6 %</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3288">
                <a:tc>
                  <a:txBody>
                    <a:bodyPr/>
                    <a:lstStyle/>
                    <a:p>
                      <a:r>
                        <a:rPr lang="en-US" sz="1100" dirty="0" smtClean="0"/>
                        <a:t>Price per square meter (NOK)</a:t>
                      </a:r>
                      <a:endParaRPr lang="en-US" sz="1100" dirty="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b-NO" sz="1100" dirty="0" smtClean="0">
                          <a:solidFill>
                            <a:schemeClr val="tx1"/>
                          </a:solidFill>
                        </a:rPr>
                        <a:t>40,976</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   33,700</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29,245</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35,025</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69,060</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95669">
                <a:tc>
                  <a:txBody>
                    <a:bodyPr/>
                    <a:lstStyle/>
                    <a:p>
                      <a:r>
                        <a:rPr lang="en-US" sz="1100" dirty="0" smtClean="0"/>
                        <a:t>Average days on market (DOM) </a:t>
                      </a:r>
                    </a:p>
                    <a:p>
                      <a:r>
                        <a:rPr lang="en-US" sz="1100" dirty="0" smtClean="0"/>
                        <a:t>sold units in June 2018</a:t>
                      </a:r>
                      <a:endParaRPr lang="en-US" sz="1100" dirty="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38 </a:t>
                      </a:r>
                      <a:r>
                        <a:rPr lang="nb-NO" sz="1100" dirty="0" err="1" smtClean="0"/>
                        <a:t>days</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   50 </a:t>
                      </a:r>
                      <a:r>
                        <a:rPr lang="nb-NO" sz="1100" dirty="0" err="1" smtClean="0"/>
                        <a:t>days</a:t>
                      </a:r>
                      <a:endParaRPr lang="nb-NO" sz="1100" dirty="0" smtClean="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1007943" rtl="0" eaLnBrk="1" fontAlgn="auto" latinLnBrk="0" hangingPunct="1">
                        <a:lnSpc>
                          <a:spcPct val="100000"/>
                        </a:lnSpc>
                        <a:spcBef>
                          <a:spcPts val="0"/>
                        </a:spcBef>
                        <a:spcAft>
                          <a:spcPts val="0"/>
                        </a:spcAft>
                        <a:buClrTx/>
                        <a:buSzTx/>
                        <a:buFontTx/>
                        <a:buNone/>
                        <a:tabLst/>
                        <a:defRPr/>
                      </a:pPr>
                      <a:r>
                        <a:rPr lang="nb-NO" sz="1100" dirty="0" smtClean="0"/>
                        <a:t>65 </a:t>
                      </a:r>
                      <a:r>
                        <a:rPr lang="nb-NO" sz="1100" dirty="0" err="1" smtClean="0"/>
                        <a:t>days</a:t>
                      </a:r>
                      <a:endParaRPr lang="nb-NO" sz="1100" dirty="0" smtClean="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1007943" rtl="0" eaLnBrk="1" fontAlgn="auto" latinLnBrk="0" hangingPunct="1">
                        <a:lnSpc>
                          <a:spcPct val="100000"/>
                        </a:lnSpc>
                        <a:spcBef>
                          <a:spcPts val="0"/>
                        </a:spcBef>
                        <a:spcAft>
                          <a:spcPts val="0"/>
                        </a:spcAft>
                        <a:buClrTx/>
                        <a:buSzTx/>
                        <a:buFontTx/>
                        <a:buNone/>
                        <a:tabLst/>
                        <a:defRPr/>
                      </a:pPr>
                      <a:r>
                        <a:rPr lang="nb-NO" sz="1100" dirty="0" smtClean="0"/>
                        <a:t>61 </a:t>
                      </a:r>
                      <a:r>
                        <a:rPr lang="nb-NO" sz="1100" dirty="0" err="1" smtClean="0"/>
                        <a:t>days</a:t>
                      </a:r>
                      <a:endParaRPr lang="nb-NO" sz="1100" dirty="0" smtClean="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1007943" rtl="0" eaLnBrk="1" fontAlgn="auto" latinLnBrk="0" hangingPunct="1">
                        <a:lnSpc>
                          <a:spcPct val="100000"/>
                        </a:lnSpc>
                        <a:spcBef>
                          <a:spcPts val="0"/>
                        </a:spcBef>
                        <a:spcAft>
                          <a:spcPts val="0"/>
                        </a:spcAft>
                        <a:buClrTx/>
                        <a:buSzTx/>
                        <a:buFontTx/>
                        <a:buNone/>
                        <a:tabLst/>
                        <a:defRPr/>
                      </a:pPr>
                      <a:r>
                        <a:rPr lang="nb-NO" sz="1100" dirty="0" smtClean="0"/>
                        <a:t>21 </a:t>
                      </a:r>
                      <a:r>
                        <a:rPr lang="nb-NO" sz="1100" dirty="0" err="1" smtClean="0"/>
                        <a:t>days</a:t>
                      </a:r>
                      <a:endParaRPr lang="nb-NO" sz="1100" dirty="0" smtClean="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3288">
                <a:tc>
                  <a:txBody>
                    <a:bodyPr/>
                    <a:lstStyle/>
                    <a:p>
                      <a:r>
                        <a:rPr lang="en-US" sz="1100" dirty="0" smtClean="0"/>
                        <a:t>Price</a:t>
                      </a:r>
                      <a:r>
                        <a:rPr lang="en-US" sz="1100" baseline="0" dirty="0" smtClean="0"/>
                        <a:t> m</a:t>
                      </a:r>
                      <a:r>
                        <a:rPr lang="en-US" sz="1100" dirty="0" smtClean="0"/>
                        <a:t>edian dwelling (NOK)</a:t>
                      </a:r>
                      <a:endParaRPr lang="en-US" sz="1100" dirty="0"/>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b-NO" sz="1100" dirty="0" smtClean="0"/>
                        <a:t>3,108,688</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   2,730,000</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2,550,000</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smtClean="0">
                          <a:solidFill>
                            <a:schemeClr val="accent4"/>
                          </a:solidFill>
                        </a:rPr>
                        <a:t>3,250,000</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b-NO" sz="1100" dirty="0" smtClean="0"/>
                        <a:t>3,951,017</a:t>
                      </a:r>
                      <a:endParaRPr lang="en-GB" sz="1100" dirty="0">
                        <a:solidFill>
                          <a:schemeClr val="accent4"/>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1" name="Rektangel 20"/>
          <p:cNvSpPr/>
          <p:nvPr/>
        </p:nvSpPr>
        <p:spPr>
          <a:xfrm>
            <a:off x="982625" y="4470900"/>
            <a:ext cx="127590" cy="11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60"/>
            <a:endParaRPr lang="nb-NO">
              <a:solidFill>
                <a:prstClr val="white"/>
              </a:solidFill>
            </a:endParaRPr>
          </a:p>
        </p:txBody>
      </p:sp>
      <p:sp>
        <p:nvSpPr>
          <p:cNvPr id="23" name="Rektangel 22"/>
          <p:cNvSpPr/>
          <p:nvPr/>
        </p:nvSpPr>
        <p:spPr>
          <a:xfrm>
            <a:off x="5161875" y="4442623"/>
            <a:ext cx="135226" cy="1169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60"/>
            <a:endParaRPr lang="nb-NO">
              <a:solidFill>
                <a:prstClr val="white"/>
              </a:solidFill>
            </a:endParaRPr>
          </a:p>
        </p:txBody>
      </p:sp>
      <p:sp>
        <p:nvSpPr>
          <p:cNvPr id="25" name="TekstSylinder 24"/>
          <p:cNvSpPr txBox="1"/>
          <p:nvPr/>
        </p:nvSpPr>
        <p:spPr>
          <a:xfrm>
            <a:off x="765543" y="6938027"/>
            <a:ext cx="5837275" cy="307777"/>
          </a:xfrm>
          <a:prstGeom prst="rect">
            <a:avLst/>
          </a:prstGeom>
          <a:noFill/>
        </p:spPr>
        <p:txBody>
          <a:bodyPr wrap="square" lIns="0" tIns="0" rIns="0" bIns="0" rtlCol="0">
            <a:spAutoFit/>
          </a:bodyPr>
          <a:lstStyle/>
          <a:p>
            <a:pPr defTabSz="913960"/>
            <a:r>
              <a:rPr lang="nb-NO" sz="1000" dirty="0" smtClean="0"/>
              <a:t>*Ålesund and Stavanger </a:t>
            </a:r>
            <a:r>
              <a:rPr lang="nb-NO" sz="1000" dirty="0" err="1" smtClean="0"/>
              <a:t>including</a:t>
            </a:r>
            <a:r>
              <a:rPr lang="nb-NO" sz="1000" dirty="0" smtClean="0"/>
              <a:t> </a:t>
            </a:r>
            <a:r>
              <a:rPr lang="nb-NO" sz="1000" dirty="0" err="1" smtClean="0"/>
              <a:t>surrounding</a:t>
            </a:r>
            <a:r>
              <a:rPr lang="nb-NO" sz="1000" dirty="0" smtClean="0"/>
              <a:t> </a:t>
            </a:r>
            <a:r>
              <a:rPr lang="nb-NO" sz="1000" dirty="0" err="1" smtClean="0"/>
              <a:t>municipalities</a:t>
            </a:r>
            <a:endParaRPr lang="nb-NO" sz="1000" dirty="0" smtClean="0"/>
          </a:p>
          <a:p>
            <a:pPr defTabSz="913960"/>
            <a:r>
              <a:rPr lang="nb-NO" sz="1000" dirty="0" smtClean="0"/>
              <a:t>** </a:t>
            </a:r>
            <a:r>
              <a:rPr lang="nb-NO" sz="1000" dirty="0" err="1" smtClean="0"/>
              <a:t>Mid</a:t>
            </a:r>
            <a:r>
              <a:rPr lang="nb-NO" sz="1000" dirty="0" smtClean="0"/>
              <a:t>-Norway </a:t>
            </a:r>
            <a:r>
              <a:rPr lang="nb-NO" sz="1000" dirty="0" err="1" smtClean="0"/>
              <a:t>including</a:t>
            </a:r>
            <a:r>
              <a:rPr lang="nb-NO" sz="1000" dirty="0" smtClean="0"/>
              <a:t> </a:t>
            </a:r>
            <a:r>
              <a:rPr lang="nb-NO" sz="1000" dirty="0" err="1" smtClean="0"/>
              <a:t>the</a:t>
            </a:r>
            <a:r>
              <a:rPr lang="nb-NO" sz="1000" dirty="0" smtClean="0"/>
              <a:t> </a:t>
            </a:r>
            <a:r>
              <a:rPr lang="nb-NO" sz="1000" dirty="0" err="1" smtClean="0"/>
              <a:t>county</a:t>
            </a:r>
            <a:r>
              <a:rPr lang="nb-NO" sz="1000" dirty="0" smtClean="0"/>
              <a:t> </a:t>
            </a:r>
            <a:r>
              <a:rPr lang="nb-NO" sz="1000" dirty="0" err="1" smtClean="0"/>
              <a:t>of</a:t>
            </a:r>
            <a:r>
              <a:rPr lang="nb-NO" sz="1000" dirty="0" smtClean="0"/>
              <a:t> Møre og Romsdal and </a:t>
            </a:r>
            <a:r>
              <a:rPr lang="nb-NO" sz="1000" dirty="0" err="1" smtClean="0"/>
              <a:t>the</a:t>
            </a:r>
            <a:r>
              <a:rPr lang="nb-NO" sz="1000" dirty="0" smtClean="0"/>
              <a:t> </a:t>
            </a:r>
            <a:r>
              <a:rPr lang="nb-NO" sz="1000" dirty="0" err="1" smtClean="0"/>
              <a:t>county</a:t>
            </a:r>
            <a:r>
              <a:rPr lang="nb-NO" sz="1000" dirty="0" smtClean="0"/>
              <a:t> </a:t>
            </a:r>
            <a:r>
              <a:rPr lang="nb-NO" sz="1000" dirty="0" err="1" smtClean="0"/>
              <a:t>of</a:t>
            </a:r>
            <a:r>
              <a:rPr lang="nb-NO" sz="1000" dirty="0" smtClean="0"/>
              <a:t> Trøndelag</a:t>
            </a:r>
          </a:p>
        </p:txBody>
      </p:sp>
      <p:graphicFrame>
        <p:nvGraphicFramePr>
          <p:cNvPr id="17" name="Diagram 16"/>
          <p:cNvGraphicFramePr>
            <a:graphicFrameLocks/>
          </p:cNvGraphicFramePr>
          <p:nvPr>
            <p:extLst>
              <p:ext uri="{D42A27DB-BD31-4B8C-83A1-F6EECF244321}">
                <p14:modId xmlns:p14="http://schemas.microsoft.com/office/powerpoint/2010/main" val="2761138694"/>
              </p:ext>
            </p:extLst>
          </p:nvPr>
        </p:nvGraphicFramePr>
        <p:xfrm>
          <a:off x="608279" y="2220686"/>
          <a:ext cx="4455043" cy="30389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6" name="Diagram 25"/>
          <p:cNvGraphicFramePr>
            <a:graphicFrameLocks/>
          </p:cNvGraphicFramePr>
          <p:nvPr>
            <p:extLst>
              <p:ext uri="{D42A27DB-BD31-4B8C-83A1-F6EECF244321}">
                <p14:modId xmlns:p14="http://schemas.microsoft.com/office/powerpoint/2010/main" val="110984848"/>
              </p:ext>
            </p:extLst>
          </p:nvPr>
        </p:nvGraphicFramePr>
        <p:xfrm>
          <a:off x="4913049" y="2220686"/>
          <a:ext cx="4486132" cy="26800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696284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en-GB" dirty="0" smtClean="0"/>
              <a:t>Retail market</a:t>
            </a:r>
            <a:endParaRPr lang="en-GB" dirty="0"/>
          </a:p>
        </p:txBody>
      </p:sp>
      <p:sp>
        <p:nvSpPr>
          <p:cNvPr id="3" name="Plassholder for tekst 2"/>
          <p:cNvSpPr>
            <a:spLocks noGrp="1"/>
          </p:cNvSpPr>
          <p:nvPr>
            <p:ph type="body" sz="quarter" idx="3"/>
          </p:nvPr>
        </p:nvSpPr>
        <p:spPr>
          <a:xfrm>
            <a:off x="5256657" y="1992222"/>
            <a:ext cx="4265715" cy="183420"/>
          </a:xfrm>
        </p:spPr>
        <p:txBody>
          <a:bodyPr>
            <a:noAutofit/>
          </a:bodyPr>
          <a:lstStyle/>
          <a:p>
            <a:r>
              <a:rPr lang="en-GB" dirty="0" smtClean="0"/>
              <a:t>Corporate and public</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27</a:t>
            </a:fld>
            <a:endParaRPr lang="nb-NO" dirty="0"/>
          </a:p>
        </p:txBody>
      </p:sp>
      <p:sp>
        <p:nvSpPr>
          <p:cNvPr id="5" name="Tittel 4"/>
          <p:cNvSpPr>
            <a:spLocks noGrp="1"/>
          </p:cNvSpPr>
          <p:nvPr>
            <p:ph type="title"/>
          </p:nvPr>
        </p:nvSpPr>
        <p:spPr/>
        <p:txBody>
          <a:bodyPr/>
          <a:lstStyle/>
          <a:p>
            <a:r>
              <a:rPr lang="en-GB" dirty="0" smtClean="0"/>
              <a:t>Deposits</a:t>
            </a:r>
            <a:endParaRPr lang="en-GB" dirty="0"/>
          </a:p>
        </p:txBody>
      </p:sp>
      <p:sp>
        <p:nvSpPr>
          <p:cNvPr id="6" name="Plassholder for tekst 5"/>
          <p:cNvSpPr>
            <a:spLocks noGrp="1"/>
          </p:cNvSpPr>
          <p:nvPr>
            <p:ph type="body" sz="quarter" idx="13"/>
          </p:nvPr>
        </p:nvSpPr>
        <p:spPr/>
        <p:txBody>
          <a:bodyPr/>
          <a:lstStyle/>
          <a:p>
            <a:r>
              <a:rPr lang="en-GB" dirty="0" smtClean="0"/>
              <a:t>Growth in deposits over the last 12 months</a:t>
            </a:r>
            <a:endParaRPr lang="en-GB" dirty="0"/>
          </a:p>
        </p:txBody>
      </p:sp>
      <p:sp>
        <p:nvSpPr>
          <p:cNvPr id="7" name="Plassholder for tekst 6"/>
          <p:cNvSpPr>
            <a:spLocks noGrp="1"/>
          </p:cNvSpPr>
          <p:nvPr>
            <p:ph type="body" sz="quarter" idx="14"/>
          </p:nvPr>
        </p:nvSpPr>
        <p:spPr>
          <a:xfrm>
            <a:off x="666926" y="2254185"/>
            <a:ext cx="4140517" cy="184666"/>
          </a:xfrm>
        </p:spPr>
        <p:txBody>
          <a:bodyPr/>
          <a:lstStyle/>
          <a:p>
            <a:r>
              <a:rPr lang="nb-NO" dirty="0" smtClean="0"/>
              <a:t>- NOK billion and per cent y/y</a:t>
            </a:r>
            <a:endParaRPr lang="en-GB" dirty="0"/>
          </a:p>
        </p:txBody>
      </p:sp>
      <p:sp>
        <p:nvSpPr>
          <p:cNvPr id="8" name="Plassholder for tekst 7"/>
          <p:cNvSpPr>
            <a:spLocks noGrp="1"/>
          </p:cNvSpPr>
          <p:nvPr>
            <p:ph type="body" sz="quarter" idx="15"/>
          </p:nvPr>
        </p:nvSpPr>
        <p:spPr/>
        <p:txBody>
          <a:bodyPr/>
          <a:lstStyle/>
          <a:p>
            <a:r>
              <a:rPr lang="nb-NO" dirty="0"/>
              <a:t>- NOK billion and per cent y/y</a:t>
            </a:r>
            <a:endParaRPr lang="en-GB" dirty="0"/>
          </a:p>
        </p:txBody>
      </p:sp>
      <p:sp>
        <p:nvSpPr>
          <p:cNvPr id="9" name="Plassholder for tekst 8"/>
          <p:cNvSpPr>
            <a:spLocks noGrp="1"/>
          </p:cNvSpPr>
          <p:nvPr>
            <p:ph type="body" sz="quarter" idx="20"/>
          </p:nvPr>
        </p:nvSpPr>
        <p:spPr>
          <a:xfrm>
            <a:off x="677681" y="5970242"/>
            <a:ext cx="4140517" cy="864791"/>
          </a:xfrm>
        </p:spPr>
        <p:txBody>
          <a:bodyPr>
            <a:normAutofit/>
          </a:bodyPr>
          <a:lstStyle/>
          <a:p>
            <a:pPr>
              <a:buFont typeface="Wingdings" panose="05000000000000000000" pitchFamily="2" charset="2"/>
              <a:buChar char="§"/>
            </a:pPr>
            <a:r>
              <a:rPr lang="en-GB" dirty="0" smtClean="0"/>
              <a:t>Retail deposits have increased by 3.9 % over the last 12 months</a:t>
            </a:r>
          </a:p>
          <a:p>
            <a:pPr>
              <a:buFont typeface="Wingdings" panose="05000000000000000000" pitchFamily="2" charset="2"/>
              <a:buChar char="§"/>
            </a:pPr>
            <a:r>
              <a:rPr lang="en-GB" dirty="0" smtClean="0"/>
              <a:t>Deposits from the retail market amount to 60.9 % of total deposits</a:t>
            </a:r>
            <a:endParaRPr lang="en-GB" dirty="0"/>
          </a:p>
        </p:txBody>
      </p:sp>
      <p:sp>
        <p:nvSpPr>
          <p:cNvPr id="10" name="Plassholder for tekst 9"/>
          <p:cNvSpPr>
            <a:spLocks noGrp="1"/>
          </p:cNvSpPr>
          <p:nvPr>
            <p:ph type="body" sz="quarter" idx="21"/>
          </p:nvPr>
        </p:nvSpPr>
        <p:spPr>
          <a:xfrm>
            <a:off x="5304158" y="5997721"/>
            <a:ext cx="4089362" cy="1029384"/>
          </a:xfrm>
        </p:spPr>
        <p:txBody>
          <a:bodyPr>
            <a:noAutofit/>
          </a:bodyPr>
          <a:lstStyle/>
          <a:p>
            <a:pPr>
              <a:buFont typeface="Wingdings" panose="05000000000000000000" pitchFamily="2" charset="2"/>
              <a:buChar char="§"/>
            </a:pPr>
            <a:r>
              <a:rPr lang="en-GB" dirty="0" smtClean="0"/>
              <a:t>Deposits from corporate and public customers  have increased by 0.6 % the last 12 months and ended at NOK 12.6 billion by quarter end</a:t>
            </a:r>
          </a:p>
        </p:txBody>
      </p:sp>
      <p:graphicFrame>
        <p:nvGraphicFramePr>
          <p:cNvPr id="13" name="Plassholder for innhold 12"/>
          <p:cNvGraphicFramePr>
            <a:graphicFrameLocks noGrp="1"/>
          </p:cNvGraphicFramePr>
          <p:nvPr>
            <p:ph sz="quarter" idx="23"/>
            <p:extLst>
              <p:ext uri="{D42A27DB-BD31-4B8C-83A1-F6EECF244321}">
                <p14:modId xmlns:p14="http://schemas.microsoft.com/office/powerpoint/2010/main" val="2356204139"/>
              </p:ext>
            </p:extLst>
          </p:nvPr>
        </p:nvGraphicFramePr>
        <p:xfrm>
          <a:off x="720724" y="2398816"/>
          <a:ext cx="4265945" cy="326571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Plassholder for innhold 13"/>
          <p:cNvGraphicFramePr>
            <a:graphicFrameLocks/>
          </p:cNvGraphicFramePr>
          <p:nvPr>
            <p:extLst>
              <p:ext uri="{D42A27DB-BD31-4B8C-83A1-F6EECF244321}">
                <p14:modId xmlns:p14="http://schemas.microsoft.com/office/powerpoint/2010/main" val="318356818"/>
              </p:ext>
            </p:extLst>
          </p:nvPr>
        </p:nvGraphicFramePr>
        <p:xfrm>
          <a:off x="5164937" y="2689348"/>
          <a:ext cx="4264069" cy="36402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818430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Plassholder for diagram 16"/>
          <p:cNvGraphicFramePr>
            <a:graphicFrameLocks noGrp="1"/>
          </p:cNvGraphicFramePr>
          <p:nvPr>
            <p:ph type="chart" sz="quarter" idx="18"/>
            <p:extLst>
              <p:ext uri="{D42A27DB-BD31-4B8C-83A1-F6EECF244321}">
                <p14:modId xmlns:p14="http://schemas.microsoft.com/office/powerpoint/2010/main" val="1644505"/>
              </p:ext>
            </p:extLst>
          </p:nvPr>
        </p:nvGraphicFramePr>
        <p:xfrm>
          <a:off x="754910" y="1768126"/>
          <a:ext cx="5254004" cy="5017398"/>
        </p:xfrm>
        <a:graphic>
          <a:graphicData uri="http://schemas.openxmlformats.org/drawingml/2006/chart">
            <c:chart xmlns:c="http://schemas.openxmlformats.org/drawingml/2006/chart" xmlns:r="http://schemas.openxmlformats.org/officeDocument/2006/relationships" r:id="rId2"/>
          </a:graphicData>
        </a:graphic>
      </p:graphicFrame>
      <p:sp>
        <p:nvSpPr>
          <p:cNvPr id="4" name="Plassholder for lysbildenummer 3"/>
          <p:cNvSpPr>
            <a:spLocks noGrp="1"/>
          </p:cNvSpPr>
          <p:nvPr>
            <p:ph type="sldNum" sz="quarter" idx="12"/>
          </p:nvPr>
        </p:nvSpPr>
        <p:spPr/>
        <p:txBody>
          <a:bodyPr/>
          <a:lstStyle/>
          <a:p>
            <a:fld id="{5751DFAA-887F-4071-8EAD-E8CA316FCF06}" type="slidenum">
              <a:rPr lang="nb-NO" smtClean="0"/>
              <a:t>28</a:t>
            </a:fld>
            <a:endParaRPr lang="nb-NO" dirty="0"/>
          </a:p>
        </p:txBody>
      </p:sp>
      <p:sp>
        <p:nvSpPr>
          <p:cNvPr id="5" name="Tittel 4"/>
          <p:cNvSpPr>
            <a:spLocks noGrp="1"/>
          </p:cNvSpPr>
          <p:nvPr>
            <p:ph type="title"/>
          </p:nvPr>
        </p:nvSpPr>
        <p:spPr/>
        <p:txBody>
          <a:bodyPr/>
          <a:lstStyle/>
          <a:p>
            <a:r>
              <a:rPr lang="en-GB" dirty="0" smtClean="0"/>
              <a:t>Discretionary Portfolio Management</a:t>
            </a:r>
            <a:endParaRPr lang="en-GB" dirty="0"/>
          </a:p>
        </p:txBody>
      </p:sp>
      <p:sp>
        <p:nvSpPr>
          <p:cNvPr id="13" name="Plassholder for tekst 12"/>
          <p:cNvSpPr>
            <a:spLocks noGrp="1"/>
          </p:cNvSpPr>
          <p:nvPr>
            <p:ph type="body" sz="quarter" idx="13"/>
          </p:nvPr>
        </p:nvSpPr>
        <p:spPr/>
        <p:txBody>
          <a:bodyPr/>
          <a:lstStyle/>
          <a:p>
            <a:r>
              <a:rPr lang="en-GB" dirty="0" smtClean="0"/>
              <a:t>Strong growth - close to NOK 4,4 billion under management  </a:t>
            </a:r>
            <a:endParaRPr lang="en-GB" dirty="0"/>
          </a:p>
        </p:txBody>
      </p:sp>
      <p:sp>
        <p:nvSpPr>
          <p:cNvPr id="15" name="Plassholder for tekst 14"/>
          <p:cNvSpPr>
            <a:spLocks noGrp="1"/>
          </p:cNvSpPr>
          <p:nvPr>
            <p:ph type="body" sz="quarter" idx="20"/>
          </p:nvPr>
        </p:nvSpPr>
        <p:spPr>
          <a:xfrm>
            <a:off x="6321953" y="2097546"/>
            <a:ext cx="3617694" cy="5047872"/>
          </a:xfrm>
        </p:spPr>
        <p:txBody>
          <a:bodyPr>
            <a:normAutofit/>
          </a:bodyPr>
          <a:lstStyle/>
          <a:p>
            <a:pPr>
              <a:buFont typeface="Wingdings" panose="05000000000000000000" pitchFamily="2" charset="2"/>
              <a:buChar char="§"/>
            </a:pPr>
            <a:r>
              <a:rPr lang="en-GB" sz="1400" dirty="0" smtClean="0"/>
              <a:t>In addition to deposits, increasingly more of the </a:t>
            </a:r>
            <a:r>
              <a:rPr lang="en-GB" sz="1400" dirty="0" err="1" smtClean="0"/>
              <a:t>Sparebanken</a:t>
            </a:r>
            <a:r>
              <a:rPr lang="en-GB" sz="1400" dirty="0" smtClean="0"/>
              <a:t> </a:t>
            </a:r>
            <a:r>
              <a:rPr lang="en-GB" sz="1400" dirty="0" err="1" smtClean="0"/>
              <a:t>Møre`s</a:t>
            </a:r>
            <a:r>
              <a:rPr lang="en-GB" sz="1400" dirty="0" smtClean="0"/>
              <a:t>  customers also ask for other investments</a:t>
            </a:r>
          </a:p>
          <a:p>
            <a:pPr>
              <a:buFont typeface="Wingdings" panose="05000000000000000000" pitchFamily="2" charset="2"/>
              <a:buChar char="§"/>
            </a:pPr>
            <a:endParaRPr lang="en-GB" sz="800" dirty="0" smtClean="0"/>
          </a:p>
          <a:p>
            <a:pPr>
              <a:buFont typeface="Wingdings" panose="05000000000000000000" pitchFamily="2" charset="2"/>
              <a:buChar char="§"/>
            </a:pPr>
            <a:r>
              <a:rPr lang="en-GB" sz="1400" dirty="0" err="1" smtClean="0"/>
              <a:t>Sparebanken</a:t>
            </a:r>
            <a:r>
              <a:rPr lang="en-GB" sz="1400" dirty="0" smtClean="0"/>
              <a:t> </a:t>
            </a:r>
            <a:r>
              <a:rPr lang="en-GB" sz="1400" dirty="0" err="1" smtClean="0"/>
              <a:t>Møre</a:t>
            </a:r>
            <a:r>
              <a:rPr lang="en-GB" sz="1400" dirty="0" smtClean="0"/>
              <a:t> </a:t>
            </a:r>
            <a:r>
              <a:rPr lang="en-GB" sz="1400" dirty="0" err="1" smtClean="0"/>
              <a:t>Aktiv</a:t>
            </a:r>
            <a:r>
              <a:rPr lang="en-GB" sz="1400" dirty="0" smtClean="0"/>
              <a:t> </a:t>
            </a:r>
            <a:r>
              <a:rPr lang="en-GB" sz="1400" dirty="0" err="1" smtClean="0"/>
              <a:t>Forvaltning</a:t>
            </a:r>
            <a:r>
              <a:rPr lang="en-GB" sz="1400" dirty="0" smtClean="0"/>
              <a:t> (Discretionary Portfolio Management) offers the Bank's clients professional management services</a:t>
            </a:r>
          </a:p>
          <a:p>
            <a:pPr>
              <a:buFont typeface="Wingdings" panose="05000000000000000000" pitchFamily="2" charset="2"/>
              <a:buChar char="§"/>
            </a:pPr>
            <a:endParaRPr lang="en-GB" sz="800" dirty="0" smtClean="0"/>
          </a:p>
          <a:p>
            <a:pPr>
              <a:buFont typeface="Wingdings" panose="05000000000000000000" pitchFamily="2" charset="2"/>
              <a:buChar char="§"/>
            </a:pPr>
            <a:r>
              <a:rPr lang="en-GB" sz="1400" dirty="0" smtClean="0"/>
              <a:t>Our local Asset Managers continuously monitor the portfolio:</a:t>
            </a:r>
          </a:p>
          <a:p>
            <a:pPr marL="0" indent="0">
              <a:buNone/>
            </a:pPr>
            <a:endParaRPr lang="en-GB" sz="800" dirty="0" smtClean="0"/>
          </a:p>
          <a:p>
            <a:pPr marL="1098900" lvl="2" indent="-342900">
              <a:buFont typeface="Courier New" panose="02070309020205020404" pitchFamily="49" charset="0"/>
              <a:buChar char="o"/>
            </a:pPr>
            <a:r>
              <a:rPr lang="en-US" sz="1200" dirty="0"/>
              <a:t>9 municipalities</a:t>
            </a:r>
          </a:p>
          <a:p>
            <a:pPr marL="1098900" lvl="2" indent="-342900">
              <a:buFont typeface="Courier New" panose="02070309020205020404" pitchFamily="49" charset="0"/>
              <a:buChar char="o"/>
            </a:pPr>
            <a:r>
              <a:rPr lang="en-US" sz="1200" dirty="0" smtClean="0"/>
              <a:t>10 </a:t>
            </a:r>
            <a:r>
              <a:rPr lang="en-US" sz="1200" dirty="0"/>
              <a:t>foundations</a:t>
            </a:r>
          </a:p>
          <a:p>
            <a:pPr marL="1098900" lvl="2" indent="-342900">
              <a:buFont typeface="Courier New" panose="02070309020205020404" pitchFamily="49" charset="0"/>
              <a:buChar char="o"/>
            </a:pPr>
            <a:r>
              <a:rPr lang="en-US" sz="1200" dirty="0"/>
              <a:t>1 pension fund</a:t>
            </a:r>
          </a:p>
          <a:p>
            <a:pPr marL="1098900" lvl="2" indent="-342900">
              <a:buFont typeface="Courier New" panose="02070309020205020404" pitchFamily="49" charset="0"/>
              <a:buChar char="o"/>
            </a:pPr>
            <a:r>
              <a:rPr lang="en-US" sz="1200" dirty="0"/>
              <a:t>2 insurance companies</a:t>
            </a:r>
          </a:p>
          <a:p>
            <a:pPr marL="1098900" lvl="2" indent="-342900">
              <a:buFont typeface="Courier New" panose="02070309020205020404" pitchFamily="49" charset="0"/>
              <a:buChar char="o"/>
            </a:pPr>
            <a:r>
              <a:rPr lang="en-US" sz="1200" dirty="0" smtClean="0"/>
              <a:t>156 </a:t>
            </a:r>
            <a:r>
              <a:rPr lang="en-US" sz="1200" dirty="0"/>
              <a:t>investment companies </a:t>
            </a:r>
          </a:p>
          <a:p>
            <a:pPr marL="1098900" lvl="2" indent="-342900">
              <a:buFont typeface="Courier New" panose="02070309020205020404" pitchFamily="49" charset="0"/>
              <a:buChar char="o"/>
            </a:pPr>
            <a:r>
              <a:rPr lang="en-US" sz="1200" dirty="0" smtClean="0"/>
              <a:t>204 </a:t>
            </a:r>
            <a:r>
              <a:rPr lang="en-US" sz="1200" dirty="0"/>
              <a:t>wealthy private individuals</a:t>
            </a:r>
          </a:p>
          <a:p>
            <a:pPr>
              <a:lnSpc>
                <a:spcPct val="150000"/>
              </a:lnSpc>
            </a:pPr>
            <a:endParaRPr lang="en-GB" sz="1400" dirty="0"/>
          </a:p>
        </p:txBody>
      </p:sp>
      <p:sp>
        <p:nvSpPr>
          <p:cNvPr id="2" name="TekstSylinder 1"/>
          <p:cNvSpPr txBox="1"/>
          <p:nvPr/>
        </p:nvSpPr>
        <p:spPr>
          <a:xfrm>
            <a:off x="754910" y="1552682"/>
            <a:ext cx="3826368" cy="215444"/>
          </a:xfrm>
          <a:prstGeom prst="rect">
            <a:avLst/>
          </a:prstGeom>
          <a:noFill/>
        </p:spPr>
        <p:txBody>
          <a:bodyPr wrap="none" lIns="0" tIns="0" rIns="0" bIns="0" rtlCol="0">
            <a:spAutoFit/>
          </a:bodyPr>
          <a:lstStyle/>
          <a:p>
            <a:r>
              <a:rPr lang="nb-NO" sz="1400" b="1" dirty="0" smtClean="0">
                <a:solidFill>
                  <a:srgbClr val="0B3D4A"/>
                </a:solidFill>
              </a:rPr>
              <a:t>Sparebanken Møre - Aktiv Forvaltning</a:t>
            </a:r>
          </a:p>
        </p:txBody>
      </p:sp>
      <p:sp>
        <p:nvSpPr>
          <p:cNvPr id="8" name="TekstSylinder 7"/>
          <p:cNvSpPr txBox="1"/>
          <p:nvPr/>
        </p:nvSpPr>
        <p:spPr>
          <a:xfrm>
            <a:off x="754910" y="1808837"/>
            <a:ext cx="1911805" cy="184666"/>
          </a:xfrm>
          <a:prstGeom prst="rect">
            <a:avLst/>
          </a:prstGeom>
          <a:noFill/>
        </p:spPr>
        <p:txBody>
          <a:bodyPr wrap="none" lIns="0" tIns="0" rIns="0" bIns="0" rtlCol="0">
            <a:spAutoFit/>
          </a:bodyPr>
          <a:lstStyle/>
          <a:p>
            <a:r>
              <a:rPr lang="nb-NO" sz="1200" dirty="0" smtClean="0">
                <a:solidFill>
                  <a:srgbClr val="0B3D4A"/>
                </a:solidFill>
              </a:rPr>
              <a:t>- Portfolio in NOK million</a:t>
            </a:r>
          </a:p>
        </p:txBody>
      </p:sp>
    </p:spTree>
    <p:extLst>
      <p:ext uri="{BB962C8B-B14F-4D97-AF65-F5344CB8AC3E}">
        <p14:creationId xmlns:p14="http://schemas.microsoft.com/office/powerpoint/2010/main" val="31629150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ssholder for tekst 7"/>
          <p:cNvSpPr>
            <a:spLocks noGrp="1"/>
          </p:cNvSpPr>
          <p:nvPr>
            <p:ph type="body" sz="quarter" idx="16"/>
          </p:nvPr>
        </p:nvSpPr>
        <p:spPr/>
        <p:txBody>
          <a:bodyPr/>
          <a:lstStyle/>
          <a:p>
            <a:endParaRPr lang="nb-NO" dirty="0"/>
          </a:p>
        </p:txBody>
      </p:sp>
      <p:sp>
        <p:nvSpPr>
          <p:cNvPr id="11" name="Plassholder for tekst 2"/>
          <p:cNvSpPr txBox="1">
            <a:spLocks/>
          </p:cNvSpPr>
          <p:nvPr/>
        </p:nvSpPr>
        <p:spPr>
          <a:xfrm>
            <a:off x="250435" y="-85061"/>
            <a:ext cx="4642866" cy="1246495"/>
          </a:xfrm>
          <a:prstGeom prst="rect">
            <a:avLst/>
          </a:prstGeom>
        </p:spPr>
        <p:txBody>
          <a:bodyPr vert="horz" lIns="0" tIns="0" rIns="0" bIns="0" rtlCol="0" anchor="ctr">
            <a:normAutofit/>
          </a:bodyPr>
          <a:lstStyle>
            <a:lvl1pPr marL="0" indent="0" algn="l" defTabSz="1007943" rtl="0" eaLnBrk="1" latinLnBrk="0" hangingPunct="1">
              <a:lnSpc>
                <a:spcPct val="100000"/>
              </a:lnSpc>
              <a:spcBef>
                <a:spcPts val="500"/>
              </a:spcBef>
              <a:buFont typeface="Verdana" panose="020B0604030504040204" pitchFamily="34" charset="0"/>
              <a:buNone/>
              <a:defRPr sz="2700" b="1" kern="1200">
                <a:solidFill>
                  <a:schemeClr val="lt2"/>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nb-NO" dirty="0" smtClean="0">
                <a:solidFill>
                  <a:srgbClr val="0B3D4A"/>
                </a:solidFill>
              </a:rPr>
              <a:t>Finansielle resultat</a:t>
            </a:r>
            <a:endParaRPr lang="nb-NO" dirty="0">
              <a:solidFill>
                <a:srgbClr val="0B3D4A"/>
              </a:solidFill>
            </a:endParaRPr>
          </a:p>
        </p:txBody>
      </p:sp>
      <p:pic>
        <p:nvPicPr>
          <p:cNvPr id="3" name="Plassholder for bilde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74" b="174"/>
          <a:stretch>
            <a:fillRect/>
          </a:stretch>
        </p:blipFill>
        <p:spPr/>
      </p:pic>
      <p:sp>
        <p:nvSpPr>
          <p:cNvPr id="9" name="Plassholder for tekst 2"/>
          <p:cNvSpPr txBox="1">
            <a:spLocks/>
          </p:cNvSpPr>
          <p:nvPr/>
        </p:nvSpPr>
        <p:spPr>
          <a:xfrm>
            <a:off x="250435" y="-3911"/>
            <a:ext cx="4642866" cy="1246495"/>
          </a:xfrm>
          <a:prstGeom prst="rect">
            <a:avLst/>
          </a:prstGeom>
        </p:spPr>
        <p:txBody>
          <a:bodyPr vert="horz" lIns="0" tIns="0" rIns="0" bIns="0" rtlCol="0" anchor="ctr">
            <a:normAutofit/>
          </a:bodyPr>
          <a:lstStyle>
            <a:lvl1pPr marL="0" indent="0" algn="l" defTabSz="1007943" rtl="0" eaLnBrk="1" latinLnBrk="0" hangingPunct="1">
              <a:lnSpc>
                <a:spcPct val="100000"/>
              </a:lnSpc>
              <a:spcBef>
                <a:spcPts val="500"/>
              </a:spcBef>
              <a:buFont typeface="Verdana" panose="020B0604030504040204" pitchFamily="34" charset="0"/>
              <a:buNone/>
              <a:defRPr sz="2700" b="1" kern="1200">
                <a:solidFill>
                  <a:schemeClr val="lt2"/>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spcBef>
                <a:spcPts val="0"/>
              </a:spcBef>
            </a:pPr>
            <a:r>
              <a:rPr lang="nb-NO" sz="2400" dirty="0" err="1" smtClean="0">
                <a:solidFill>
                  <a:srgbClr val="0B3D4A"/>
                </a:solidFill>
              </a:rPr>
              <a:t>Liquidity</a:t>
            </a:r>
            <a:r>
              <a:rPr lang="nb-NO" sz="2400" dirty="0" smtClean="0">
                <a:solidFill>
                  <a:srgbClr val="0B3D4A"/>
                </a:solidFill>
              </a:rPr>
              <a:t> and Capital</a:t>
            </a:r>
          </a:p>
        </p:txBody>
      </p:sp>
    </p:spTree>
    <p:extLst>
      <p:ext uri="{BB962C8B-B14F-4D97-AF65-F5344CB8AC3E}">
        <p14:creationId xmlns:p14="http://schemas.microsoft.com/office/powerpoint/2010/main" val="1154994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lysbildenummer 2"/>
          <p:cNvSpPr>
            <a:spLocks noGrp="1"/>
          </p:cNvSpPr>
          <p:nvPr>
            <p:ph type="sldNum" sz="quarter" idx="12"/>
          </p:nvPr>
        </p:nvSpPr>
        <p:spPr/>
        <p:txBody>
          <a:bodyPr/>
          <a:lstStyle/>
          <a:p>
            <a:fld id="{5751DFAA-887F-4071-8EAD-E8CA316FCF06}" type="slidenum">
              <a:rPr lang="nb-NO" smtClean="0"/>
              <a:t>3</a:t>
            </a:fld>
            <a:endParaRPr lang="nb-NO" dirty="0"/>
          </a:p>
        </p:txBody>
      </p:sp>
      <p:sp>
        <p:nvSpPr>
          <p:cNvPr id="8" name="Plassholder for tekst 7"/>
          <p:cNvSpPr>
            <a:spLocks noGrp="1"/>
          </p:cNvSpPr>
          <p:nvPr>
            <p:ph type="body" sz="quarter" idx="15"/>
          </p:nvPr>
        </p:nvSpPr>
        <p:spPr/>
        <p:txBody>
          <a:bodyPr/>
          <a:lstStyle/>
          <a:p>
            <a:r>
              <a:rPr lang="nb-NO" dirty="0" smtClean="0"/>
              <a:t>28</a:t>
            </a:r>
            <a:endParaRPr lang="en-GB" dirty="0"/>
          </a:p>
        </p:txBody>
      </p:sp>
      <p:sp>
        <p:nvSpPr>
          <p:cNvPr id="9" name="Plassholder for tekst 8"/>
          <p:cNvSpPr>
            <a:spLocks noGrp="1"/>
          </p:cNvSpPr>
          <p:nvPr>
            <p:ph type="body" sz="quarter" idx="16"/>
          </p:nvPr>
        </p:nvSpPr>
        <p:spPr>
          <a:xfrm>
            <a:off x="720089" y="2354695"/>
            <a:ext cx="2348931" cy="433452"/>
          </a:xfrm>
        </p:spPr>
        <p:txBody>
          <a:bodyPr/>
          <a:lstStyle/>
          <a:p>
            <a:r>
              <a:rPr lang="nb-NO" dirty="0" smtClean="0"/>
              <a:t>OFFICES IN </a:t>
            </a:r>
          </a:p>
          <a:p>
            <a:r>
              <a:rPr lang="nb-NO" dirty="0" smtClean="0"/>
              <a:t>Møre og Romsdal</a:t>
            </a:r>
            <a:endParaRPr lang="en-GB" dirty="0"/>
          </a:p>
        </p:txBody>
      </p:sp>
      <p:sp>
        <p:nvSpPr>
          <p:cNvPr id="10" name="Plassholder for tekst 9"/>
          <p:cNvSpPr>
            <a:spLocks noGrp="1"/>
          </p:cNvSpPr>
          <p:nvPr>
            <p:ph type="body" sz="quarter" idx="17"/>
          </p:nvPr>
        </p:nvSpPr>
        <p:spPr/>
        <p:txBody>
          <a:bodyPr/>
          <a:lstStyle/>
          <a:p>
            <a:r>
              <a:rPr lang="nb-NO" dirty="0" smtClean="0"/>
              <a:t>356</a:t>
            </a:r>
            <a:endParaRPr lang="en-GB" dirty="0"/>
          </a:p>
        </p:txBody>
      </p:sp>
      <p:sp>
        <p:nvSpPr>
          <p:cNvPr id="11" name="Plassholder for tekst 10"/>
          <p:cNvSpPr>
            <a:spLocks noGrp="1"/>
          </p:cNvSpPr>
          <p:nvPr>
            <p:ph type="body" sz="quarter" idx="18"/>
          </p:nvPr>
        </p:nvSpPr>
        <p:spPr/>
        <p:txBody>
          <a:bodyPr/>
          <a:lstStyle/>
          <a:p>
            <a:r>
              <a:rPr lang="nb-NO" dirty="0" smtClean="0"/>
              <a:t>Man </a:t>
            </a:r>
            <a:r>
              <a:rPr lang="nb-NO" dirty="0" err="1" smtClean="0"/>
              <a:t>YearS</a:t>
            </a:r>
            <a:endParaRPr lang="en-GB" dirty="0"/>
          </a:p>
        </p:txBody>
      </p:sp>
      <p:sp>
        <p:nvSpPr>
          <p:cNvPr id="12" name="Plassholder for tekst 11"/>
          <p:cNvSpPr>
            <a:spLocks noGrp="1"/>
          </p:cNvSpPr>
          <p:nvPr>
            <p:ph type="body" sz="quarter" idx="19"/>
          </p:nvPr>
        </p:nvSpPr>
        <p:spPr/>
        <p:txBody>
          <a:bodyPr/>
          <a:lstStyle/>
          <a:p>
            <a:r>
              <a:rPr lang="nb-NO" dirty="0" smtClean="0"/>
              <a:t>70.6</a:t>
            </a:r>
            <a:endParaRPr lang="en-GB" dirty="0"/>
          </a:p>
        </p:txBody>
      </p:sp>
      <p:sp>
        <p:nvSpPr>
          <p:cNvPr id="13" name="Plassholder for tekst 12"/>
          <p:cNvSpPr>
            <a:spLocks noGrp="1"/>
          </p:cNvSpPr>
          <p:nvPr>
            <p:ph type="body" sz="quarter" idx="20"/>
          </p:nvPr>
        </p:nvSpPr>
        <p:spPr>
          <a:xfrm>
            <a:off x="720090" y="4514966"/>
            <a:ext cx="2211796" cy="433452"/>
          </a:xfrm>
        </p:spPr>
        <p:txBody>
          <a:bodyPr/>
          <a:lstStyle/>
          <a:p>
            <a:r>
              <a:rPr lang="nb-NO" dirty="0" smtClean="0"/>
              <a:t>Billion in</a:t>
            </a:r>
          </a:p>
          <a:p>
            <a:r>
              <a:rPr lang="nb-NO" dirty="0" smtClean="0"/>
              <a:t>TOTAL ASSETS</a:t>
            </a:r>
            <a:endParaRPr lang="en-GB" dirty="0"/>
          </a:p>
        </p:txBody>
      </p:sp>
      <p:sp>
        <p:nvSpPr>
          <p:cNvPr id="15" name="Tittel 1"/>
          <p:cNvSpPr txBox="1">
            <a:spLocks/>
          </p:cNvSpPr>
          <p:nvPr/>
        </p:nvSpPr>
        <p:spPr>
          <a:xfrm>
            <a:off x="616688" y="381481"/>
            <a:ext cx="7304302" cy="338554"/>
          </a:xfrm>
          <a:prstGeom prst="rect">
            <a:avLst/>
          </a:prstGeom>
        </p:spPr>
        <p:txBody>
          <a:bodyPr/>
          <a:lstStyle>
            <a:lvl1pPr algn="l" defTabSz="1007943" rtl="0" eaLnBrk="1" latinLnBrk="0" hangingPunct="1">
              <a:lnSpc>
                <a:spcPct val="100000"/>
              </a:lnSpc>
              <a:spcBef>
                <a:spcPct val="0"/>
              </a:spcBef>
              <a:buNone/>
              <a:defRPr sz="2200" kern="1200">
                <a:solidFill>
                  <a:srgbClr val="0B3D4A"/>
                </a:solidFill>
                <a:latin typeface="+mj-lt"/>
                <a:ea typeface="+mj-ea"/>
                <a:cs typeface="+mj-cs"/>
              </a:defRPr>
            </a:lvl1pPr>
          </a:lstStyle>
          <a:p>
            <a:r>
              <a:rPr lang="en-GB" dirty="0" smtClean="0"/>
              <a:t>The largest bank in the county</a:t>
            </a:r>
            <a:endParaRPr lang="en-GB" dirty="0"/>
          </a:p>
        </p:txBody>
      </p:sp>
      <p:sp>
        <p:nvSpPr>
          <p:cNvPr id="17" name="Plassholder for tekst 3"/>
          <p:cNvSpPr txBox="1">
            <a:spLocks/>
          </p:cNvSpPr>
          <p:nvPr/>
        </p:nvSpPr>
        <p:spPr>
          <a:xfrm>
            <a:off x="616688" y="757671"/>
            <a:ext cx="7200900" cy="230832"/>
          </a:xfrm>
          <a:prstGeom prst="rect">
            <a:avLst/>
          </a:prstGeom>
        </p:spPr>
        <p:txBody>
          <a:bodyPr/>
          <a:lst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buNone/>
            </a:pPr>
            <a:r>
              <a:rPr lang="en-GB" sz="1500" i="1" dirty="0" smtClean="0"/>
              <a:t>Strong local presence</a:t>
            </a:r>
            <a:endParaRPr lang="en-GB" sz="1500"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523" y="1500630"/>
            <a:ext cx="6493533" cy="5049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93143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ssholder for tekst 5"/>
          <p:cNvSpPr>
            <a:spLocks noGrp="1"/>
          </p:cNvSpPr>
          <p:nvPr>
            <p:ph type="body" idx="1"/>
          </p:nvPr>
        </p:nvSpPr>
        <p:spPr>
          <a:xfrm>
            <a:off x="720089" y="1970956"/>
            <a:ext cx="4140517" cy="200055"/>
          </a:xfrm>
        </p:spPr>
        <p:txBody>
          <a:bodyPr>
            <a:normAutofit/>
          </a:bodyPr>
          <a:lstStyle/>
          <a:p>
            <a:r>
              <a:rPr lang="en-GB" dirty="0" smtClean="0"/>
              <a:t>Deposits and market funding</a:t>
            </a:r>
            <a:endParaRPr lang="en-GB" dirty="0"/>
          </a:p>
        </p:txBody>
      </p:sp>
      <p:sp>
        <p:nvSpPr>
          <p:cNvPr id="13" name="Plassholder for tekst 12"/>
          <p:cNvSpPr>
            <a:spLocks noGrp="1"/>
          </p:cNvSpPr>
          <p:nvPr>
            <p:ph type="body" sz="quarter" idx="3"/>
          </p:nvPr>
        </p:nvSpPr>
        <p:spPr>
          <a:xfrm>
            <a:off x="5139530" y="1980346"/>
            <a:ext cx="4800117" cy="228464"/>
          </a:xfrm>
        </p:spPr>
        <p:txBody>
          <a:bodyPr>
            <a:noAutofit/>
          </a:bodyPr>
          <a:lstStyle/>
          <a:p>
            <a:r>
              <a:rPr lang="en-GB" dirty="0" err="1" smtClean="0"/>
              <a:t>Sparebanken</a:t>
            </a:r>
            <a:r>
              <a:rPr lang="en-GB" dirty="0" smtClean="0"/>
              <a:t> </a:t>
            </a:r>
            <a:r>
              <a:rPr lang="en-GB" dirty="0" err="1" smtClean="0"/>
              <a:t>Møre</a:t>
            </a:r>
            <a:r>
              <a:rPr lang="en-GB" dirty="0" smtClean="0"/>
              <a:t> with good access to the market – diversifying the investor base</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30</a:t>
            </a:fld>
            <a:endParaRPr lang="nb-NO" dirty="0"/>
          </a:p>
        </p:txBody>
      </p:sp>
      <p:sp>
        <p:nvSpPr>
          <p:cNvPr id="14" name="Plassholder for tekst 13"/>
          <p:cNvSpPr>
            <a:spLocks noGrp="1"/>
          </p:cNvSpPr>
          <p:nvPr>
            <p:ph type="body" sz="quarter" idx="13"/>
          </p:nvPr>
        </p:nvSpPr>
        <p:spPr>
          <a:xfrm>
            <a:off x="720089" y="648587"/>
            <a:ext cx="7679632" cy="405662"/>
          </a:xfrm>
        </p:spPr>
        <p:txBody>
          <a:bodyPr>
            <a:normAutofit/>
          </a:bodyPr>
          <a:lstStyle/>
          <a:p>
            <a:r>
              <a:rPr lang="en-US" sz="1600" dirty="0" smtClean="0">
                <a:latin typeface="Verdana" pitchFamily="34" charset="0"/>
              </a:rPr>
              <a:t>Deposits are </a:t>
            </a:r>
            <a:r>
              <a:rPr lang="en-US" sz="1600" dirty="0">
                <a:latin typeface="Verdana" pitchFamily="34" charset="0"/>
              </a:rPr>
              <a:t>the Group`s most important source of </a:t>
            </a:r>
            <a:r>
              <a:rPr lang="en-US" sz="1600" dirty="0" smtClean="0">
                <a:latin typeface="Verdana" pitchFamily="34" charset="0"/>
              </a:rPr>
              <a:t>funding</a:t>
            </a:r>
            <a:endParaRPr lang="en-US" sz="1600" dirty="0">
              <a:latin typeface="Verdana" pitchFamily="34" charset="0"/>
            </a:endParaRPr>
          </a:p>
        </p:txBody>
      </p:sp>
      <p:sp>
        <p:nvSpPr>
          <p:cNvPr id="15" name="Plassholder for tekst 14"/>
          <p:cNvSpPr>
            <a:spLocks noGrp="1"/>
          </p:cNvSpPr>
          <p:nvPr>
            <p:ph type="body" sz="quarter" idx="14"/>
          </p:nvPr>
        </p:nvSpPr>
        <p:spPr/>
        <p:txBody>
          <a:bodyPr/>
          <a:lstStyle/>
          <a:p>
            <a:r>
              <a:rPr lang="nb-NO" dirty="0" smtClean="0"/>
              <a:t>- NOK million</a:t>
            </a:r>
            <a:endParaRPr lang="en-GB" dirty="0"/>
          </a:p>
        </p:txBody>
      </p:sp>
      <p:graphicFrame>
        <p:nvGraphicFramePr>
          <p:cNvPr id="19" name="Plassholder for diagram 18"/>
          <p:cNvGraphicFramePr>
            <a:graphicFrameLocks noGrp="1"/>
          </p:cNvGraphicFramePr>
          <p:nvPr>
            <p:ph type="chart" sz="quarter" idx="16"/>
            <p:extLst>
              <p:ext uri="{D42A27DB-BD31-4B8C-83A1-F6EECF244321}">
                <p14:modId xmlns:p14="http://schemas.microsoft.com/office/powerpoint/2010/main" val="2889047940"/>
              </p:ext>
            </p:extLst>
          </p:nvPr>
        </p:nvGraphicFramePr>
        <p:xfrm>
          <a:off x="265815" y="2453356"/>
          <a:ext cx="5112326" cy="4360424"/>
        </p:xfrm>
        <a:graphic>
          <a:graphicData uri="http://schemas.openxmlformats.org/drawingml/2006/chart">
            <c:chart xmlns:c="http://schemas.openxmlformats.org/drawingml/2006/chart" xmlns:r="http://schemas.openxmlformats.org/officeDocument/2006/relationships" r:id="rId2"/>
          </a:graphicData>
        </a:graphic>
      </p:graphicFrame>
      <p:sp>
        <p:nvSpPr>
          <p:cNvPr id="20" name="TekstSylinder 19"/>
          <p:cNvSpPr txBox="1"/>
          <p:nvPr/>
        </p:nvSpPr>
        <p:spPr>
          <a:xfrm>
            <a:off x="5094514" y="2532993"/>
            <a:ext cx="4750131" cy="4616648"/>
          </a:xfrm>
          <a:prstGeom prst="rect">
            <a:avLst/>
          </a:prstGeom>
          <a:noFill/>
        </p:spPr>
        <p:txBody>
          <a:bodyPr wrap="square" lIns="0" tIns="0" rIns="0" bIns="0" rtlCol="0">
            <a:spAutoFit/>
          </a:bodyPr>
          <a:lstStyle/>
          <a:p>
            <a:pPr marL="285750" indent="-285750">
              <a:buFont typeface="Wingdings" panose="05000000000000000000" pitchFamily="2" charset="2"/>
              <a:buChar char="§"/>
            </a:pPr>
            <a:r>
              <a:rPr lang="en-GB" sz="1200" dirty="0" smtClean="0">
                <a:latin typeface="Verdana" pitchFamily="34" charset="0"/>
              </a:rPr>
              <a:t>Total net market funding ended at NOK 28.5 billion by quarter end – close to 85 per cent with remaining maturity of more than one year</a:t>
            </a:r>
          </a:p>
          <a:p>
            <a:pPr marL="285750" indent="-285750">
              <a:buFont typeface="Wingdings" panose="05000000000000000000" pitchFamily="2" charset="2"/>
              <a:buChar char="§"/>
            </a:pPr>
            <a:endParaRPr lang="en-GB" sz="1200" dirty="0">
              <a:latin typeface="Verdana" pitchFamily="34" charset="0"/>
            </a:endParaRPr>
          </a:p>
          <a:p>
            <a:pPr marL="285750" indent="-285750">
              <a:buFont typeface="Wingdings" panose="05000000000000000000" pitchFamily="2" charset="2"/>
              <a:buChar char="§"/>
            </a:pPr>
            <a:r>
              <a:rPr lang="en-US" sz="1200" dirty="0"/>
              <a:t>The bank has very </a:t>
            </a:r>
            <a:r>
              <a:rPr lang="en-US" sz="1200" dirty="0" smtClean="0"/>
              <a:t>strong </a:t>
            </a:r>
            <a:r>
              <a:rPr lang="en-US" sz="1200" dirty="0"/>
              <a:t>liquidity at the end </a:t>
            </a:r>
            <a:r>
              <a:rPr lang="en-US" sz="1200" dirty="0" smtClean="0"/>
              <a:t>of H1 </a:t>
            </a:r>
            <a:r>
              <a:rPr lang="en-US" sz="1200" dirty="0"/>
              <a:t>and sufficient </a:t>
            </a:r>
            <a:r>
              <a:rPr lang="en-US" sz="1200" dirty="0" smtClean="0"/>
              <a:t>surplus </a:t>
            </a:r>
            <a:r>
              <a:rPr lang="en-US" sz="1200" dirty="0"/>
              <a:t>to meet </a:t>
            </a:r>
            <a:r>
              <a:rPr lang="en-US" sz="1200" dirty="0" smtClean="0"/>
              <a:t>balance sheet growth </a:t>
            </a:r>
            <a:r>
              <a:rPr lang="en-US" sz="1200" dirty="0"/>
              <a:t>and refinancing in the third quarter without compromising the fulfillment of key figures for liquidity and </a:t>
            </a:r>
            <a:r>
              <a:rPr lang="en-US" sz="1200" dirty="0" smtClean="0"/>
              <a:t>financing</a:t>
            </a:r>
          </a:p>
          <a:p>
            <a:pPr marL="285750" indent="-285750">
              <a:buFont typeface="Wingdings" panose="05000000000000000000" pitchFamily="2" charset="2"/>
              <a:buChar char="§"/>
            </a:pPr>
            <a:endParaRPr lang="en-GB" sz="1200" dirty="0" smtClean="0">
              <a:latin typeface="Verdana" pitchFamily="34" charset="0"/>
            </a:endParaRPr>
          </a:p>
          <a:p>
            <a:pPr marL="285750" indent="-285750">
              <a:buFont typeface="Wingdings" panose="05000000000000000000" pitchFamily="2" charset="2"/>
              <a:buChar char="§"/>
            </a:pPr>
            <a:r>
              <a:rPr lang="en-GB" sz="1200" dirty="0" smtClean="0">
                <a:latin typeface="Verdana" pitchFamily="34" charset="0"/>
              </a:rPr>
              <a:t>Senior Bonds: Weighted average maturity of 2.44 years (FSA defined key figures)</a:t>
            </a:r>
          </a:p>
          <a:p>
            <a:pPr marL="285750" indent="-285750">
              <a:buFont typeface="Wingdings" panose="05000000000000000000" pitchFamily="2" charset="2"/>
              <a:buChar char="§"/>
            </a:pPr>
            <a:endParaRPr lang="en-GB" sz="1200" dirty="0" smtClean="0">
              <a:latin typeface="Verdana" pitchFamily="34" charset="0"/>
            </a:endParaRPr>
          </a:p>
          <a:p>
            <a:pPr marL="285750" indent="-285750">
              <a:buFont typeface="Wingdings" panose="05000000000000000000" pitchFamily="2" charset="2"/>
              <a:buChar char="§"/>
            </a:pPr>
            <a:r>
              <a:rPr lang="en-GB" sz="1200" dirty="0" smtClean="0">
                <a:latin typeface="Verdana" pitchFamily="34" charset="0"/>
              </a:rPr>
              <a:t>Covered Bonds issued through </a:t>
            </a:r>
            <a:r>
              <a:rPr lang="en-GB" sz="1200" dirty="0" err="1" smtClean="0">
                <a:latin typeface="Verdana" pitchFamily="34" charset="0"/>
              </a:rPr>
              <a:t>Møre</a:t>
            </a:r>
            <a:r>
              <a:rPr lang="en-GB" sz="1200" dirty="0" smtClean="0">
                <a:latin typeface="Verdana" pitchFamily="34" charset="0"/>
              </a:rPr>
              <a:t> </a:t>
            </a:r>
            <a:r>
              <a:rPr lang="en-GB" sz="1200" dirty="0" err="1" smtClean="0">
                <a:latin typeface="Verdana" pitchFamily="34" charset="0"/>
              </a:rPr>
              <a:t>Boligkreditt</a:t>
            </a:r>
            <a:r>
              <a:rPr lang="en-GB" sz="1200" dirty="0" smtClean="0">
                <a:latin typeface="Verdana" pitchFamily="34" charset="0"/>
              </a:rPr>
              <a:t> AS have a weighted average maturity of 3.88 years (FSA defined key figures)</a:t>
            </a:r>
          </a:p>
          <a:p>
            <a:pPr marL="285750" indent="-285750">
              <a:buFont typeface="Wingdings" panose="05000000000000000000" pitchFamily="2" charset="2"/>
              <a:buChar char="§"/>
            </a:pPr>
            <a:endParaRPr lang="en-GB" sz="1200" dirty="0" smtClean="0">
              <a:latin typeface="Verdana" pitchFamily="34" charset="0"/>
            </a:endParaRPr>
          </a:p>
          <a:p>
            <a:pPr marL="285750" indent="-285750">
              <a:buFont typeface="Wingdings" panose="05000000000000000000" pitchFamily="2" charset="2"/>
              <a:buChar char="§"/>
            </a:pPr>
            <a:r>
              <a:rPr lang="en-US" sz="1200" dirty="0" err="1"/>
              <a:t>Møre</a:t>
            </a:r>
            <a:r>
              <a:rPr lang="en-US" sz="1200" dirty="0"/>
              <a:t> </a:t>
            </a:r>
            <a:r>
              <a:rPr lang="en-US" sz="1200" dirty="0" err="1"/>
              <a:t>Boligkreditt</a:t>
            </a:r>
            <a:r>
              <a:rPr lang="en-US" sz="1200" dirty="0"/>
              <a:t> AS has issued eight loans qualifying for Level 2A liquidity in LCR. In June </a:t>
            </a:r>
            <a:r>
              <a:rPr lang="en-US" sz="1200" dirty="0" smtClean="0"/>
              <a:t>this </a:t>
            </a:r>
            <a:r>
              <a:rPr lang="en-US" sz="1200" dirty="0"/>
              <a:t>year, the </a:t>
            </a:r>
            <a:r>
              <a:rPr lang="en-US" sz="1200" dirty="0" smtClean="0"/>
              <a:t>mortgage </a:t>
            </a:r>
            <a:r>
              <a:rPr lang="en-US" sz="1200" dirty="0"/>
              <a:t>company issued </a:t>
            </a:r>
            <a:r>
              <a:rPr lang="en-US" sz="1100" dirty="0" smtClean="0"/>
              <a:t>it’s</a:t>
            </a:r>
            <a:r>
              <a:rPr lang="en-US" sz="1200" dirty="0" smtClean="0"/>
              <a:t> </a:t>
            </a:r>
            <a:r>
              <a:rPr lang="en-US" sz="1200" dirty="0"/>
              <a:t>second sub-benchmark Public Issue of EUR 250 million in the European market, the first issued last </a:t>
            </a:r>
            <a:r>
              <a:rPr lang="en-US" sz="1200" dirty="0" smtClean="0"/>
              <a:t>summer</a:t>
            </a:r>
            <a:endParaRPr lang="en-US" sz="1200" dirty="0"/>
          </a:p>
          <a:p>
            <a:pPr marL="285750" indent="-285750">
              <a:buFont typeface="Wingdings" panose="05000000000000000000" pitchFamily="2" charset="2"/>
              <a:buChar char="§"/>
            </a:pPr>
            <a:endParaRPr lang="en-US" sz="1200" dirty="0"/>
          </a:p>
          <a:p>
            <a:pPr marL="285750" indent="-285750">
              <a:buFont typeface="Wingdings" panose="05000000000000000000" pitchFamily="2" charset="2"/>
              <a:buChar char="§"/>
            </a:pPr>
            <a:r>
              <a:rPr lang="en-US" sz="1200" dirty="0" smtClean="0"/>
              <a:t>June </a:t>
            </a:r>
            <a:r>
              <a:rPr lang="en-US" sz="1200" dirty="0"/>
              <a:t>14 this year, Moody`s </a:t>
            </a:r>
            <a:r>
              <a:rPr lang="en-US" sz="1200" dirty="0" smtClean="0"/>
              <a:t>confirmed </a:t>
            </a:r>
            <a:r>
              <a:rPr lang="en-US" sz="1200" dirty="0"/>
              <a:t>the </a:t>
            </a:r>
            <a:r>
              <a:rPr lang="en-US" sz="1200" dirty="0" smtClean="0"/>
              <a:t>bank's A2- </a:t>
            </a:r>
            <a:r>
              <a:rPr lang="en-US" sz="1200" dirty="0"/>
              <a:t>stable rating. </a:t>
            </a:r>
            <a:r>
              <a:rPr lang="en-US" sz="1200" dirty="0" smtClean="0"/>
              <a:t>Issuances </a:t>
            </a:r>
            <a:r>
              <a:rPr lang="en-US" sz="1200" dirty="0"/>
              <a:t>from </a:t>
            </a:r>
            <a:r>
              <a:rPr lang="en-US" sz="1200" dirty="0" err="1"/>
              <a:t>Møre</a:t>
            </a:r>
            <a:r>
              <a:rPr lang="en-US" sz="1200" dirty="0"/>
              <a:t> </a:t>
            </a:r>
            <a:r>
              <a:rPr lang="en-US" sz="1200" dirty="0" err="1"/>
              <a:t>Boligkreditt</a:t>
            </a:r>
            <a:r>
              <a:rPr lang="en-US" sz="1200" dirty="0"/>
              <a:t> AS </a:t>
            </a:r>
            <a:r>
              <a:rPr lang="en-US" sz="1200" dirty="0" smtClean="0"/>
              <a:t>are rated </a:t>
            </a:r>
            <a:r>
              <a:rPr lang="en-US" sz="1200" dirty="0" err="1"/>
              <a:t>Aaa</a:t>
            </a:r>
            <a:endParaRPr lang="en-GB" sz="1300" dirty="0">
              <a:latin typeface="Verdana" pitchFamily="34" charset="0"/>
            </a:endParaRPr>
          </a:p>
        </p:txBody>
      </p:sp>
      <p:sp>
        <p:nvSpPr>
          <p:cNvPr id="2" name="Tittel 1"/>
          <p:cNvSpPr>
            <a:spLocks noGrp="1"/>
          </p:cNvSpPr>
          <p:nvPr>
            <p:ph type="title"/>
          </p:nvPr>
        </p:nvSpPr>
        <p:spPr/>
        <p:txBody>
          <a:bodyPr/>
          <a:lstStyle/>
          <a:p>
            <a:r>
              <a:rPr lang="en-GB" dirty="0" smtClean="0"/>
              <a:t>Deposits from customers and market funding</a:t>
            </a:r>
            <a:endParaRPr lang="en-GB" dirty="0"/>
          </a:p>
        </p:txBody>
      </p:sp>
      <p:graphicFrame>
        <p:nvGraphicFramePr>
          <p:cNvPr id="12" name="Plassholder for diagram 18"/>
          <p:cNvGraphicFramePr>
            <a:graphicFrameLocks/>
          </p:cNvGraphicFramePr>
          <p:nvPr>
            <p:extLst>
              <p:ext uri="{D42A27DB-BD31-4B8C-83A1-F6EECF244321}">
                <p14:modId xmlns:p14="http://schemas.microsoft.com/office/powerpoint/2010/main" val="1629329826"/>
              </p:ext>
            </p:extLst>
          </p:nvPr>
        </p:nvGraphicFramePr>
        <p:xfrm>
          <a:off x="676994" y="2354984"/>
          <a:ext cx="4213983" cy="42493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628650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p:cNvSpPr>
            <a:spLocks noGrp="1"/>
          </p:cNvSpPr>
          <p:nvPr>
            <p:ph type="body" idx="1"/>
          </p:nvPr>
        </p:nvSpPr>
        <p:spPr/>
        <p:txBody>
          <a:bodyPr/>
          <a:lstStyle/>
          <a:p>
            <a:r>
              <a:rPr lang="en-GB" dirty="0" smtClean="0"/>
              <a:t>Tier 1 capital in Sparebanken Møre</a:t>
            </a:r>
            <a:endParaRPr lang="en-GB" dirty="0"/>
          </a:p>
        </p:txBody>
      </p:sp>
      <p:sp>
        <p:nvSpPr>
          <p:cNvPr id="7" name="Plassholder for tekst 6"/>
          <p:cNvSpPr>
            <a:spLocks noGrp="1"/>
          </p:cNvSpPr>
          <p:nvPr>
            <p:ph type="body" sz="quarter" idx="3"/>
          </p:nvPr>
        </p:nvSpPr>
        <p:spPr/>
        <p:txBody>
          <a:bodyPr>
            <a:normAutofit/>
          </a:bodyPr>
          <a:lstStyle/>
          <a:p>
            <a:r>
              <a:rPr lang="en-GB" dirty="0" smtClean="0"/>
              <a:t>CET 1 requirement for Sparebanken Møre</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pPr/>
              <a:t>31</a:t>
            </a:fld>
            <a:endParaRPr lang="nb-NO" dirty="0"/>
          </a:p>
        </p:txBody>
      </p:sp>
      <p:sp>
        <p:nvSpPr>
          <p:cNvPr id="5" name="Tittel 4"/>
          <p:cNvSpPr>
            <a:spLocks noGrp="1"/>
          </p:cNvSpPr>
          <p:nvPr>
            <p:ph type="title"/>
          </p:nvPr>
        </p:nvSpPr>
        <p:spPr>
          <a:xfrm>
            <a:off x="720090" y="328930"/>
            <a:ext cx="7200900" cy="338554"/>
          </a:xfrm>
        </p:spPr>
        <p:txBody>
          <a:bodyPr/>
          <a:lstStyle/>
          <a:p>
            <a:r>
              <a:rPr lang="en-GB" dirty="0" smtClean="0"/>
              <a:t>Equity and related capital</a:t>
            </a:r>
            <a:endParaRPr lang="en-GB" dirty="0"/>
          </a:p>
        </p:txBody>
      </p:sp>
      <p:sp>
        <p:nvSpPr>
          <p:cNvPr id="12" name="Plassholder for tekst 11"/>
          <p:cNvSpPr>
            <a:spLocks noGrp="1"/>
          </p:cNvSpPr>
          <p:nvPr>
            <p:ph type="body" sz="quarter" idx="13"/>
          </p:nvPr>
        </p:nvSpPr>
        <p:spPr/>
        <p:txBody>
          <a:bodyPr>
            <a:normAutofit/>
          </a:bodyPr>
          <a:lstStyle/>
          <a:p>
            <a:r>
              <a:rPr lang="en-US" dirty="0" smtClean="0"/>
              <a:t>Capital and </a:t>
            </a:r>
            <a:r>
              <a:rPr lang="en-US" dirty="0"/>
              <a:t>leverage ratio (LR) well above regulatory requirements</a:t>
            </a:r>
            <a:endParaRPr lang="en-GB" dirty="0"/>
          </a:p>
        </p:txBody>
      </p:sp>
      <p:sp>
        <p:nvSpPr>
          <p:cNvPr id="13" name="Plassholder for tekst 12"/>
          <p:cNvSpPr>
            <a:spLocks noGrp="1"/>
          </p:cNvSpPr>
          <p:nvPr>
            <p:ph type="body" sz="quarter" idx="14"/>
          </p:nvPr>
        </p:nvSpPr>
        <p:spPr/>
        <p:txBody>
          <a:bodyPr/>
          <a:lstStyle/>
          <a:p>
            <a:r>
              <a:rPr lang="en-GB" dirty="0" smtClean="0"/>
              <a:t>- % of risk weighted assets</a:t>
            </a:r>
            <a:endParaRPr lang="en-GB" dirty="0"/>
          </a:p>
        </p:txBody>
      </p:sp>
      <p:sp>
        <p:nvSpPr>
          <p:cNvPr id="14" name="Plassholder for tekst 13"/>
          <p:cNvSpPr>
            <a:spLocks noGrp="1"/>
          </p:cNvSpPr>
          <p:nvPr>
            <p:ph type="body" sz="quarter" idx="15"/>
          </p:nvPr>
        </p:nvSpPr>
        <p:spPr>
          <a:xfrm>
            <a:off x="5256657" y="2211655"/>
            <a:ext cx="4140517" cy="184666"/>
          </a:xfrm>
        </p:spPr>
        <p:txBody>
          <a:bodyPr/>
          <a:lstStyle/>
          <a:p>
            <a:r>
              <a:rPr lang="en-GB" dirty="0" smtClean="0"/>
              <a:t>- % of risk weighted assets </a:t>
            </a:r>
            <a:endParaRPr lang="en-GB" dirty="0"/>
          </a:p>
        </p:txBody>
      </p:sp>
      <p:sp>
        <p:nvSpPr>
          <p:cNvPr id="15" name="Plassholder for tekst 14"/>
          <p:cNvSpPr>
            <a:spLocks noGrp="1"/>
          </p:cNvSpPr>
          <p:nvPr>
            <p:ph type="body" sz="quarter" idx="20"/>
          </p:nvPr>
        </p:nvSpPr>
        <p:spPr>
          <a:xfrm>
            <a:off x="720089" y="5602014"/>
            <a:ext cx="4363975" cy="1530306"/>
          </a:xfrm>
        </p:spPr>
        <p:txBody>
          <a:bodyPr>
            <a:noAutofit/>
          </a:bodyPr>
          <a:lstStyle/>
          <a:p>
            <a:pPr>
              <a:spcBef>
                <a:spcPts val="600"/>
              </a:spcBef>
              <a:buFont typeface="Wingdings" panose="05000000000000000000" pitchFamily="2" charset="2"/>
              <a:buChar char="§"/>
              <a:defRPr/>
            </a:pPr>
            <a:r>
              <a:rPr lang="en-GB" dirty="0" smtClean="0">
                <a:solidFill>
                  <a:schemeClr val="tx1"/>
                </a:solidFill>
              </a:rPr>
              <a:t>By quarter end our Common Equity Tier 1 capital  stood at 15.5%, Tier 1 capital at 17.1 % and total capital at 19.1 %</a:t>
            </a:r>
          </a:p>
          <a:p>
            <a:pPr>
              <a:spcBef>
                <a:spcPts val="600"/>
              </a:spcBef>
              <a:buFont typeface="Wingdings" panose="05000000000000000000" pitchFamily="2" charset="2"/>
              <a:buChar char="§"/>
              <a:defRPr/>
            </a:pPr>
            <a:r>
              <a:rPr lang="en-GB" dirty="0" smtClean="0">
                <a:solidFill>
                  <a:schemeClr val="tx1"/>
                </a:solidFill>
              </a:rPr>
              <a:t>Sparebanken </a:t>
            </a:r>
            <a:r>
              <a:rPr lang="en-GB" dirty="0" err="1" smtClean="0">
                <a:solidFill>
                  <a:schemeClr val="tx1"/>
                </a:solidFill>
              </a:rPr>
              <a:t>Møre’s</a:t>
            </a:r>
            <a:r>
              <a:rPr lang="en-GB" dirty="0" smtClean="0">
                <a:solidFill>
                  <a:schemeClr val="tx1"/>
                </a:solidFill>
              </a:rPr>
              <a:t> capital targets are:</a:t>
            </a:r>
          </a:p>
          <a:p>
            <a:pPr marL="742950" lvl="1" indent="-285750">
              <a:spcBef>
                <a:spcPts val="600"/>
              </a:spcBef>
              <a:buFont typeface="Wingdings" panose="05000000000000000000" pitchFamily="2" charset="2"/>
              <a:buChar char="§"/>
              <a:defRPr/>
            </a:pPr>
            <a:r>
              <a:rPr lang="en-GB" sz="1300" dirty="0" smtClean="0">
                <a:solidFill>
                  <a:schemeClr val="tx1"/>
                </a:solidFill>
              </a:rPr>
              <a:t>Total Capital:	Minimum 18.3 % </a:t>
            </a:r>
          </a:p>
          <a:p>
            <a:pPr marL="742950" lvl="1" indent="-285750">
              <a:spcBef>
                <a:spcPts val="600"/>
              </a:spcBef>
              <a:buFont typeface="Wingdings" panose="05000000000000000000" pitchFamily="2" charset="2"/>
              <a:buChar char="§"/>
              <a:defRPr/>
            </a:pPr>
            <a:r>
              <a:rPr lang="en-GB" sz="1300" dirty="0" smtClean="0">
                <a:solidFill>
                  <a:schemeClr val="tx1"/>
                </a:solidFill>
              </a:rPr>
              <a:t>Tier 1 capital:	Minimum 16.3 %</a:t>
            </a:r>
          </a:p>
          <a:p>
            <a:pPr marL="742950" lvl="1" indent="-285750">
              <a:spcBef>
                <a:spcPts val="600"/>
              </a:spcBef>
              <a:buFont typeface="Wingdings" panose="05000000000000000000" pitchFamily="2" charset="2"/>
              <a:buChar char="§"/>
              <a:defRPr/>
            </a:pPr>
            <a:r>
              <a:rPr lang="en-GB" sz="1300" dirty="0" smtClean="0">
                <a:solidFill>
                  <a:schemeClr val="tx1"/>
                </a:solidFill>
              </a:rPr>
              <a:t>CET1:	Minimum 14.8 %</a:t>
            </a:r>
            <a:endParaRPr lang="en-GB" dirty="0">
              <a:solidFill>
                <a:schemeClr val="tx1"/>
              </a:solidFill>
            </a:endParaRPr>
          </a:p>
        </p:txBody>
      </p:sp>
      <p:sp>
        <p:nvSpPr>
          <p:cNvPr id="16" name="Plassholder for tekst 15"/>
          <p:cNvSpPr>
            <a:spLocks noGrp="1"/>
          </p:cNvSpPr>
          <p:nvPr>
            <p:ph type="body" sz="quarter" idx="21"/>
          </p:nvPr>
        </p:nvSpPr>
        <p:spPr>
          <a:xfrm>
            <a:off x="5247513" y="5591924"/>
            <a:ext cx="4140517" cy="1494675"/>
          </a:xfrm>
        </p:spPr>
        <p:txBody>
          <a:bodyPr>
            <a:normAutofit/>
          </a:bodyPr>
          <a:lstStyle/>
          <a:p>
            <a:pPr>
              <a:buFont typeface="Wingdings" panose="05000000000000000000" pitchFamily="2" charset="2"/>
              <a:buChar char="§"/>
            </a:pPr>
            <a:r>
              <a:rPr lang="en-US" dirty="0">
                <a:solidFill>
                  <a:schemeClr val="tx1"/>
                </a:solidFill>
              </a:rPr>
              <a:t>The Group's </a:t>
            </a:r>
            <a:r>
              <a:rPr lang="en-US" dirty="0" smtClean="0">
                <a:solidFill>
                  <a:schemeClr val="tx1"/>
                </a:solidFill>
              </a:rPr>
              <a:t>Capital </a:t>
            </a:r>
            <a:r>
              <a:rPr lang="en-US" dirty="0">
                <a:solidFill>
                  <a:schemeClr val="tx1"/>
                </a:solidFill>
              </a:rPr>
              <a:t>shall follow the announced regulatory capital </a:t>
            </a:r>
            <a:r>
              <a:rPr lang="en-US" dirty="0" smtClean="0">
                <a:solidFill>
                  <a:schemeClr val="tx1"/>
                </a:solidFill>
              </a:rPr>
              <a:t>escalation plan</a:t>
            </a:r>
          </a:p>
          <a:p>
            <a:pPr>
              <a:buFont typeface="Wingdings" panose="05000000000000000000" pitchFamily="2" charset="2"/>
              <a:buChar char="§"/>
            </a:pPr>
            <a:r>
              <a:rPr lang="en-US" dirty="0" smtClean="0">
                <a:solidFill>
                  <a:schemeClr val="tx1"/>
                </a:solidFill>
                <a:latin typeface="Verdana" pitchFamily="34" charset="0"/>
              </a:rPr>
              <a:t>Our </a:t>
            </a:r>
            <a:r>
              <a:rPr lang="en-US" dirty="0">
                <a:solidFill>
                  <a:schemeClr val="tx1"/>
                </a:solidFill>
                <a:latin typeface="Verdana" pitchFamily="34" charset="0"/>
              </a:rPr>
              <a:t>capital is calculated according to the IRB Foundation Approach for corporate commitments, IRB Approach for the retail </a:t>
            </a:r>
            <a:r>
              <a:rPr lang="en-US" dirty="0">
                <a:solidFill>
                  <a:schemeClr val="tx1">
                    <a:lumMod val="85000"/>
                    <a:lumOff val="15000"/>
                  </a:schemeClr>
                </a:solidFill>
                <a:latin typeface="Verdana" pitchFamily="34" charset="0"/>
              </a:rPr>
              <a:t>market</a:t>
            </a:r>
          </a:p>
          <a:p>
            <a:pPr marL="0" indent="0">
              <a:buNone/>
            </a:pPr>
            <a:endParaRPr lang="nb-NO" dirty="0" smtClean="0"/>
          </a:p>
          <a:p>
            <a:endParaRPr lang="nb-NO" sz="1400" dirty="0" smtClean="0"/>
          </a:p>
          <a:p>
            <a:endParaRPr lang="nb-NO" sz="1400" dirty="0"/>
          </a:p>
          <a:p>
            <a:endParaRPr lang="nb-NO" sz="1400" dirty="0"/>
          </a:p>
          <a:p>
            <a:endParaRPr lang="nb-NO" sz="1400" dirty="0" smtClean="0"/>
          </a:p>
          <a:p>
            <a:endParaRPr lang="nb-NO" sz="1400" dirty="0"/>
          </a:p>
          <a:p>
            <a:endParaRPr lang="en-GB" dirty="0"/>
          </a:p>
        </p:txBody>
      </p:sp>
      <p:graphicFrame>
        <p:nvGraphicFramePr>
          <p:cNvPr id="18" name="Plassholder for innhold 17"/>
          <p:cNvGraphicFramePr>
            <a:graphicFrameLocks noGrp="1"/>
          </p:cNvGraphicFramePr>
          <p:nvPr>
            <p:ph sz="quarter" idx="24"/>
            <p:extLst>
              <p:ext uri="{D42A27DB-BD31-4B8C-83A1-F6EECF244321}">
                <p14:modId xmlns:p14="http://schemas.microsoft.com/office/powerpoint/2010/main" val="552643354"/>
              </p:ext>
            </p:extLst>
          </p:nvPr>
        </p:nvGraphicFramePr>
        <p:xfrm>
          <a:off x="608931" y="2458566"/>
          <a:ext cx="4140200" cy="31022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Plassholder for diagram 10"/>
          <p:cNvGraphicFramePr>
            <a:graphicFrameLocks/>
          </p:cNvGraphicFramePr>
          <p:nvPr>
            <p:extLst>
              <p:ext uri="{D42A27DB-BD31-4B8C-83A1-F6EECF244321}">
                <p14:modId xmlns:p14="http://schemas.microsoft.com/office/powerpoint/2010/main" val="3526489300"/>
              </p:ext>
            </p:extLst>
          </p:nvPr>
        </p:nvGraphicFramePr>
        <p:xfrm>
          <a:off x="5325338" y="2398815"/>
          <a:ext cx="4389610" cy="31469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032709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lassholder for tekst 15"/>
          <p:cNvSpPr>
            <a:spLocks noGrp="1"/>
          </p:cNvSpPr>
          <p:nvPr>
            <p:ph type="body" idx="1"/>
          </p:nvPr>
        </p:nvSpPr>
        <p:spPr/>
        <p:txBody>
          <a:bodyPr/>
          <a:lstStyle/>
          <a:p>
            <a:r>
              <a:rPr lang="nb-NO" dirty="0" smtClean="0"/>
              <a:t>MORG – </a:t>
            </a:r>
            <a:r>
              <a:rPr lang="nb-NO" dirty="0" err="1" smtClean="0"/>
              <a:t>price</a:t>
            </a:r>
            <a:r>
              <a:rPr lang="nb-NO" dirty="0" smtClean="0"/>
              <a:t> and Price/Book (P/B) </a:t>
            </a:r>
            <a:r>
              <a:rPr lang="nb-NO" dirty="0" err="1" smtClean="0"/>
              <a:t>value</a:t>
            </a:r>
            <a:endParaRPr lang="nb-NO" dirty="0"/>
          </a:p>
        </p:txBody>
      </p:sp>
      <p:sp>
        <p:nvSpPr>
          <p:cNvPr id="19" name="Plassholder for tekst 18"/>
          <p:cNvSpPr>
            <a:spLocks noGrp="1"/>
          </p:cNvSpPr>
          <p:nvPr>
            <p:ph type="body" sz="quarter" idx="3"/>
          </p:nvPr>
        </p:nvSpPr>
        <p:spPr>
          <a:xfrm>
            <a:off x="5299187" y="1981588"/>
            <a:ext cx="4140517" cy="200055"/>
          </a:xfrm>
        </p:spPr>
        <p:txBody>
          <a:bodyPr/>
          <a:lstStyle/>
          <a:p>
            <a:r>
              <a:rPr lang="en-GB" dirty="0" smtClean="0">
                <a:solidFill>
                  <a:schemeClr val="tx1"/>
                </a:solidFill>
              </a:rPr>
              <a:t>Dividend Policy </a:t>
            </a:r>
            <a:endParaRPr lang="en-GB" dirty="0">
              <a:solidFill>
                <a:schemeClr val="tx1"/>
              </a:solidFill>
            </a:endParaRPr>
          </a:p>
        </p:txBody>
      </p:sp>
      <p:sp>
        <p:nvSpPr>
          <p:cNvPr id="4" name="Plassholder for lysbildenummer 3"/>
          <p:cNvSpPr>
            <a:spLocks noGrp="1"/>
          </p:cNvSpPr>
          <p:nvPr>
            <p:ph type="sldNum" sz="quarter" idx="12"/>
          </p:nvPr>
        </p:nvSpPr>
        <p:spPr/>
        <p:txBody>
          <a:bodyPr/>
          <a:lstStyle/>
          <a:p>
            <a:fld id="{5751DFAA-887F-4071-8EAD-E8CA316FCF06}" type="slidenum">
              <a:rPr lang="nb-NO" smtClean="0"/>
              <a:t>32</a:t>
            </a:fld>
            <a:endParaRPr lang="nb-NO" dirty="0"/>
          </a:p>
        </p:txBody>
      </p:sp>
      <p:sp>
        <p:nvSpPr>
          <p:cNvPr id="15" name="Tittel 14"/>
          <p:cNvSpPr>
            <a:spLocks noGrp="1"/>
          </p:cNvSpPr>
          <p:nvPr>
            <p:ph type="title"/>
          </p:nvPr>
        </p:nvSpPr>
        <p:spPr>
          <a:noFill/>
        </p:spPr>
        <p:txBody>
          <a:bodyPr/>
          <a:lstStyle/>
          <a:p>
            <a:r>
              <a:rPr lang="nb-NO" dirty="0" smtClean="0"/>
              <a:t>Equity Capital in Sparebanken Møre</a:t>
            </a:r>
            <a:endParaRPr lang="nb-NO" dirty="0"/>
          </a:p>
        </p:txBody>
      </p:sp>
      <p:sp>
        <p:nvSpPr>
          <p:cNvPr id="20" name="Plassholder for tekst 19"/>
          <p:cNvSpPr>
            <a:spLocks noGrp="1"/>
          </p:cNvSpPr>
          <p:nvPr>
            <p:ph type="body" sz="quarter" idx="13"/>
          </p:nvPr>
        </p:nvSpPr>
        <p:spPr/>
        <p:txBody>
          <a:bodyPr/>
          <a:lstStyle/>
          <a:p>
            <a:endParaRPr lang="nb-NO" dirty="0"/>
          </a:p>
        </p:txBody>
      </p:sp>
      <p:sp>
        <p:nvSpPr>
          <p:cNvPr id="23" name="Plassholder for tekst 22"/>
          <p:cNvSpPr>
            <a:spLocks noGrp="1"/>
          </p:cNvSpPr>
          <p:nvPr>
            <p:ph type="body" sz="quarter" idx="20"/>
          </p:nvPr>
        </p:nvSpPr>
        <p:spPr>
          <a:xfrm>
            <a:off x="731965" y="5778368"/>
            <a:ext cx="4140517" cy="693683"/>
          </a:xfrm>
        </p:spPr>
        <p:txBody>
          <a:bodyPr>
            <a:normAutofit/>
          </a:bodyPr>
          <a:lstStyle/>
          <a:p>
            <a:pPr>
              <a:buFont typeface="Wingdings" panose="05000000000000000000" pitchFamily="2" charset="2"/>
              <a:buChar char="§"/>
            </a:pPr>
            <a:r>
              <a:rPr lang="en-GB" dirty="0" smtClean="0"/>
              <a:t>Equity per MORG is calculated on Group figures</a:t>
            </a:r>
          </a:p>
        </p:txBody>
      </p:sp>
      <p:sp>
        <p:nvSpPr>
          <p:cNvPr id="24" name="Plassholder for tekst 23"/>
          <p:cNvSpPr>
            <a:spLocks noGrp="1"/>
          </p:cNvSpPr>
          <p:nvPr>
            <p:ph type="body" sz="quarter" idx="21"/>
          </p:nvPr>
        </p:nvSpPr>
        <p:spPr>
          <a:xfrm>
            <a:off x="5342347" y="2703610"/>
            <a:ext cx="4375812" cy="3442009"/>
          </a:xfrm>
        </p:spPr>
        <p:txBody>
          <a:bodyPr>
            <a:noAutofit/>
          </a:bodyPr>
          <a:lstStyle/>
          <a:p>
            <a:pPr>
              <a:buFont typeface="Wingdings" panose="05000000000000000000" pitchFamily="2" charset="2"/>
              <a:buChar char="§"/>
            </a:pPr>
            <a:r>
              <a:rPr lang="en-GB" dirty="0" smtClean="0"/>
              <a:t>Sparebanken </a:t>
            </a:r>
            <a:r>
              <a:rPr lang="en-GB" dirty="0" err="1"/>
              <a:t>Møre</a:t>
            </a:r>
            <a:r>
              <a:rPr lang="en-GB" dirty="0"/>
              <a:t> </a:t>
            </a:r>
            <a:r>
              <a:rPr lang="en-GB" dirty="0" smtClean="0"/>
              <a:t>aims </a:t>
            </a:r>
            <a:r>
              <a:rPr lang="en-GB" dirty="0"/>
              <a:t>to achieve financial results </a:t>
            </a:r>
            <a:r>
              <a:rPr lang="en-GB" dirty="0" smtClean="0"/>
              <a:t>providing </a:t>
            </a:r>
            <a:r>
              <a:rPr lang="en-GB" dirty="0"/>
              <a:t>a good and stable return on the Bank’s equity </a:t>
            </a:r>
            <a:r>
              <a:rPr lang="en-GB" dirty="0" smtClean="0"/>
              <a:t>capital </a:t>
            </a:r>
          </a:p>
          <a:p>
            <a:pPr>
              <a:buFont typeface="Wingdings" panose="05000000000000000000" pitchFamily="2" charset="2"/>
              <a:buChar char="§"/>
            </a:pPr>
            <a:endParaRPr lang="en-GB" dirty="0" smtClean="0"/>
          </a:p>
          <a:p>
            <a:pPr>
              <a:buFont typeface="Wingdings" panose="05000000000000000000" pitchFamily="2" charset="2"/>
              <a:buChar char="§"/>
            </a:pPr>
            <a:r>
              <a:rPr lang="en-GB" dirty="0" smtClean="0"/>
              <a:t>Sparebanken </a:t>
            </a:r>
            <a:r>
              <a:rPr lang="en-GB" dirty="0" err="1" smtClean="0"/>
              <a:t>Møre’s</a:t>
            </a:r>
            <a:r>
              <a:rPr lang="en-GB" dirty="0" smtClean="0"/>
              <a:t> results </a:t>
            </a:r>
            <a:r>
              <a:rPr lang="en-GB" dirty="0"/>
              <a:t>should ensure that the owners of the equity receive a competitive long-term return in the form of cash dividends and capital appreciation on their equity</a:t>
            </a:r>
            <a:endParaRPr lang="en-GB" dirty="0" smtClean="0"/>
          </a:p>
          <a:p>
            <a:pPr>
              <a:buFont typeface="Wingdings" panose="05000000000000000000" pitchFamily="2" charset="2"/>
              <a:buChar char="§"/>
            </a:pPr>
            <a:endParaRPr lang="en-GB" sz="800" dirty="0" smtClean="0"/>
          </a:p>
          <a:p>
            <a:pPr>
              <a:buFont typeface="Wingdings" panose="05000000000000000000" pitchFamily="2" charset="2"/>
              <a:buChar char="§"/>
            </a:pPr>
            <a:r>
              <a:rPr lang="en-GB" dirty="0"/>
              <a:t>Unless the capital strength dictates otherwise, </a:t>
            </a:r>
            <a:r>
              <a:rPr lang="nb-NO" dirty="0" err="1" smtClean="0"/>
              <a:t>about</a:t>
            </a:r>
            <a:r>
              <a:rPr lang="nb-NO" dirty="0" smtClean="0"/>
              <a:t> </a:t>
            </a:r>
            <a:r>
              <a:rPr lang="en-US" dirty="0" smtClean="0"/>
              <a:t>50</a:t>
            </a:r>
            <a:r>
              <a:rPr lang="en-US" dirty="0"/>
              <a:t>% of the profit for the year </a:t>
            </a:r>
            <a:r>
              <a:rPr lang="en-US" dirty="0" smtClean="0"/>
              <a:t>will be distributed as dividends</a:t>
            </a:r>
          </a:p>
          <a:p>
            <a:pPr>
              <a:buFont typeface="Wingdings" panose="05000000000000000000" pitchFamily="2" charset="2"/>
              <a:buChar char="§"/>
            </a:pPr>
            <a:endParaRPr lang="en-GB" dirty="0"/>
          </a:p>
          <a:p>
            <a:pPr>
              <a:buFont typeface="Wingdings" panose="05000000000000000000" pitchFamily="2" charset="2"/>
              <a:buChar char="§"/>
            </a:pPr>
            <a:r>
              <a:rPr lang="en-GB" dirty="0"/>
              <a:t>Sparebanken </a:t>
            </a:r>
            <a:r>
              <a:rPr lang="en-GB" dirty="0" err="1" smtClean="0"/>
              <a:t>Møre’s</a:t>
            </a:r>
            <a:r>
              <a:rPr lang="en-GB" dirty="0" smtClean="0"/>
              <a:t> </a:t>
            </a:r>
            <a:r>
              <a:rPr lang="en-GB" dirty="0"/>
              <a:t>allocation of earnings shall ensure that all equity owners are guaranteed equal treatment</a:t>
            </a:r>
          </a:p>
          <a:p>
            <a:pPr>
              <a:buFont typeface="Wingdings" panose="05000000000000000000" pitchFamily="2" charset="2"/>
              <a:buChar char="§"/>
            </a:pPr>
            <a:endParaRPr lang="en-GB" dirty="0" smtClean="0"/>
          </a:p>
          <a:p>
            <a:pPr marL="0" indent="0">
              <a:lnSpc>
                <a:spcPct val="150000"/>
              </a:lnSpc>
              <a:buNone/>
            </a:pPr>
            <a:endParaRPr lang="nb-NO" sz="1400" dirty="0"/>
          </a:p>
        </p:txBody>
      </p:sp>
      <p:graphicFrame>
        <p:nvGraphicFramePr>
          <p:cNvPr id="10" name="Plassholder for innhold 26"/>
          <p:cNvGraphicFramePr>
            <a:graphicFrameLocks noGrp="1"/>
          </p:cNvGraphicFramePr>
          <p:nvPr>
            <p:ph sz="quarter" idx="23"/>
            <p:extLst>
              <p:ext uri="{D42A27DB-BD31-4B8C-83A1-F6EECF244321}">
                <p14:modId xmlns:p14="http://schemas.microsoft.com/office/powerpoint/2010/main" val="3701934539"/>
              </p:ext>
            </p:extLst>
          </p:nvPr>
        </p:nvGraphicFramePr>
        <p:xfrm>
          <a:off x="770527" y="2601676"/>
          <a:ext cx="4315564" cy="330035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74348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p:cNvSpPr>
            <a:spLocks noGrp="1"/>
          </p:cNvSpPr>
          <p:nvPr>
            <p:ph type="title"/>
          </p:nvPr>
        </p:nvSpPr>
        <p:spPr/>
        <p:txBody>
          <a:bodyPr/>
          <a:lstStyle/>
          <a:p>
            <a:r>
              <a:rPr lang="nb-NO" dirty="0"/>
              <a:t>Equity Capital in Sparebanken Møre</a:t>
            </a:r>
          </a:p>
        </p:txBody>
      </p:sp>
      <p:sp>
        <p:nvSpPr>
          <p:cNvPr id="5" name="Plassholder for lysbildenummer 4"/>
          <p:cNvSpPr>
            <a:spLocks noGrp="1"/>
          </p:cNvSpPr>
          <p:nvPr>
            <p:ph type="sldNum" sz="quarter" idx="12"/>
          </p:nvPr>
        </p:nvSpPr>
        <p:spPr/>
        <p:txBody>
          <a:bodyPr/>
          <a:lstStyle/>
          <a:p>
            <a:fld id="{51947A53-3671-480A-B756-B0C610633221}" type="slidenum">
              <a:rPr lang="nb-NO" smtClean="0"/>
              <a:pPr/>
              <a:t>33</a:t>
            </a:fld>
            <a:endParaRPr lang="nb-NO" dirty="0"/>
          </a:p>
        </p:txBody>
      </p:sp>
      <p:sp>
        <p:nvSpPr>
          <p:cNvPr id="2" name="Plassholder for innhold 1"/>
          <p:cNvSpPr>
            <a:spLocks noGrp="1"/>
          </p:cNvSpPr>
          <p:nvPr>
            <p:ph type="body" sz="quarter" idx="13"/>
          </p:nvPr>
        </p:nvSpPr>
        <p:spPr>
          <a:xfrm>
            <a:off x="720089" y="800201"/>
            <a:ext cx="7200900" cy="230832"/>
          </a:xfrm>
        </p:spPr>
        <p:txBody>
          <a:bodyPr>
            <a:normAutofit/>
          </a:bodyPr>
          <a:lstStyle/>
          <a:p>
            <a:r>
              <a:rPr lang="nb-NO" dirty="0"/>
              <a:t>Dividend and EC-price</a:t>
            </a:r>
          </a:p>
        </p:txBody>
      </p:sp>
      <p:sp>
        <p:nvSpPr>
          <p:cNvPr id="7" name="Rectangle 5"/>
          <p:cNvSpPr>
            <a:spLocks noChangeArrowheads="1"/>
          </p:cNvSpPr>
          <p:nvPr/>
        </p:nvSpPr>
        <p:spPr bwMode="auto">
          <a:xfrm>
            <a:off x="604560" y="1557325"/>
            <a:ext cx="8762724" cy="1549241"/>
          </a:xfrm>
          <a:prstGeom prst="rect">
            <a:avLst/>
          </a:prstGeom>
          <a:noFill/>
          <a:ln w="9525">
            <a:noFill/>
            <a:miter lim="800000"/>
            <a:headEnd/>
            <a:tailEnd/>
          </a:ln>
          <a:effectLst/>
        </p:spPr>
        <p:txBody>
          <a:bodyPr wrap="square" lIns="101697" tIns="50849" rIns="101697" bIns="50849">
            <a:spAutoFit/>
          </a:bodyPr>
          <a:lstStyle/>
          <a:p>
            <a:pPr marL="315611" indent="-315611" fontAlgn="base">
              <a:spcBef>
                <a:spcPts val="773"/>
              </a:spcBef>
              <a:spcAft>
                <a:spcPts val="773"/>
              </a:spcAft>
              <a:buFont typeface="Wingdings" panose="05000000000000000000" pitchFamily="2" charset="2"/>
              <a:buChar char="§"/>
              <a:tabLst>
                <a:tab pos="1588575" algn="l"/>
              </a:tabLst>
            </a:pPr>
            <a:r>
              <a:rPr lang="en-GB" sz="1300" dirty="0">
                <a:solidFill>
                  <a:srgbClr val="0B3D4A"/>
                </a:solidFill>
              </a:rPr>
              <a:t>The PCCs/ECs of </a:t>
            </a:r>
            <a:r>
              <a:rPr lang="en-GB" sz="1300" dirty="0" err="1">
                <a:solidFill>
                  <a:srgbClr val="0B3D4A"/>
                </a:solidFill>
              </a:rPr>
              <a:t>Sparebanken</a:t>
            </a:r>
            <a:r>
              <a:rPr lang="en-GB" sz="1300" dirty="0">
                <a:solidFill>
                  <a:srgbClr val="0B3D4A"/>
                </a:solidFill>
              </a:rPr>
              <a:t> </a:t>
            </a:r>
            <a:r>
              <a:rPr lang="en-GB" sz="1300" dirty="0" err="1">
                <a:solidFill>
                  <a:srgbClr val="0B3D4A"/>
                </a:solidFill>
              </a:rPr>
              <a:t>Møre</a:t>
            </a:r>
            <a:r>
              <a:rPr lang="en-GB" sz="1300" dirty="0">
                <a:solidFill>
                  <a:srgbClr val="0B3D4A"/>
                </a:solidFill>
              </a:rPr>
              <a:t> (MORG) have been listed at Oslo Stock Exchange since 1989</a:t>
            </a:r>
          </a:p>
          <a:p>
            <a:pPr marL="315611" indent="-315611" fontAlgn="base">
              <a:spcBef>
                <a:spcPts val="773"/>
              </a:spcBef>
              <a:spcAft>
                <a:spcPts val="773"/>
              </a:spcAft>
              <a:buFont typeface="Wingdings" panose="05000000000000000000" pitchFamily="2" charset="2"/>
              <a:buChar char="§"/>
              <a:tabLst>
                <a:tab pos="1588575" algn="l"/>
              </a:tabLst>
            </a:pPr>
            <a:r>
              <a:rPr lang="en-GB" sz="1300" dirty="0">
                <a:solidFill>
                  <a:srgbClr val="0B3D4A"/>
                </a:solidFill>
              </a:rPr>
              <a:t>Total EC </a:t>
            </a:r>
            <a:r>
              <a:rPr lang="en-GB" sz="1300" dirty="0" smtClean="0">
                <a:solidFill>
                  <a:srgbClr val="0B3D4A"/>
                </a:solidFill>
              </a:rPr>
              <a:t>capital </a:t>
            </a:r>
            <a:r>
              <a:rPr lang="en-GB" sz="1300" dirty="0">
                <a:solidFill>
                  <a:srgbClr val="0B3D4A"/>
                </a:solidFill>
              </a:rPr>
              <a:t>NOK 989 million by June 2018</a:t>
            </a:r>
          </a:p>
          <a:p>
            <a:pPr marL="315611" indent="-315611" fontAlgn="base">
              <a:spcBef>
                <a:spcPts val="773"/>
              </a:spcBef>
              <a:spcAft>
                <a:spcPts val="773"/>
              </a:spcAft>
              <a:buFont typeface="Wingdings" panose="05000000000000000000" pitchFamily="2" charset="2"/>
              <a:buChar char="§"/>
              <a:tabLst>
                <a:tab pos="1588575" algn="l"/>
              </a:tabLst>
            </a:pPr>
            <a:r>
              <a:rPr lang="en-GB" sz="1300" dirty="0">
                <a:solidFill>
                  <a:srgbClr val="0B3D4A"/>
                </a:solidFill>
              </a:rPr>
              <a:t>Good return – </a:t>
            </a:r>
            <a:r>
              <a:rPr lang="en-GB" sz="1300" dirty="0" smtClean="0">
                <a:solidFill>
                  <a:srgbClr val="0B3D4A"/>
                </a:solidFill>
              </a:rPr>
              <a:t>Total Return </a:t>
            </a:r>
            <a:r>
              <a:rPr lang="en-GB" sz="1300" dirty="0">
                <a:solidFill>
                  <a:srgbClr val="0B3D4A"/>
                </a:solidFill>
              </a:rPr>
              <a:t>for </a:t>
            </a:r>
            <a:r>
              <a:rPr lang="en-GB" sz="1300" dirty="0" err="1">
                <a:solidFill>
                  <a:srgbClr val="0B3D4A"/>
                </a:solidFill>
              </a:rPr>
              <a:t>Sparebanken</a:t>
            </a:r>
            <a:r>
              <a:rPr lang="en-GB" sz="1300" dirty="0">
                <a:solidFill>
                  <a:srgbClr val="0B3D4A"/>
                </a:solidFill>
              </a:rPr>
              <a:t> </a:t>
            </a:r>
            <a:r>
              <a:rPr lang="en-GB" sz="1300" dirty="0" err="1">
                <a:solidFill>
                  <a:srgbClr val="0B3D4A"/>
                </a:solidFill>
              </a:rPr>
              <a:t>Møre</a:t>
            </a:r>
            <a:r>
              <a:rPr lang="en-GB" sz="1300" dirty="0">
                <a:solidFill>
                  <a:srgbClr val="0B3D4A"/>
                </a:solidFill>
              </a:rPr>
              <a:t> </a:t>
            </a:r>
            <a:r>
              <a:rPr lang="en-GB" sz="1300" dirty="0" smtClean="0">
                <a:solidFill>
                  <a:srgbClr val="0B3D4A"/>
                </a:solidFill>
              </a:rPr>
              <a:t>is 5 </a:t>
            </a:r>
            <a:r>
              <a:rPr lang="en-GB" sz="1300" dirty="0">
                <a:solidFill>
                  <a:srgbClr val="0B3D4A"/>
                </a:solidFill>
              </a:rPr>
              <a:t>per cent higher than the EC index in H1</a:t>
            </a:r>
          </a:p>
          <a:p>
            <a:pPr fontAlgn="base">
              <a:spcBef>
                <a:spcPts val="773"/>
              </a:spcBef>
              <a:spcAft>
                <a:spcPts val="773"/>
              </a:spcAft>
              <a:tabLst>
                <a:tab pos="1588575" algn="l"/>
              </a:tabLst>
            </a:pPr>
            <a:endParaRPr lang="en-GB" sz="15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Plassholder for innhold 6"/>
          <p:cNvGraphicFramePr>
            <a:graphicFrameLocks/>
          </p:cNvGraphicFramePr>
          <p:nvPr>
            <p:extLst>
              <p:ext uri="{D42A27DB-BD31-4B8C-83A1-F6EECF244321}">
                <p14:modId xmlns:p14="http://schemas.microsoft.com/office/powerpoint/2010/main" val="3031248306"/>
              </p:ext>
            </p:extLst>
          </p:nvPr>
        </p:nvGraphicFramePr>
        <p:xfrm>
          <a:off x="701747" y="2919214"/>
          <a:ext cx="3309831" cy="4066376"/>
        </p:xfrm>
        <a:graphic>
          <a:graphicData uri="http://schemas.openxmlformats.org/drawingml/2006/table">
            <a:tbl>
              <a:tblPr>
                <a:tableStyleId>{7DF18680-E054-41AD-8BC1-D1AEF772440D}</a:tableStyleId>
              </a:tblPr>
              <a:tblGrid>
                <a:gridCol w="977684"/>
                <a:gridCol w="511741"/>
                <a:gridCol w="744713"/>
                <a:gridCol w="1075693"/>
              </a:tblGrid>
              <a:tr h="254085">
                <a:tc gridSpan="4">
                  <a:txBody>
                    <a:bodyPr/>
                    <a:lstStyle/>
                    <a:p>
                      <a:pPr algn="ctr"/>
                      <a:r>
                        <a:rPr lang="en-GB" sz="1100" b="1" noProof="0" dirty="0" smtClean="0">
                          <a:latin typeface="Verdana" pitchFamily="34" charset="0"/>
                        </a:rPr>
                        <a:t>Annual dividend per EC </a:t>
                      </a:r>
                      <a:endParaRPr lang="en-GB" sz="1100" b="1" noProof="0" dirty="0">
                        <a:latin typeface="Verdana" pitchFamily="34" charset="0"/>
                      </a:endParaRPr>
                    </a:p>
                  </a:txBody>
                  <a:tcPr marL="101156" marR="101156" marT="50398" marB="50398" anchor="ctr"/>
                </a:tc>
                <a:tc hMerge="1">
                  <a:txBody>
                    <a:bodyPr/>
                    <a:lstStyle/>
                    <a:p>
                      <a:endParaRPr lang="en-GB" sz="900" b="1" noProof="0" dirty="0">
                        <a:latin typeface="Verdana" pitchFamily="34" charset="0"/>
                      </a:endParaRPr>
                    </a:p>
                  </a:txBody>
                  <a:tcPr anchor="ctr"/>
                </a:tc>
                <a:tc hMerge="1">
                  <a:txBody>
                    <a:bodyPr/>
                    <a:lstStyle/>
                    <a:p>
                      <a:endParaRPr lang="en-GB" sz="900" b="1" noProof="0" dirty="0">
                        <a:latin typeface="Verdana" pitchFamily="34" charset="0"/>
                      </a:endParaRPr>
                    </a:p>
                  </a:txBody>
                  <a:tcPr anchor="ctr"/>
                </a:tc>
                <a:tc hMerge="1">
                  <a:txBody>
                    <a:bodyPr/>
                    <a:lstStyle/>
                    <a:p>
                      <a:pPr algn="r"/>
                      <a:endParaRPr lang="en-GB" sz="900" b="1" noProof="0" dirty="0">
                        <a:latin typeface="Verdana" pitchFamily="34" charset="0"/>
                      </a:endParaRPr>
                    </a:p>
                  </a:txBody>
                  <a:tcPr anchor="ctr"/>
                </a:tc>
              </a:tr>
              <a:tr h="239660">
                <a:tc>
                  <a:txBody>
                    <a:bodyPr/>
                    <a:lstStyle/>
                    <a:p>
                      <a:pPr algn="ctr"/>
                      <a:r>
                        <a:rPr lang="nb-NO" sz="1000" b="1" dirty="0" smtClean="0">
                          <a:latin typeface="Verdana" pitchFamily="34" charset="0"/>
                        </a:rPr>
                        <a:t>1990</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10</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2005</a:t>
                      </a:r>
                      <a:endParaRPr lang="nb-NO" sz="1000" b="1"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20</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algn="ctr"/>
                      <a:r>
                        <a:rPr lang="nb-NO" sz="1000" b="1" dirty="0" smtClean="0">
                          <a:latin typeface="Verdana" pitchFamily="34" charset="0"/>
                        </a:rPr>
                        <a:t>1991</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0</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2006</a:t>
                      </a:r>
                      <a:endParaRPr lang="nb-NO" sz="1000" b="1"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20</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algn="ctr"/>
                      <a:r>
                        <a:rPr lang="nb-NO" sz="1000" b="1" dirty="0" smtClean="0">
                          <a:latin typeface="Verdana" pitchFamily="34" charset="0"/>
                        </a:rPr>
                        <a:t>1992</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0</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2007</a:t>
                      </a:r>
                      <a:endParaRPr lang="nb-NO" sz="1000" b="1"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23</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algn="ctr"/>
                      <a:r>
                        <a:rPr lang="nb-NO" sz="1000" b="1" dirty="0" smtClean="0">
                          <a:latin typeface="Verdana" pitchFamily="34" charset="0"/>
                        </a:rPr>
                        <a:t>1993</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13</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2008</a:t>
                      </a:r>
                      <a:endParaRPr lang="nb-NO" sz="1000" b="1"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20</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1994</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12</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2009</a:t>
                      </a:r>
                      <a:endParaRPr lang="nb-NO" sz="1000" b="1"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12</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1995</a:t>
                      </a:r>
                    </a:p>
                  </a:txBody>
                  <a:tcPr marL="101156" marR="101156" marT="50398" marB="50398" anchor="ctr"/>
                </a:tc>
                <a:tc>
                  <a:txBody>
                    <a:bodyPr/>
                    <a:lstStyle/>
                    <a:p>
                      <a:pPr algn="r"/>
                      <a:r>
                        <a:rPr lang="nb-NO" sz="1000" dirty="0" smtClean="0">
                          <a:latin typeface="Verdana" pitchFamily="34" charset="0"/>
                        </a:rPr>
                        <a:t>13</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2010 </a:t>
                      </a:r>
                      <a:endParaRPr lang="nb-NO" sz="1000" b="0"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12</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1996</a:t>
                      </a:r>
                    </a:p>
                  </a:txBody>
                  <a:tcPr marL="101156" marR="101156" marT="50398" marB="50398" anchor="ctr"/>
                </a:tc>
                <a:tc>
                  <a:txBody>
                    <a:bodyPr/>
                    <a:lstStyle/>
                    <a:p>
                      <a:pPr algn="r"/>
                      <a:r>
                        <a:rPr lang="nb-NO" sz="1000" dirty="0" smtClean="0">
                          <a:latin typeface="Verdana" pitchFamily="34" charset="0"/>
                        </a:rPr>
                        <a:t>13</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2011</a:t>
                      </a: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8</a:t>
                      </a: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1997</a:t>
                      </a:r>
                    </a:p>
                  </a:txBody>
                  <a:tcPr marL="101156" marR="101156" marT="50398" marB="50398" anchor="ctr"/>
                </a:tc>
                <a:tc>
                  <a:txBody>
                    <a:bodyPr/>
                    <a:lstStyle/>
                    <a:p>
                      <a:pPr algn="r"/>
                      <a:r>
                        <a:rPr lang="nb-NO" sz="1000" dirty="0" smtClean="0">
                          <a:latin typeface="Verdana" pitchFamily="34" charset="0"/>
                        </a:rPr>
                        <a:t>13</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2012    </a:t>
                      </a:r>
                      <a:endParaRPr lang="nb-NO" sz="1000" b="0" dirty="0" smtClean="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12</a:t>
                      </a: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1998</a:t>
                      </a:r>
                    </a:p>
                  </a:txBody>
                  <a:tcPr marL="101156" marR="101156" marT="50398" marB="50398" anchor="ctr"/>
                </a:tc>
                <a:tc>
                  <a:txBody>
                    <a:bodyPr/>
                    <a:lstStyle/>
                    <a:p>
                      <a:pPr algn="r"/>
                      <a:r>
                        <a:rPr lang="nb-NO" sz="1000" dirty="0" smtClean="0">
                          <a:latin typeface="Verdana" pitchFamily="34" charset="0"/>
                        </a:rPr>
                        <a:t>15</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2013</a:t>
                      </a:r>
                      <a:endParaRPr lang="nb-NO" sz="1000" b="1" dirty="0">
                        <a:latin typeface="Verdana" pitchFamily="34" charset="0"/>
                      </a:endParaRPr>
                    </a:p>
                  </a:txBody>
                  <a:tcPr marL="101156" marR="101156" marT="50398" marB="50398" anchor="ctr"/>
                </a:tc>
                <a:tc>
                  <a:txBody>
                    <a:bodyPr/>
                    <a:lstStyle/>
                    <a:p>
                      <a:pPr marL="0" algn="r" defTabSz="1007943" rtl="0" eaLnBrk="1" latinLnBrk="0" hangingPunct="1"/>
                      <a:r>
                        <a:rPr lang="nb-NO" sz="1000" b="0" kern="1200" dirty="0" smtClean="0">
                          <a:solidFill>
                            <a:schemeClr val="dk1"/>
                          </a:solidFill>
                          <a:latin typeface="Verdana" pitchFamily="34" charset="0"/>
                          <a:ea typeface="+mn-ea"/>
                          <a:cs typeface="+mn-cs"/>
                        </a:rPr>
                        <a:t>8</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1999</a:t>
                      </a:r>
                    </a:p>
                  </a:txBody>
                  <a:tcPr marL="101156" marR="101156" marT="50398" marB="50398" anchor="ctr"/>
                </a:tc>
                <a:tc>
                  <a:txBody>
                    <a:bodyPr/>
                    <a:lstStyle/>
                    <a:p>
                      <a:pPr algn="r"/>
                      <a:r>
                        <a:rPr lang="nb-NO" sz="1000" dirty="0" smtClean="0">
                          <a:latin typeface="Verdana" pitchFamily="34" charset="0"/>
                        </a:rPr>
                        <a:t>16</a:t>
                      </a:r>
                      <a:endParaRPr lang="nb-NO" sz="1000" dirty="0">
                        <a:latin typeface="Verdana" pitchFamily="34" charset="0"/>
                      </a:endParaRPr>
                    </a:p>
                  </a:txBody>
                  <a:tcPr marL="101156" marR="101156" marT="50398" marB="50398" anchor="ctr"/>
                </a:tc>
                <a:tc>
                  <a:txBody>
                    <a:bodyPr/>
                    <a:lstStyle/>
                    <a:p>
                      <a:pPr algn="r"/>
                      <a:r>
                        <a:rPr lang="nb-NO" sz="1000" b="1" dirty="0" smtClean="0">
                          <a:latin typeface="Verdana" pitchFamily="34" charset="0"/>
                        </a:rPr>
                        <a:t>2014</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 13.50</a:t>
                      </a:r>
                      <a:endParaRPr lang="nb-NO" sz="1000" dirty="0">
                        <a:latin typeface="Verdana" pitchFamily="34" charset="0"/>
                      </a:endParaRP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2000</a:t>
                      </a:r>
                    </a:p>
                  </a:txBody>
                  <a:tcPr marL="101156" marR="101156" marT="50398" marB="50398" anchor="ctr"/>
                </a:tc>
                <a:tc>
                  <a:txBody>
                    <a:bodyPr/>
                    <a:lstStyle/>
                    <a:p>
                      <a:pPr algn="r"/>
                      <a:r>
                        <a:rPr lang="nb-NO" sz="1000" dirty="0" smtClean="0">
                          <a:latin typeface="Verdana" pitchFamily="34" charset="0"/>
                        </a:rPr>
                        <a:t>17</a:t>
                      </a:r>
                      <a:endParaRPr lang="nb-NO" sz="1000" dirty="0">
                        <a:latin typeface="Verdana" pitchFamily="34" charset="0"/>
                      </a:endParaRPr>
                    </a:p>
                  </a:txBody>
                  <a:tcPr marL="101156" marR="101156" marT="50398" marB="50398" anchor="ctr"/>
                </a:tc>
                <a:tc>
                  <a:txBody>
                    <a:bodyPr/>
                    <a:lstStyle/>
                    <a:p>
                      <a:pPr algn="r"/>
                      <a:r>
                        <a:rPr lang="nb-NO" sz="1000" b="1" kern="1200" dirty="0" smtClean="0">
                          <a:solidFill>
                            <a:schemeClr val="dk1"/>
                          </a:solidFill>
                          <a:latin typeface="Verdana" pitchFamily="34" charset="0"/>
                          <a:ea typeface="+mn-ea"/>
                          <a:cs typeface="+mn-cs"/>
                        </a:rPr>
                        <a:t>  2015</a:t>
                      </a:r>
                      <a:endParaRPr lang="nb-NO" sz="1000" b="1" kern="1200" dirty="0">
                        <a:solidFill>
                          <a:schemeClr val="dk1"/>
                        </a:solidFill>
                        <a:latin typeface="Verdana" pitchFamily="34" charset="0"/>
                        <a:ea typeface="+mn-ea"/>
                        <a:cs typeface="+mn-cs"/>
                      </a:endParaRPr>
                    </a:p>
                  </a:txBody>
                  <a:tcPr marL="101156" marR="101156" marT="50398" marB="50398" anchor="ctr"/>
                </a:tc>
                <a:tc>
                  <a:txBody>
                    <a:bodyPr/>
                    <a:lstStyle/>
                    <a:p>
                      <a:pPr algn="r"/>
                      <a:r>
                        <a:rPr lang="nb-NO" sz="1000" b="0" kern="1200" dirty="0" smtClean="0">
                          <a:solidFill>
                            <a:schemeClr val="dk1"/>
                          </a:solidFill>
                          <a:latin typeface="Verdana" pitchFamily="34" charset="0"/>
                          <a:ea typeface="+mn-ea"/>
                          <a:cs typeface="+mn-cs"/>
                        </a:rPr>
                        <a:t>11.50 </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1000" b="1" dirty="0" smtClean="0">
                          <a:latin typeface="Verdana" pitchFamily="34" charset="0"/>
                        </a:rPr>
                        <a:t>2001</a:t>
                      </a:r>
                    </a:p>
                  </a:txBody>
                  <a:tcPr marL="101156" marR="101156" marT="50398" marB="50398" anchor="ctr"/>
                </a:tc>
                <a:tc>
                  <a:txBody>
                    <a:bodyPr/>
                    <a:lstStyle/>
                    <a:p>
                      <a:pPr algn="r"/>
                      <a:r>
                        <a:rPr lang="nb-NO" sz="1000" dirty="0" smtClean="0">
                          <a:latin typeface="Verdana" pitchFamily="34" charset="0"/>
                        </a:rPr>
                        <a:t>17</a:t>
                      </a:r>
                      <a:endParaRPr lang="nb-NO" sz="1000" dirty="0">
                        <a:latin typeface="Verdana" pitchFamily="34" charset="0"/>
                      </a:endParaRPr>
                    </a:p>
                  </a:txBody>
                  <a:tcPr marL="101156" marR="101156" marT="50398" marB="50398" anchor="ctr"/>
                </a:tc>
                <a:tc>
                  <a:txBody>
                    <a:bodyPr/>
                    <a:lstStyle/>
                    <a:p>
                      <a:pPr algn="r"/>
                      <a:r>
                        <a:rPr lang="nb-NO" sz="1000" b="1" kern="1200" dirty="0" smtClean="0">
                          <a:solidFill>
                            <a:schemeClr val="dk1"/>
                          </a:solidFill>
                          <a:latin typeface="Verdana" pitchFamily="34" charset="0"/>
                          <a:ea typeface="+mn-ea"/>
                          <a:cs typeface="+mn-cs"/>
                        </a:rPr>
                        <a:t>2016</a:t>
                      </a:r>
                      <a:endParaRPr lang="nb-NO" sz="1000" b="1" kern="1200" dirty="0">
                        <a:solidFill>
                          <a:schemeClr val="dk1"/>
                        </a:solidFill>
                        <a:latin typeface="Verdana" pitchFamily="34" charset="0"/>
                        <a:ea typeface="+mn-ea"/>
                        <a:cs typeface="+mn-cs"/>
                      </a:endParaRPr>
                    </a:p>
                  </a:txBody>
                  <a:tcPr marL="101156" marR="101156" marT="50398" marB="50398" anchor="ctr"/>
                </a:tc>
                <a:tc>
                  <a:txBody>
                    <a:bodyPr/>
                    <a:lstStyle/>
                    <a:p>
                      <a:pPr algn="r"/>
                      <a:r>
                        <a:rPr lang="nb-NO" sz="1000" b="0" kern="1200" dirty="0" smtClean="0">
                          <a:solidFill>
                            <a:schemeClr val="dk1"/>
                          </a:solidFill>
                          <a:latin typeface="Verdana" pitchFamily="34" charset="0"/>
                          <a:ea typeface="+mn-ea"/>
                          <a:cs typeface="+mn-cs"/>
                        </a:rPr>
                        <a:t> 14.00</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algn="ctr"/>
                      <a:r>
                        <a:rPr lang="nb-NO" sz="1000" b="1" dirty="0" smtClean="0">
                          <a:latin typeface="Verdana" pitchFamily="34" charset="0"/>
                        </a:rPr>
                        <a:t>2002</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15</a:t>
                      </a:r>
                      <a:endParaRPr lang="nb-NO" sz="1000" dirty="0">
                        <a:latin typeface="Verdana" pitchFamily="34" charset="0"/>
                      </a:endParaRPr>
                    </a:p>
                  </a:txBody>
                  <a:tcPr marL="101156" marR="101156" marT="50398" marB="50398" anchor="ctr"/>
                </a:tc>
                <a:tc>
                  <a:txBody>
                    <a:bodyPr/>
                    <a:lstStyle/>
                    <a:p>
                      <a:pPr algn="r"/>
                      <a:r>
                        <a:rPr lang="nb-NO" sz="1000" b="1" kern="1200" dirty="0" smtClean="0">
                          <a:solidFill>
                            <a:schemeClr val="dk1"/>
                          </a:solidFill>
                          <a:latin typeface="Verdana" pitchFamily="34" charset="0"/>
                          <a:ea typeface="+mn-ea"/>
                          <a:cs typeface="+mn-cs"/>
                        </a:rPr>
                        <a:t>  2017</a:t>
                      </a:r>
                      <a:endParaRPr lang="nb-NO" sz="1000" b="1" kern="1200" dirty="0">
                        <a:solidFill>
                          <a:schemeClr val="dk1"/>
                        </a:solidFill>
                        <a:latin typeface="Verdana" pitchFamily="34" charset="0"/>
                        <a:ea typeface="+mn-ea"/>
                        <a:cs typeface="+mn-cs"/>
                      </a:endParaRPr>
                    </a:p>
                  </a:txBody>
                  <a:tcPr marL="101156" marR="101156" marT="50398" marB="50398" anchor="ctr"/>
                </a:tc>
                <a:tc>
                  <a:txBody>
                    <a:bodyPr/>
                    <a:lstStyle/>
                    <a:p>
                      <a:pPr algn="r"/>
                      <a:r>
                        <a:rPr lang="nb-NO" sz="1000" b="0" kern="1200" dirty="0" smtClean="0">
                          <a:solidFill>
                            <a:schemeClr val="dk1"/>
                          </a:solidFill>
                          <a:latin typeface="Verdana" pitchFamily="34" charset="0"/>
                          <a:ea typeface="+mn-ea"/>
                          <a:cs typeface="+mn-cs"/>
                        </a:rPr>
                        <a:t>14.00 </a:t>
                      </a: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algn="ctr"/>
                      <a:r>
                        <a:rPr lang="nb-NO" sz="1000" b="1" dirty="0" smtClean="0">
                          <a:latin typeface="Verdana" pitchFamily="34" charset="0"/>
                        </a:rPr>
                        <a:t>2003</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16</a:t>
                      </a:r>
                      <a:endParaRPr lang="nb-NO" sz="1000" dirty="0">
                        <a:latin typeface="Verdana" pitchFamily="34" charset="0"/>
                      </a:endParaRPr>
                    </a:p>
                  </a:txBody>
                  <a:tcPr marL="101156" marR="101156" marT="50398" marB="50398" anchor="ctr"/>
                </a:tc>
                <a:tc>
                  <a:txBody>
                    <a:bodyPr/>
                    <a:lstStyle/>
                    <a:p>
                      <a:pPr algn="ctr"/>
                      <a:endParaRPr lang="nb-NO" sz="1000" b="1" kern="1200" dirty="0">
                        <a:solidFill>
                          <a:schemeClr val="dk1"/>
                        </a:solidFill>
                        <a:latin typeface="Verdana" pitchFamily="34" charset="0"/>
                        <a:ea typeface="+mn-ea"/>
                        <a:cs typeface="+mn-cs"/>
                      </a:endParaRPr>
                    </a:p>
                  </a:txBody>
                  <a:tcPr marL="101156" marR="101156" marT="50398" marB="50398" anchor="ctr"/>
                </a:tc>
                <a:tc>
                  <a:txBody>
                    <a:bodyPr/>
                    <a:lstStyle/>
                    <a:p>
                      <a:pPr algn="r"/>
                      <a:endParaRPr lang="nb-NO" sz="1000" b="0" kern="1200" dirty="0">
                        <a:solidFill>
                          <a:schemeClr val="dk1"/>
                        </a:solidFill>
                        <a:latin typeface="Verdana" pitchFamily="34" charset="0"/>
                        <a:ea typeface="+mn-ea"/>
                        <a:cs typeface="+mn-cs"/>
                      </a:endParaRPr>
                    </a:p>
                  </a:txBody>
                  <a:tcPr marL="101156" marR="101156" marT="50398" marB="50398" anchor="ctr"/>
                </a:tc>
              </a:tr>
              <a:tr h="239660">
                <a:tc>
                  <a:txBody>
                    <a:bodyPr/>
                    <a:lstStyle/>
                    <a:p>
                      <a:pPr algn="ctr"/>
                      <a:r>
                        <a:rPr lang="nb-NO" sz="1000" b="1" dirty="0" smtClean="0">
                          <a:latin typeface="Verdana" pitchFamily="34" charset="0"/>
                        </a:rPr>
                        <a:t>2004</a:t>
                      </a:r>
                      <a:endParaRPr lang="nb-NO" sz="1000" b="1" dirty="0">
                        <a:latin typeface="Verdana" pitchFamily="34" charset="0"/>
                      </a:endParaRPr>
                    </a:p>
                  </a:txBody>
                  <a:tcPr marL="101156" marR="101156" marT="50398" marB="50398" anchor="ctr"/>
                </a:tc>
                <a:tc>
                  <a:txBody>
                    <a:bodyPr/>
                    <a:lstStyle/>
                    <a:p>
                      <a:pPr algn="r"/>
                      <a:r>
                        <a:rPr lang="nb-NO" sz="1000" dirty="0" smtClean="0">
                          <a:latin typeface="Verdana" pitchFamily="34" charset="0"/>
                        </a:rPr>
                        <a:t>18</a:t>
                      </a:r>
                      <a:endParaRPr lang="nb-NO" sz="1000" dirty="0">
                        <a:latin typeface="Verdana" pitchFamily="34" charset="0"/>
                      </a:endParaRPr>
                    </a:p>
                  </a:txBody>
                  <a:tcPr marL="101156" marR="101156" marT="50398" marB="50398" anchor="ctr"/>
                </a:tc>
                <a:tc>
                  <a:txBody>
                    <a:bodyPr/>
                    <a:lstStyle/>
                    <a:p>
                      <a:pPr algn="ctr"/>
                      <a:endParaRPr lang="nb-NO" sz="1000" b="1" kern="1200" dirty="0">
                        <a:solidFill>
                          <a:schemeClr val="dk1"/>
                        </a:solidFill>
                        <a:latin typeface="Verdana" pitchFamily="34" charset="0"/>
                        <a:ea typeface="+mn-ea"/>
                        <a:cs typeface="+mn-cs"/>
                      </a:endParaRPr>
                    </a:p>
                  </a:txBody>
                  <a:tcPr marL="101156" marR="101156" marT="50398" marB="50398" anchor="ctr"/>
                </a:tc>
                <a:tc>
                  <a:txBody>
                    <a:bodyPr/>
                    <a:lstStyle/>
                    <a:p>
                      <a:pPr algn="r"/>
                      <a:endParaRPr lang="nb-NO" sz="1000" b="0" kern="1200" dirty="0">
                        <a:solidFill>
                          <a:schemeClr val="dk1"/>
                        </a:solidFill>
                        <a:latin typeface="Verdana" pitchFamily="34" charset="0"/>
                        <a:ea typeface="+mn-ea"/>
                        <a:cs typeface="+mn-cs"/>
                      </a:endParaRPr>
                    </a:p>
                  </a:txBody>
                  <a:tcPr marL="101156" marR="101156" marT="50398" marB="50398" anchor="ctr"/>
                </a:tc>
              </a:tr>
            </a:tbl>
          </a:graphicData>
        </a:graphic>
      </p:graphicFrame>
      <p:graphicFrame>
        <p:nvGraphicFramePr>
          <p:cNvPr id="4" name="Objekt 3"/>
          <p:cNvGraphicFramePr>
            <a:graphicFrameLocks noChangeAspect="1"/>
          </p:cNvGraphicFramePr>
          <p:nvPr>
            <p:extLst>
              <p:ext uri="{D42A27DB-BD31-4B8C-83A1-F6EECF244321}">
                <p14:modId xmlns:p14="http://schemas.microsoft.com/office/powerpoint/2010/main" val="3129585646"/>
              </p:ext>
            </p:extLst>
          </p:nvPr>
        </p:nvGraphicFramePr>
        <p:xfrm>
          <a:off x="4275117" y="3106565"/>
          <a:ext cx="5092167" cy="3911751"/>
        </p:xfrm>
        <a:graphic>
          <a:graphicData uri="http://schemas.openxmlformats.org/presentationml/2006/ole">
            <mc:AlternateContent xmlns:mc="http://schemas.openxmlformats.org/markup-compatibility/2006">
              <mc:Choice xmlns:v="urn:schemas-microsoft-com:vml" Requires="v">
                <p:oleObj spid="_x0000_s1066" name="Macrobond document" r:id="rId3" imgW="7620550" imgH="5007930" progId="Mbnd.mbnd">
                  <p:embed/>
                </p:oleObj>
              </mc:Choice>
              <mc:Fallback>
                <p:oleObj name="Macrobond document" r:id="rId3" imgW="7620550" imgH="5007930" progId="Mbnd.mbn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5117" y="3106565"/>
                        <a:ext cx="5092167" cy="3911751"/>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4424794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p:cNvSpPr>
            <a:spLocks noGrp="1"/>
          </p:cNvSpPr>
          <p:nvPr>
            <p:ph type="title"/>
          </p:nvPr>
        </p:nvSpPr>
        <p:spPr/>
        <p:txBody>
          <a:bodyPr/>
          <a:lstStyle/>
          <a:p>
            <a:r>
              <a:rPr lang="nb-NO" dirty="0"/>
              <a:t>Equity Capital in Sparebanken Møre</a:t>
            </a:r>
          </a:p>
        </p:txBody>
      </p:sp>
      <p:sp>
        <p:nvSpPr>
          <p:cNvPr id="2" name="Plassholder for innhold 1"/>
          <p:cNvSpPr>
            <a:spLocks noGrp="1"/>
          </p:cNvSpPr>
          <p:nvPr>
            <p:ph idx="1"/>
          </p:nvPr>
        </p:nvSpPr>
        <p:spPr>
          <a:xfrm>
            <a:off x="752640" y="1555667"/>
            <a:ext cx="8447662" cy="5058889"/>
          </a:xfrm>
        </p:spPr>
        <p:txBody>
          <a:bodyPr>
            <a:noAutofit/>
          </a:bodyPr>
          <a:lstStyle/>
          <a:p>
            <a:pPr>
              <a:buFont typeface="Wingdings" panose="05000000000000000000" pitchFamily="2" charset="2"/>
              <a:buChar char="§"/>
            </a:pPr>
            <a:r>
              <a:rPr lang="en-US" sz="1400" dirty="0"/>
              <a:t>Equity certificates are a special kind of equity instrument first introduced by savings banks in 1988. A total of 32 banks have now issued such certificates, and 19 of them are listed on the stock </a:t>
            </a:r>
            <a:r>
              <a:rPr lang="en-US" sz="1400" dirty="0" smtClean="0"/>
              <a:t>exchange</a:t>
            </a:r>
            <a:endParaRPr lang="en-US" sz="1400" dirty="0"/>
          </a:p>
          <a:p>
            <a:pPr>
              <a:buFont typeface="Wingdings" panose="05000000000000000000" pitchFamily="2" charset="2"/>
              <a:buChar char="§"/>
            </a:pPr>
            <a:endParaRPr lang="en-US" sz="1400" dirty="0"/>
          </a:p>
          <a:p>
            <a:pPr>
              <a:buFont typeface="Wingdings" panose="05000000000000000000" pitchFamily="2" charset="2"/>
              <a:buChar char="§"/>
            </a:pPr>
            <a:r>
              <a:rPr lang="en-US" sz="1400" dirty="0"/>
              <a:t>Equity certificates are an important part of savings banks’ capital base and confer ownership of between </a:t>
            </a:r>
            <a:r>
              <a:rPr lang="en-US" sz="1400" dirty="0" smtClean="0"/>
              <a:t>14 % </a:t>
            </a:r>
            <a:r>
              <a:rPr lang="en-US" sz="1400" dirty="0"/>
              <a:t>and </a:t>
            </a:r>
            <a:r>
              <a:rPr lang="en-US" sz="1400" dirty="0" smtClean="0"/>
              <a:t>97 % </a:t>
            </a:r>
            <a:r>
              <a:rPr lang="en-US" sz="1400" dirty="0"/>
              <a:t>of the individual </a:t>
            </a:r>
            <a:r>
              <a:rPr lang="en-US" sz="1400" dirty="0" smtClean="0"/>
              <a:t>bank</a:t>
            </a:r>
            <a:endParaRPr lang="en-US" sz="1400" dirty="0"/>
          </a:p>
          <a:p>
            <a:pPr>
              <a:buFont typeface="Wingdings" panose="05000000000000000000" pitchFamily="2" charset="2"/>
              <a:buChar char="§"/>
            </a:pPr>
            <a:endParaRPr lang="en-US" sz="1400" dirty="0"/>
          </a:p>
          <a:p>
            <a:pPr>
              <a:buFont typeface="Wingdings" panose="05000000000000000000" pitchFamily="2" charset="2"/>
              <a:buChar char="§"/>
            </a:pPr>
            <a:r>
              <a:rPr lang="en-US" sz="1400" dirty="0"/>
              <a:t>A savings bank that has </a:t>
            </a:r>
            <a:r>
              <a:rPr lang="en-US" sz="1400" dirty="0" smtClean="0"/>
              <a:t>issued </a:t>
            </a:r>
            <a:r>
              <a:rPr lang="en-US" sz="1400" dirty="0"/>
              <a:t>equity certificates has two types of equity. One is its primary capital, or “ownerless” equity, </a:t>
            </a:r>
            <a:r>
              <a:rPr lang="en-US" sz="1400" dirty="0" smtClean="0"/>
              <a:t>consisting of </a:t>
            </a:r>
            <a:r>
              <a:rPr lang="en-US" sz="1400" dirty="0"/>
              <a:t>retained earnings built up by the bank over the years. The other </a:t>
            </a:r>
            <a:r>
              <a:rPr lang="en-US" sz="1400" dirty="0" smtClean="0"/>
              <a:t>is the </a:t>
            </a:r>
            <a:r>
              <a:rPr lang="en-US" sz="1400" dirty="0"/>
              <a:t>certificate-holders’ equity, consisting of equity certificate capital and related reserves (equalization reserve and premium account</a:t>
            </a:r>
            <a:r>
              <a:rPr lang="en-US" sz="1400" dirty="0" smtClean="0"/>
              <a:t>)</a:t>
            </a:r>
            <a:endParaRPr lang="en-US" sz="1400" dirty="0"/>
          </a:p>
          <a:p>
            <a:pPr>
              <a:buFont typeface="Wingdings" panose="05000000000000000000" pitchFamily="2" charset="2"/>
              <a:buChar char="§"/>
            </a:pPr>
            <a:endParaRPr lang="en-US" sz="1400" dirty="0"/>
          </a:p>
          <a:p>
            <a:pPr>
              <a:buFont typeface="Wingdings" panose="05000000000000000000" pitchFamily="2" charset="2"/>
              <a:buChar char="§"/>
            </a:pPr>
            <a:r>
              <a:rPr lang="en-US" sz="1400" dirty="0"/>
              <a:t>Equity certificates have clear similarities to shares. The main differences lie in their owners’ rights to the bank’s assets and influence over the bank’s governing bodies. The key principle is that profits are distributed proportionally on the basis of ownership share and the bank’s other </a:t>
            </a:r>
            <a:r>
              <a:rPr lang="en-US" sz="1400" dirty="0" smtClean="0"/>
              <a:t>capital</a:t>
            </a:r>
            <a:endParaRPr lang="en-US" sz="1400" dirty="0"/>
          </a:p>
          <a:p>
            <a:pPr>
              <a:buFont typeface="Wingdings" panose="05000000000000000000" pitchFamily="2" charset="2"/>
              <a:buChar char="§"/>
            </a:pPr>
            <a:endParaRPr lang="en-US" sz="1400" dirty="0"/>
          </a:p>
          <a:p>
            <a:pPr>
              <a:buFont typeface="Wingdings" panose="05000000000000000000" pitchFamily="2" charset="2"/>
              <a:buChar char="§"/>
            </a:pPr>
            <a:r>
              <a:rPr lang="en-US" sz="1400" dirty="0" smtClean="0"/>
              <a:t>In </a:t>
            </a:r>
            <a:r>
              <a:rPr lang="en-US" sz="1400" dirty="0"/>
              <a:t>a limited company, losses hit shareholders’ equity directly. </a:t>
            </a:r>
            <a:r>
              <a:rPr lang="en-US" sz="1400" dirty="0" smtClean="0"/>
              <a:t>In </a:t>
            </a:r>
            <a:r>
              <a:rPr lang="en-US" sz="1400" dirty="0"/>
              <a:t>a savings bank, losses are first absorbed by the primary capital and </a:t>
            </a:r>
            <a:r>
              <a:rPr lang="en-US" sz="1400" dirty="0" smtClean="0"/>
              <a:t>the equalization reserve before hitting </a:t>
            </a:r>
            <a:r>
              <a:rPr lang="en-US" sz="1400" dirty="0"/>
              <a:t>the equity certificate capital </a:t>
            </a:r>
          </a:p>
          <a:p>
            <a:endParaRPr lang="nb-NO" sz="1400" dirty="0"/>
          </a:p>
        </p:txBody>
      </p:sp>
      <p:sp>
        <p:nvSpPr>
          <p:cNvPr id="9" name="Plassholder for tekst 8"/>
          <p:cNvSpPr>
            <a:spLocks noGrp="1"/>
          </p:cNvSpPr>
          <p:nvPr>
            <p:ph type="body" sz="quarter" idx="13"/>
          </p:nvPr>
        </p:nvSpPr>
        <p:spPr>
          <a:xfrm>
            <a:off x="720090" y="757671"/>
            <a:ext cx="7383386" cy="275482"/>
          </a:xfrm>
        </p:spPr>
        <p:txBody>
          <a:bodyPr>
            <a:normAutofit/>
          </a:bodyPr>
          <a:lstStyle/>
          <a:p>
            <a:r>
              <a:rPr lang="nb-NO" dirty="0" err="1" smtClean="0"/>
              <a:t>About</a:t>
            </a:r>
            <a:r>
              <a:rPr lang="nb-NO" dirty="0" smtClean="0"/>
              <a:t> </a:t>
            </a:r>
            <a:r>
              <a:rPr lang="nb-NO" dirty="0" err="1" smtClean="0"/>
              <a:t>equity</a:t>
            </a:r>
            <a:r>
              <a:rPr lang="nb-NO" dirty="0" smtClean="0"/>
              <a:t> </a:t>
            </a:r>
            <a:r>
              <a:rPr lang="nb-NO" dirty="0" err="1" smtClean="0"/>
              <a:t>certificates</a:t>
            </a:r>
            <a:endParaRPr lang="nb-NO" dirty="0"/>
          </a:p>
        </p:txBody>
      </p:sp>
      <p:sp>
        <p:nvSpPr>
          <p:cNvPr id="14" name="Rektangel 13"/>
          <p:cNvSpPr/>
          <p:nvPr/>
        </p:nvSpPr>
        <p:spPr>
          <a:xfrm>
            <a:off x="752640" y="7008847"/>
            <a:ext cx="7350836" cy="215444"/>
          </a:xfrm>
          <a:prstGeom prst="rect">
            <a:avLst/>
          </a:prstGeom>
        </p:spPr>
        <p:txBody>
          <a:bodyPr wrap="square">
            <a:spAutoFit/>
          </a:bodyPr>
          <a:lstStyle/>
          <a:p>
            <a:r>
              <a:rPr lang="en-US" sz="800" dirty="0">
                <a:solidFill>
                  <a:prstClr val="black"/>
                </a:solidFill>
              </a:rPr>
              <a:t>Source: The Norwegian Savings Bank Association </a:t>
            </a:r>
            <a:r>
              <a:rPr lang="en-US" sz="800" dirty="0">
                <a:solidFill>
                  <a:prstClr val="black"/>
                </a:solidFill>
                <a:hlinkClick r:id="rId2"/>
              </a:rPr>
              <a:t>https://www.sparebankforeningen.no/en/egenkapitalbevis/about-equity-certificates</a:t>
            </a:r>
            <a:r>
              <a:rPr lang="en-US" sz="800" dirty="0" smtClean="0">
                <a:solidFill>
                  <a:prstClr val="black"/>
                </a:solidFill>
                <a:hlinkClick r:id="rId2"/>
              </a:rPr>
              <a:t>/</a:t>
            </a:r>
            <a:r>
              <a:rPr lang="en-US" sz="800" dirty="0" smtClean="0">
                <a:solidFill>
                  <a:prstClr val="black"/>
                </a:solidFill>
              </a:rPr>
              <a:t> </a:t>
            </a:r>
            <a:endParaRPr lang="nb-NO" sz="800" dirty="0">
              <a:solidFill>
                <a:prstClr val="black"/>
              </a:solidFill>
            </a:endParaRPr>
          </a:p>
        </p:txBody>
      </p:sp>
    </p:spTree>
    <p:extLst>
      <p:ext uri="{BB962C8B-B14F-4D97-AF65-F5344CB8AC3E}">
        <p14:creationId xmlns:p14="http://schemas.microsoft.com/office/powerpoint/2010/main" val="18023441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lassholder for tekst 23"/>
          <p:cNvSpPr>
            <a:spLocks noGrp="1"/>
          </p:cNvSpPr>
          <p:nvPr>
            <p:ph type="body" sz="quarter" idx="15"/>
          </p:nvPr>
        </p:nvSpPr>
        <p:spPr/>
        <p:txBody>
          <a:bodyPr>
            <a:normAutofit/>
          </a:bodyPr>
          <a:lstStyle/>
          <a:p>
            <a:r>
              <a:rPr lang="nb-NO" sz="3200" dirty="0" smtClean="0">
                <a:solidFill>
                  <a:schemeClr val="bg1"/>
                </a:solidFill>
              </a:rPr>
              <a:t>Utsiktene fremover</a:t>
            </a:r>
            <a:endParaRPr lang="nb-NO" sz="3200" dirty="0">
              <a:solidFill>
                <a:schemeClr val="bg1"/>
              </a:solidFill>
            </a:endParaRPr>
          </a:p>
        </p:txBody>
      </p:sp>
      <p:sp>
        <p:nvSpPr>
          <p:cNvPr id="25" name="Plassholder for tekst 24"/>
          <p:cNvSpPr>
            <a:spLocks noGrp="1"/>
          </p:cNvSpPr>
          <p:nvPr>
            <p:ph type="body" sz="quarter" idx="16"/>
          </p:nvPr>
        </p:nvSpPr>
        <p:spPr/>
        <p:txBody>
          <a:bodyPr/>
          <a:lstStyle/>
          <a:p>
            <a:endParaRPr lang="nb-NO"/>
          </a:p>
        </p:txBody>
      </p:sp>
      <p:sp>
        <p:nvSpPr>
          <p:cNvPr id="4" name="Plassholder for lysbildenummer 3"/>
          <p:cNvSpPr>
            <a:spLocks noGrp="1"/>
          </p:cNvSpPr>
          <p:nvPr>
            <p:ph type="sldNum" sz="quarter" idx="19"/>
          </p:nvPr>
        </p:nvSpPr>
        <p:spPr/>
        <p:txBody>
          <a:bodyPr/>
          <a:lstStyle/>
          <a:p>
            <a:fld id="{5751DFAA-887F-4071-8EAD-E8CA316FCF06}" type="slidenum">
              <a:rPr lang="nb-NO" smtClean="0"/>
              <a:t>35</a:t>
            </a:fld>
            <a:endParaRPr lang="nb-NO" dirty="0"/>
          </a:p>
        </p:txBody>
      </p:sp>
      <p:sp>
        <p:nvSpPr>
          <p:cNvPr id="21" name="Plassholder for tekst 20"/>
          <p:cNvSpPr>
            <a:spLocks noGrp="1"/>
          </p:cNvSpPr>
          <p:nvPr>
            <p:ph type="body" idx="1"/>
          </p:nvPr>
        </p:nvSpPr>
        <p:spPr>
          <a:xfrm>
            <a:off x="720088" y="4056866"/>
            <a:ext cx="5466955" cy="622011"/>
          </a:xfrm>
          <a:noFill/>
        </p:spPr>
        <p:txBody>
          <a:bodyPr>
            <a:normAutofit/>
          </a:bodyPr>
          <a:lstStyle/>
          <a:p>
            <a:r>
              <a:rPr lang="en-GB" sz="1600" dirty="0" smtClean="0"/>
              <a:t>GOALS IN OUR STRATEGIC PLAN «Møre 2022» for the period 2018-2022</a:t>
            </a:r>
          </a:p>
          <a:p>
            <a:endParaRPr lang="nb-NO" dirty="0"/>
          </a:p>
        </p:txBody>
      </p:sp>
      <p:sp>
        <p:nvSpPr>
          <p:cNvPr id="26" name="Plassholder for tekst 25"/>
          <p:cNvSpPr>
            <a:spLocks noGrp="1"/>
          </p:cNvSpPr>
          <p:nvPr>
            <p:ph type="body" sz="quarter" idx="21"/>
          </p:nvPr>
        </p:nvSpPr>
        <p:spPr>
          <a:xfrm>
            <a:off x="688193" y="4577415"/>
            <a:ext cx="4140517" cy="2346745"/>
          </a:xfrm>
        </p:spPr>
        <p:txBody>
          <a:bodyPr>
            <a:normAutofit/>
          </a:bodyPr>
          <a:lstStyle/>
          <a:p>
            <a:pPr marL="0" indent="0">
              <a:buNone/>
            </a:pPr>
            <a:endParaRPr lang="nb-NO" sz="1800" dirty="0" smtClean="0"/>
          </a:p>
          <a:p>
            <a:pPr marL="490936" indent="-285750">
              <a:buFont typeface="Wingdings" panose="05000000000000000000" pitchFamily="2" charset="2"/>
              <a:buChar char="§"/>
            </a:pPr>
            <a:r>
              <a:rPr lang="en-US" sz="1400" dirty="0" smtClean="0">
                <a:latin typeface="Verdana" panose="020B0604030504040204" pitchFamily="34" charset="0"/>
                <a:ea typeface="Verdana" panose="020B0604030504040204" pitchFamily="34" charset="0"/>
                <a:cs typeface="Verdana" panose="020B0604030504040204" pitchFamily="34" charset="0"/>
              </a:rPr>
              <a:t>CET1 &gt; 14.8 % </a:t>
            </a:r>
          </a:p>
          <a:p>
            <a:pPr marL="490936" indent="-285750">
              <a:buFont typeface="Wingdings" panose="05000000000000000000" pitchFamily="2" charset="2"/>
              <a:buChar char="§"/>
            </a:pPr>
            <a:r>
              <a:rPr lang="en-US" sz="1400" dirty="0" smtClean="0">
                <a:latin typeface="Verdana" panose="020B0604030504040204" pitchFamily="34" charset="0"/>
                <a:ea typeface="Verdana" panose="020B0604030504040204" pitchFamily="34" charset="0"/>
                <a:cs typeface="Verdana" panose="020B0604030504040204" pitchFamily="34" charset="0"/>
              </a:rPr>
              <a:t>Cost/Income &lt; 40 %</a:t>
            </a:r>
          </a:p>
          <a:p>
            <a:pPr marL="490936" indent="-285750">
              <a:buFont typeface="Wingdings" panose="05000000000000000000" pitchFamily="2" charset="2"/>
              <a:buChar char="§"/>
            </a:pPr>
            <a:r>
              <a:rPr lang="en-US" sz="1400" dirty="0" smtClean="0">
                <a:latin typeface="Verdana" panose="020B0604030504040204" pitchFamily="34" charset="0"/>
                <a:ea typeface="Verdana" panose="020B0604030504040204" pitchFamily="34" charset="0"/>
                <a:cs typeface="Verdana" panose="020B0604030504040204" pitchFamily="34" charset="0"/>
              </a:rPr>
              <a:t>ROE &gt; 11 %</a:t>
            </a:r>
          </a:p>
          <a:p>
            <a:pPr marL="490936" indent="-285750">
              <a:buFont typeface="Wingdings" panose="05000000000000000000" pitchFamily="2" charset="2"/>
              <a:buChar char="§"/>
            </a:pPr>
            <a:r>
              <a:rPr lang="en-US" sz="1400" dirty="0" smtClean="0">
                <a:latin typeface="Verdana" panose="020B0604030504040204" pitchFamily="34" charset="0"/>
                <a:ea typeface="Verdana" panose="020B0604030504040204" pitchFamily="34" charset="0"/>
                <a:cs typeface="Verdana" panose="020B0604030504040204" pitchFamily="34" charset="0"/>
              </a:rPr>
              <a:t>Low level of losses</a:t>
            </a:r>
          </a:p>
          <a:p>
            <a:pPr marL="490936" indent="-285750">
              <a:buFont typeface="Wingdings" panose="05000000000000000000" pitchFamily="2" charset="2"/>
              <a:buChar char="§"/>
            </a:pPr>
            <a:r>
              <a:rPr lang="en-US" sz="1400" dirty="0" smtClean="0">
                <a:latin typeface="Verdana" panose="020B0604030504040204" pitchFamily="34" charset="0"/>
                <a:ea typeface="Verdana" panose="020B0604030504040204" pitchFamily="34" charset="0"/>
                <a:cs typeface="Verdana" panose="020B0604030504040204" pitchFamily="34" charset="0"/>
              </a:rPr>
              <a:t>Healthy financial structure</a:t>
            </a:r>
          </a:p>
          <a:p>
            <a:pPr marL="490936" indent="-285750">
              <a:buFont typeface="Wingdings" panose="05000000000000000000" pitchFamily="2" charset="2"/>
              <a:buChar char="§"/>
            </a:pPr>
            <a:endParaRPr lang="nb-NO" sz="1400" dirty="0" smtClean="0"/>
          </a:p>
          <a:p>
            <a:pPr marL="0" indent="0">
              <a:lnSpc>
                <a:spcPct val="110000"/>
              </a:lnSpc>
              <a:buNone/>
            </a:pPr>
            <a:r>
              <a:rPr lang="nb-NO" sz="1600" i="1" dirty="0" err="1" smtClean="0"/>
              <a:t>We</a:t>
            </a:r>
            <a:r>
              <a:rPr lang="nb-NO" sz="1600" i="1" dirty="0" smtClean="0"/>
              <a:t> </a:t>
            </a:r>
            <a:r>
              <a:rPr lang="nb-NO" sz="1600" i="1" dirty="0" err="1" smtClean="0"/>
              <a:t>achieve</a:t>
            </a:r>
            <a:r>
              <a:rPr lang="nb-NO" sz="1600" i="1" dirty="0" smtClean="0"/>
              <a:t> </a:t>
            </a:r>
            <a:r>
              <a:rPr lang="nb-NO" sz="1600" i="1" dirty="0" err="1" smtClean="0"/>
              <a:t>our</a:t>
            </a:r>
            <a:r>
              <a:rPr lang="nb-NO" sz="1600" i="1" dirty="0" smtClean="0"/>
              <a:t> goals.</a:t>
            </a:r>
            <a:endParaRPr lang="nb-NO" sz="1600" i="1" dirty="0"/>
          </a:p>
          <a:p>
            <a:pPr marL="252014" lvl="1" indent="0">
              <a:buNone/>
            </a:pPr>
            <a:endParaRPr lang="nb-NO" i="1" dirty="0"/>
          </a:p>
        </p:txBody>
      </p:sp>
      <p:pic>
        <p:nvPicPr>
          <p:cNvPr id="5" name="Picture 2"/>
          <p:cNvPicPr>
            <a:picLocks noGrp="1" noChangeAspect="1" noChangeArrowheads="1"/>
          </p:cNvPicPr>
          <p:nvPr>
            <p:ph type="pic" sz="quarter" idx="14"/>
          </p:nvPr>
        </p:nvPicPr>
        <p:blipFill>
          <a:blip r:embed="rId2">
            <a:extLst>
              <a:ext uri="{28A0092B-C50C-407E-A947-70E740481C1C}">
                <a14:useLocalDpi xmlns:a14="http://schemas.microsoft.com/office/drawing/2010/main" val="0"/>
              </a:ext>
            </a:extLst>
          </a:blip>
          <a:srcRect t="7" b="7"/>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4968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lysbildenummer 2"/>
          <p:cNvSpPr>
            <a:spLocks noGrp="1"/>
          </p:cNvSpPr>
          <p:nvPr>
            <p:ph type="sldNum" sz="quarter" idx="12"/>
          </p:nvPr>
        </p:nvSpPr>
        <p:spPr/>
        <p:txBody>
          <a:bodyPr/>
          <a:lstStyle/>
          <a:p>
            <a:fld id="{5751DFAA-887F-4071-8EAD-E8CA316FCF06}" type="slidenum">
              <a:rPr lang="nb-NO" smtClean="0"/>
              <a:pPr/>
              <a:t>36</a:t>
            </a:fld>
            <a:endParaRPr lang="nb-NO" dirty="0"/>
          </a:p>
        </p:txBody>
      </p:sp>
      <p:sp>
        <p:nvSpPr>
          <p:cNvPr id="7" name="Plassholder for tekst 6"/>
          <p:cNvSpPr>
            <a:spLocks noGrp="1"/>
          </p:cNvSpPr>
          <p:nvPr>
            <p:ph type="body" sz="quarter" idx="13"/>
          </p:nvPr>
        </p:nvSpPr>
        <p:spPr/>
        <p:txBody>
          <a:bodyPr/>
          <a:lstStyle/>
          <a:p>
            <a:r>
              <a:rPr lang="nb-NO" dirty="0" smtClean="0"/>
              <a:t>Trond Lars Nydal, CEO</a:t>
            </a:r>
            <a:endParaRPr lang="nb-NO" dirty="0"/>
          </a:p>
        </p:txBody>
      </p:sp>
      <p:sp>
        <p:nvSpPr>
          <p:cNvPr id="8" name="Plassholder for tekst 7"/>
          <p:cNvSpPr>
            <a:spLocks noGrp="1"/>
          </p:cNvSpPr>
          <p:nvPr>
            <p:ph type="body" sz="quarter" idx="14"/>
          </p:nvPr>
        </p:nvSpPr>
        <p:spPr/>
        <p:txBody>
          <a:bodyPr/>
          <a:lstStyle/>
          <a:p>
            <a:r>
              <a:rPr lang="nb-NO" dirty="0" smtClean="0"/>
              <a:t>+47 951 79 977</a:t>
            </a:r>
            <a:endParaRPr lang="nb-NO" dirty="0"/>
          </a:p>
        </p:txBody>
      </p:sp>
      <p:sp>
        <p:nvSpPr>
          <p:cNvPr id="9" name="Plassholder for tekst 8"/>
          <p:cNvSpPr>
            <a:spLocks noGrp="1"/>
          </p:cNvSpPr>
          <p:nvPr>
            <p:ph type="body" sz="quarter" idx="15"/>
          </p:nvPr>
        </p:nvSpPr>
        <p:spPr/>
        <p:txBody>
          <a:bodyPr/>
          <a:lstStyle/>
          <a:p>
            <a:r>
              <a:rPr lang="nb-NO" dirty="0" smtClean="0"/>
              <a:t>trond.nydal@sbm.no</a:t>
            </a:r>
            <a:endParaRPr lang="nb-NO" dirty="0"/>
          </a:p>
        </p:txBody>
      </p:sp>
      <p:sp>
        <p:nvSpPr>
          <p:cNvPr id="10" name="Plassholder for tekst 9"/>
          <p:cNvSpPr>
            <a:spLocks noGrp="1"/>
          </p:cNvSpPr>
          <p:nvPr>
            <p:ph type="body" sz="quarter" idx="16"/>
          </p:nvPr>
        </p:nvSpPr>
        <p:spPr/>
        <p:txBody>
          <a:bodyPr/>
          <a:lstStyle/>
          <a:p>
            <a:r>
              <a:rPr lang="nb-NO" dirty="0" smtClean="0"/>
              <a:t>Runar Sandanger, EVP</a:t>
            </a:r>
            <a:endParaRPr lang="nb-NO" dirty="0"/>
          </a:p>
        </p:txBody>
      </p:sp>
      <p:sp>
        <p:nvSpPr>
          <p:cNvPr id="11" name="Plassholder for tekst 10"/>
          <p:cNvSpPr>
            <a:spLocks noGrp="1"/>
          </p:cNvSpPr>
          <p:nvPr>
            <p:ph type="body" sz="quarter" idx="17"/>
          </p:nvPr>
        </p:nvSpPr>
        <p:spPr/>
        <p:txBody>
          <a:bodyPr/>
          <a:lstStyle/>
          <a:p>
            <a:r>
              <a:rPr lang="nb-NO" dirty="0" smtClean="0"/>
              <a:t>+47 950 43 660</a:t>
            </a:r>
            <a:endParaRPr lang="nb-NO" dirty="0"/>
          </a:p>
        </p:txBody>
      </p:sp>
      <p:sp>
        <p:nvSpPr>
          <p:cNvPr id="12" name="Plassholder for tekst 11"/>
          <p:cNvSpPr>
            <a:spLocks noGrp="1"/>
          </p:cNvSpPr>
          <p:nvPr>
            <p:ph type="body" sz="quarter" idx="18"/>
          </p:nvPr>
        </p:nvSpPr>
        <p:spPr/>
        <p:txBody>
          <a:bodyPr/>
          <a:lstStyle/>
          <a:p>
            <a:r>
              <a:rPr lang="nb-NO" dirty="0" smtClean="0"/>
              <a:t>runar.sandanger@sbm.no</a:t>
            </a:r>
            <a:endParaRPr lang="nb-NO" dirty="0"/>
          </a:p>
        </p:txBody>
      </p:sp>
      <p:sp>
        <p:nvSpPr>
          <p:cNvPr id="4" name="Plassholder for tekst 3"/>
          <p:cNvSpPr>
            <a:spLocks noGrp="1"/>
          </p:cNvSpPr>
          <p:nvPr>
            <p:ph type="body" sz="quarter" idx="20"/>
          </p:nvPr>
        </p:nvSpPr>
        <p:spPr/>
        <p:txBody>
          <a:bodyPr/>
          <a:lstStyle/>
          <a:p>
            <a:endParaRPr lang="nb-NO" dirty="0"/>
          </a:p>
        </p:txBody>
      </p:sp>
      <p:sp>
        <p:nvSpPr>
          <p:cNvPr id="5" name="Plassholder for tekst 4"/>
          <p:cNvSpPr>
            <a:spLocks noGrp="1"/>
          </p:cNvSpPr>
          <p:nvPr>
            <p:ph type="body" sz="quarter" idx="21"/>
          </p:nvPr>
        </p:nvSpPr>
        <p:spPr/>
        <p:txBody>
          <a:bodyPr/>
          <a:lstStyle/>
          <a:p>
            <a:endParaRPr lang="nb-NO"/>
          </a:p>
        </p:txBody>
      </p:sp>
      <p:sp>
        <p:nvSpPr>
          <p:cNvPr id="6" name="Rektangel 5"/>
          <p:cNvSpPr/>
          <p:nvPr/>
        </p:nvSpPr>
        <p:spPr>
          <a:xfrm>
            <a:off x="988828" y="4284921"/>
            <a:ext cx="5231219" cy="850605"/>
          </a:xfrm>
          <a:prstGeom prst="rect">
            <a:avLst/>
          </a:prstGeom>
          <a:solidFill>
            <a:srgbClr val="E1EB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20261476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Disclaimer</a:t>
            </a:r>
            <a:endParaRPr lang="en-US" dirty="0"/>
          </a:p>
        </p:txBody>
      </p:sp>
      <p:sp>
        <p:nvSpPr>
          <p:cNvPr id="7" name="Text Placeholder 4"/>
          <p:cNvSpPr txBox="1">
            <a:spLocks/>
          </p:cNvSpPr>
          <p:nvPr/>
        </p:nvSpPr>
        <p:spPr>
          <a:xfrm>
            <a:off x="744897" y="1728777"/>
            <a:ext cx="8771243" cy="4927203"/>
          </a:xfrm>
          <a:prstGeom prst="rect">
            <a:avLst/>
          </a:prstGeom>
        </p:spPr>
        <p:txBody>
          <a:bodyPr vert="horz" lIns="0" tIns="0" rIns="0" bIns="0" rtlCol="0" anchor="ctr">
            <a:noAutofit/>
          </a:bodyPr>
          <a:lstStyle>
            <a:lvl1pPr marL="0" indent="0" algn="l" defTabSz="1007459" rtl="0" eaLnBrk="1" latinLnBrk="0" hangingPunct="1">
              <a:lnSpc>
                <a:spcPct val="100000"/>
              </a:lnSpc>
              <a:spcBef>
                <a:spcPts val="0"/>
              </a:spcBef>
              <a:buFont typeface="Verdana" panose="020B0604030504040204" pitchFamily="34" charset="0"/>
              <a:buNone/>
              <a:defRPr sz="1500" i="1" kern="1200">
                <a:solidFill>
                  <a:srgbClr val="0B3D4A"/>
                </a:solidFill>
                <a:latin typeface="+mn-lt"/>
                <a:ea typeface="+mn-ea"/>
                <a:cs typeface="+mn-cs"/>
              </a:defRPr>
            </a:lvl1pPr>
            <a:lvl2pPr marL="503758" indent="-251865" algn="l" defTabSz="1007459"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5637" indent="-251865" algn="l" defTabSz="1007459" rtl="0" eaLnBrk="1" latinLnBrk="0" hangingPunct="1">
              <a:lnSpc>
                <a:spcPct val="100000"/>
              </a:lnSpc>
              <a:spcBef>
                <a:spcPts val="500"/>
              </a:spcBef>
              <a:buFont typeface="Verdana" panose="020B0604030504040204" pitchFamily="34" charset="0"/>
              <a:buChar char="•"/>
              <a:defRPr lang="nb-NO" sz="1500" kern="1200" dirty="0">
                <a:solidFill>
                  <a:srgbClr val="0B3D4A"/>
                </a:solidFill>
                <a:latin typeface="+mn-lt"/>
                <a:ea typeface="+mn-ea"/>
                <a:cs typeface="+mn-cs"/>
              </a:defRPr>
            </a:lvl3pPr>
            <a:lvl4pPr marL="1007516" indent="-251865" algn="l" defTabSz="1007459"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59393" indent="-251865" algn="l" defTabSz="1007459"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0512" indent="-251865" algn="l" defTabSz="1007459" rtl="0" eaLnBrk="1" latinLnBrk="0" hangingPunct="1">
              <a:lnSpc>
                <a:spcPct val="90000"/>
              </a:lnSpc>
              <a:spcBef>
                <a:spcPts val="551"/>
              </a:spcBef>
              <a:buFont typeface="Arial" panose="020B0604020202020204" pitchFamily="34" charset="0"/>
              <a:buChar char="•"/>
              <a:defRPr sz="2000" kern="1200">
                <a:solidFill>
                  <a:schemeClr val="tx1"/>
                </a:solidFill>
                <a:latin typeface="+mn-lt"/>
                <a:ea typeface="+mn-ea"/>
                <a:cs typeface="+mn-cs"/>
              </a:defRPr>
            </a:lvl6pPr>
            <a:lvl7pPr marL="3274241" indent="-251865" algn="l" defTabSz="1007459" rtl="0" eaLnBrk="1" latinLnBrk="0" hangingPunct="1">
              <a:lnSpc>
                <a:spcPct val="90000"/>
              </a:lnSpc>
              <a:spcBef>
                <a:spcPts val="551"/>
              </a:spcBef>
              <a:buFont typeface="Arial" panose="020B0604020202020204" pitchFamily="34" charset="0"/>
              <a:buChar char="•"/>
              <a:defRPr sz="2000" kern="1200">
                <a:solidFill>
                  <a:schemeClr val="tx1"/>
                </a:solidFill>
                <a:latin typeface="+mn-lt"/>
                <a:ea typeface="+mn-ea"/>
                <a:cs typeface="+mn-cs"/>
              </a:defRPr>
            </a:lvl7pPr>
            <a:lvl8pPr marL="3777970" indent="-251865" algn="l" defTabSz="1007459" rtl="0" eaLnBrk="1" latinLnBrk="0" hangingPunct="1">
              <a:lnSpc>
                <a:spcPct val="90000"/>
              </a:lnSpc>
              <a:spcBef>
                <a:spcPts val="551"/>
              </a:spcBef>
              <a:buFont typeface="Arial" panose="020B0604020202020204" pitchFamily="34" charset="0"/>
              <a:buChar char="•"/>
              <a:defRPr sz="2000" kern="1200">
                <a:solidFill>
                  <a:schemeClr val="tx1"/>
                </a:solidFill>
                <a:latin typeface="+mn-lt"/>
                <a:ea typeface="+mn-ea"/>
                <a:cs typeface="+mn-cs"/>
              </a:defRPr>
            </a:lvl8pPr>
            <a:lvl9pPr marL="4281698" indent="-251865" algn="l" defTabSz="1007459" rtl="0" eaLnBrk="1" latinLnBrk="0" hangingPunct="1">
              <a:lnSpc>
                <a:spcPct val="90000"/>
              </a:lnSpc>
              <a:spcBef>
                <a:spcPts val="551"/>
              </a:spcBef>
              <a:buFont typeface="Arial" panose="020B0604020202020204" pitchFamily="34" charset="0"/>
              <a:buChar char="•"/>
              <a:defRPr sz="2000" kern="1200">
                <a:solidFill>
                  <a:schemeClr val="tx1"/>
                </a:solidFill>
                <a:latin typeface="+mn-lt"/>
                <a:ea typeface="+mn-ea"/>
                <a:cs typeface="+mn-cs"/>
              </a:defRPr>
            </a:lvl9pPr>
          </a:lstStyle>
          <a:p>
            <a:endParaRPr lang="en-GB" sz="1000" dirty="0" smtClean="0"/>
          </a:p>
          <a:p>
            <a:r>
              <a:rPr lang="en-GB" sz="1000" dirty="0" smtClean="0"/>
              <a:t>This presentation does not constitute or form part of and should not be construed as, an offer to sell or issue or the solicitation of an offer to buy or acquire securities of Sparebanken Møre (the “Company”), in any jurisdiction or an inducement to enter into investment activity. No part of this presentation, nor the fact of its distribution, should form the basis of, or be relied on in connection with, any contract or commitment or investment decision whatsoever. If any such offer or invitation is made, it will be done so pursuant to separate and distinct documentation in the form of a prospectus, offering circular or other equivalent document (a "prospectus") and any decision to purchase or subscribe for any securities pursuant to such offer or invitation should be made solely on the basis of such prospectus and not these materials.</a:t>
            </a:r>
          </a:p>
          <a:p>
            <a:r>
              <a:rPr lang="en-GB" sz="1000" dirty="0" smtClean="0"/>
              <a:t/>
            </a:r>
            <a:br>
              <a:rPr lang="en-GB" sz="1000" dirty="0" smtClean="0"/>
            </a:br>
            <a:r>
              <a:rPr lang="en-GB" sz="1000" dirty="0" smtClean="0"/>
              <a:t>This presentation has been prepared solely for use in connection with the presentation of the Company. The information contained in this document is strictly confidential and is being provided to you solely for your information and cannot be distributed to any other person or published, in whole or in part, for any purpose. It may not be reproduced, redistributed, passed on or published, in whole or in part, to any other person for any purpose. Failure to comply with this and the following restrictions may constitute a violation of applicable securities laws. No representation, warranty or undertaking, express or implied, is made as to, and no reliance should be placed on, the fairness, accuracy, completeness or correctness of the information or the opinions contained herein. None of the Company or any of their respective affiliates, advisors or representatives shall have any liability whatsoever (in negligence or otherwise) for any loss howsoever arising from any use of this presentation or its contents or otherwise arising in connection with the presentation.</a:t>
            </a:r>
          </a:p>
          <a:p>
            <a:endParaRPr lang="en-GB" sz="1000" dirty="0" smtClean="0"/>
          </a:p>
          <a:p>
            <a:r>
              <a:rPr lang="en-GB" sz="1000" dirty="0" smtClean="0"/>
              <a:t>These materials are not intended for distribution to, or use by any person or entity in any jurisdiction or country where such distribution or use would be contrary to local law or regulation.  In particular, these materials (a) are not intended for distribution and may not be distributed in the United States or to U.S. persons (as defined in Regulation S) under the United States Securities Act of 1933, as amended and (b) are for distribution in the United Kingdom only to (</a:t>
            </a:r>
            <a:r>
              <a:rPr lang="en-GB" sz="1000" dirty="0" err="1" smtClean="0"/>
              <a:t>i</a:t>
            </a:r>
            <a:r>
              <a:rPr lang="en-GB" sz="1000" dirty="0" smtClean="0"/>
              <a:t>) investment professionals falling within Article 19(5) of the Financial Services and Markets Act 2000 (Financial Promotion) Order 2005 (the “Order”) or (ii) persons falling within Article 49(2)(a) to (d) (“high net worth companies, unincorporated associations </a:t>
            </a:r>
            <a:r>
              <a:rPr lang="en-GB" sz="1000" dirty="0" err="1" smtClean="0"/>
              <a:t>etc</a:t>
            </a:r>
            <a:r>
              <a:rPr lang="en-GB" sz="1000" dirty="0" smtClean="0"/>
              <a:t>”) of the Order.”</a:t>
            </a:r>
          </a:p>
          <a:p>
            <a:endParaRPr lang="en-GB" sz="1000" dirty="0" smtClean="0"/>
          </a:p>
          <a:p>
            <a:r>
              <a:rPr lang="en-GB" sz="1000" dirty="0" smtClean="0"/>
              <a:t>Investors may get back less than they invested. The Company gives no assurance that any favourable scenarios described are likely to happen, that it is possible to trade on the terms described herein or that any potential returns illustrated can be achieved.</a:t>
            </a:r>
          </a:p>
          <a:p>
            <a:endParaRPr lang="en-GB" sz="1000" dirty="0" smtClean="0"/>
          </a:p>
          <a:p>
            <a:r>
              <a:rPr lang="en-GB" sz="1000" dirty="0" smtClean="0"/>
              <a:t>This document offers no investment, financial, legal, tax or any other type of advice to, and the Company has no fiduciary duties towards, any recipients and therefore any such determination should involve, inter alia, an assessment of the legal, tax, accounting, regulatory, financial, credit and other related aspects of the securities or such transaction. The Company makes no representation nor gives any warranty as to the results to be obtained from any investment, strategy or transaction, nor as to whether any strategy, security or transaction discussed herein may be suitable for recipients’ financial needs, circumstances or requirements. Recipients must make their own assessment of such strategies, securities and/or potential transactions detailed herein, using such professional advisors as they may require. No liability is accepted for any direct or consequential losses arising from any action taken in connection with or reliance on the information contained in this document even where advised of the possibility of such losses.</a:t>
            </a:r>
          </a:p>
          <a:p>
            <a:endParaRPr lang="en-US" sz="1000" dirty="0"/>
          </a:p>
        </p:txBody>
      </p:sp>
    </p:spTree>
    <p:extLst>
      <p:ext uri="{BB962C8B-B14F-4D97-AF65-F5344CB8AC3E}">
        <p14:creationId xmlns:p14="http://schemas.microsoft.com/office/powerpoint/2010/main" val="1895405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dirty="0" smtClean="0"/>
              <a:t>Highlights from H1 2018</a:t>
            </a:r>
            <a:endParaRPr lang="en-GB"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4</a:t>
            </a:fld>
            <a:endParaRPr lang="nb-NO" dirty="0"/>
          </a:p>
        </p:txBody>
      </p:sp>
      <p:sp>
        <p:nvSpPr>
          <p:cNvPr id="5" name="Plassholder for tekst 4"/>
          <p:cNvSpPr>
            <a:spLocks noGrp="1"/>
          </p:cNvSpPr>
          <p:nvPr>
            <p:ph type="body" sz="quarter" idx="13"/>
          </p:nvPr>
        </p:nvSpPr>
        <p:spPr/>
        <p:txBody>
          <a:bodyPr/>
          <a:lstStyle/>
          <a:p>
            <a:r>
              <a:rPr lang="en-GB" dirty="0" smtClean="0"/>
              <a:t>Positive development in key figures</a:t>
            </a:r>
            <a:endParaRPr lang="en-GB" dirty="0"/>
          </a:p>
        </p:txBody>
      </p:sp>
      <p:sp>
        <p:nvSpPr>
          <p:cNvPr id="7" name="Plassholder for tekst 25"/>
          <p:cNvSpPr txBox="1">
            <a:spLocks/>
          </p:cNvSpPr>
          <p:nvPr/>
        </p:nvSpPr>
        <p:spPr>
          <a:xfrm>
            <a:off x="4964886" y="5316210"/>
            <a:ext cx="4746625" cy="2770188"/>
          </a:xfrm>
          <a:prstGeom prst="rect">
            <a:avLst/>
          </a:prstGeom>
        </p:spPr>
        <p:txBody>
          <a:bodyPr vert="horz" lIns="0" tIns="0" rIns="0" bIns="0" rtlCol="0">
            <a:normAutofit/>
          </a:bodyPr>
          <a:lstStyle>
            <a:lvl1pPr marL="251986" indent="-251986" algn="l" defTabSz="1007943" rtl="0" eaLnBrk="1" latinLnBrk="0" hangingPunct="1">
              <a:lnSpc>
                <a:spcPct val="100000"/>
              </a:lnSpc>
              <a:spcBef>
                <a:spcPts val="500"/>
              </a:spcBef>
              <a:buFont typeface="Verdana" panose="020B0604030504040204" pitchFamily="34" charset="0"/>
              <a:buChar char="•"/>
              <a:defRPr sz="2000" kern="1200">
                <a:solidFill>
                  <a:srgbClr val="0B3D4A"/>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buFont typeface="Wingdings" panose="05000000000000000000" pitchFamily="2" charset="2"/>
              <a:buChar char="§"/>
            </a:pPr>
            <a:endParaRPr lang="nb-NO" dirty="0" smtClean="0"/>
          </a:p>
          <a:p>
            <a:pPr>
              <a:buFont typeface="Wingdings" panose="05000000000000000000" pitchFamily="2" charset="2"/>
              <a:buChar char="§"/>
            </a:pPr>
            <a:endParaRPr lang="nb-NO" dirty="0" smtClean="0"/>
          </a:p>
          <a:p>
            <a:endParaRPr lang="nb-NO" sz="1200" i="1" dirty="0" smtClean="0"/>
          </a:p>
          <a:p>
            <a:endParaRPr lang="nb-NO" sz="1200" dirty="0" smtClean="0"/>
          </a:p>
          <a:p>
            <a:pPr marL="0" indent="0">
              <a:buFont typeface="Verdana" panose="020B0604030504040204" pitchFamily="34" charset="0"/>
              <a:buNone/>
            </a:pPr>
            <a:endParaRPr lang="nb-NO" sz="300" i="1" dirty="0" smtClean="0"/>
          </a:p>
          <a:p>
            <a:pPr marL="0" indent="0">
              <a:buFont typeface="Verdana" panose="020B0604030504040204" pitchFamily="34" charset="0"/>
              <a:buNone/>
            </a:pPr>
            <a:endParaRPr lang="nb-NO" sz="300" i="1" dirty="0" smtClean="0"/>
          </a:p>
          <a:p>
            <a:pPr marL="0" indent="0">
              <a:buFont typeface="Verdana" panose="020B0604030504040204" pitchFamily="34" charset="0"/>
              <a:buNone/>
            </a:pPr>
            <a:endParaRPr lang="nb-NO" sz="300" i="1" dirty="0" smtClean="0"/>
          </a:p>
          <a:p>
            <a:pPr marL="252014" lvl="1" indent="0">
              <a:buFont typeface="Verdana" panose="020B0604030504040204" pitchFamily="34" charset="0"/>
              <a:buNone/>
            </a:pPr>
            <a:endParaRPr lang="nb-NO" dirty="0"/>
          </a:p>
        </p:txBody>
      </p:sp>
      <p:sp>
        <p:nvSpPr>
          <p:cNvPr id="6" name="TekstSylinder 5"/>
          <p:cNvSpPr txBox="1"/>
          <p:nvPr/>
        </p:nvSpPr>
        <p:spPr>
          <a:xfrm>
            <a:off x="1918440" y="1761030"/>
            <a:ext cx="6429913" cy="215444"/>
          </a:xfrm>
          <a:prstGeom prst="rect">
            <a:avLst/>
          </a:prstGeom>
          <a:noFill/>
        </p:spPr>
        <p:txBody>
          <a:bodyPr wrap="square" lIns="0" tIns="0" rIns="0" bIns="0" rtlCol="0">
            <a:spAutoFit/>
          </a:bodyPr>
          <a:lstStyle/>
          <a:p>
            <a:r>
              <a:rPr lang="en-GB" sz="1400" dirty="0" smtClean="0">
                <a:solidFill>
                  <a:srgbClr val="0B3D4A"/>
                </a:solidFill>
              </a:rPr>
              <a:t>Strong loan growth: 5.0 per cent over the last 12 months</a:t>
            </a:r>
          </a:p>
        </p:txBody>
      </p:sp>
      <p:pic>
        <p:nvPicPr>
          <p:cNvPr id="9" name="Bilde 8"/>
          <p:cNvPicPr>
            <a:picLocks/>
          </p:cNvPicPr>
          <p:nvPr/>
        </p:nvPicPr>
        <p:blipFill>
          <a:blip r:embed="rId3">
            <a:duotone>
              <a:schemeClr val="accent4">
                <a:shade val="45000"/>
                <a:satMod val="135000"/>
              </a:schemeClr>
              <a:prstClr val="white"/>
            </a:duotone>
          </a:blip>
          <a:stretch>
            <a:fillRect/>
          </a:stretch>
        </p:blipFill>
        <p:spPr>
          <a:xfrm rot="4251481">
            <a:off x="1001873" y="2503952"/>
            <a:ext cx="540000" cy="540000"/>
          </a:xfrm>
          <a:prstGeom prst="rect">
            <a:avLst/>
          </a:prstGeom>
        </p:spPr>
      </p:pic>
      <p:sp>
        <p:nvSpPr>
          <p:cNvPr id="10" name="TekstSylinder 9"/>
          <p:cNvSpPr txBox="1"/>
          <p:nvPr/>
        </p:nvSpPr>
        <p:spPr>
          <a:xfrm>
            <a:off x="1918439" y="2558508"/>
            <a:ext cx="6691171" cy="430887"/>
          </a:xfrm>
          <a:prstGeom prst="rect">
            <a:avLst/>
          </a:prstGeom>
          <a:noFill/>
        </p:spPr>
        <p:txBody>
          <a:bodyPr wrap="square" lIns="0" tIns="0" rIns="0" bIns="0" rtlCol="0">
            <a:spAutoFit/>
          </a:bodyPr>
          <a:lstStyle/>
          <a:p>
            <a:r>
              <a:rPr lang="en-GB" sz="1400" dirty="0" smtClean="0">
                <a:solidFill>
                  <a:schemeClr val="accent1">
                    <a:lumMod val="50000"/>
                  </a:schemeClr>
                </a:solidFill>
              </a:rPr>
              <a:t>High and stable Net Interest Income: Growth both in NOK and in per cent compared to the same period last year</a:t>
            </a:r>
          </a:p>
        </p:txBody>
      </p:sp>
      <p:pic>
        <p:nvPicPr>
          <p:cNvPr id="13" name="Bilde 12"/>
          <p:cNvPicPr>
            <a:picLocks/>
          </p:cNvPicPr>
          <p:nvPr/>
        </p:nvPicPr>
        <p:blipFill>
          <a:blip r:embed="rId4">
            <a:duotone>
              <a:schemeClr val="accent4">
                <a:shade val="45000"/>
                <a:satMod val="135000"/>
              </a:schemeClr>
              <a:prstClr val="white"/>
            </a:duotone>
          </a:blip>
          <a:stretch>
            <a:fillRect/>
          </a:stretch>
        </p:blipFill>
        <p:spPr>
          <a:xfrm>
            <a:off x="1155480" y="3511963"/>
            <a:ext cx="360000" cy="360000"/>
          </a:xfrm>
          <a:prstGeom prst="rect">
            <a:avLst/>
          </a:prstGeom>
        </p:spPr>
      </p:pic>
      <p:sp>
        <p:nvSpPr>
          <p:cNvPr id="14" name="TekstSylinder 13"/>
          <p:cNvSpPr txBox="1"/>
          <p:nvPr/>
        </p:nvSpPr>
        <p:spPr>
          <a:xfrm>
            <a:off x="1918439" y="3511963"/>
            <a:ext cx="6691171" cy="430887"/>
          </a:xfrm>
          <a:prstGeom prst="rect">
            <a:avLst/>
          </a:prstGeom>
          <a:noFill/>
        </p:spPr>
        <p:txBody>
          <a:bodyPr wrap="square" lIns="0" tIns="0" rIns="0" bIns="0" rtlCol="0">
            <a:spAutoFit/>
          </a:bodyPr>
          <a:lstStyle/>
          <a:p>
            <a:r>
              <a:rPr lang="en-GB" sz="1400" dirty="0" smtClean="0">
                <a:solidFill>
                  <a:schemeClr val="accent1">
                    <a:lumMod val="50000"/>
                  </a:schemeClr>
                </a:solidFill>
              </a:rPr>
              <a:t>High efficiency: Cost/Income ratio at 42.1 per cent by half year end – down 3.6 p.p. compared with first two quarters last year</a:t>
            </a:r>
          </a:p>
        </p:txBody>
      </p:sp>
      <p:pic>
        <p:nvPicPr>
          <p:cNvPr id="17" name="Bilde 16"/>
          <p:cNvPicPr>
            <a:picLocks/>
          </p:cNvPicPr>
          <p:nvPr/>
        </p:nvPicPr>
        <p:blipFill>
          <a:blip r:embed="rId5">
            <a:duotone>
              <a:schemeClr val="accent4">
                <a:shade val="45000"/>
                <a:satMod val="135000"/>
              </a:schemeClr>
              <a:prstClr val="white"/>
            </a:duotone>
          </a:blip>
          <a:stretch>
            <a:fillRect/>
          </a:stretch>
        </p:blipFill>
        <p:spPr>
          <a:xfrm>
            <a:off x="1063882" y="4380889"/>
            <a:ext cx="540000" cy="540000"/>
          </a:xfrm>
          <a:prstGeom prst="rect">
            <a:avLst/>
          </a:prstGeom>
        </p:spPr>
      </p:pic>
      <p:sp>
        <p:nvSpPr>
          <p:cNvPr id="18" name="TekstSylinder 17"/>
          <p:cNvSpPr txBox="1"/>
          <p:nvPr/>
        </p:nvSpPr>
        <p:spPr>
          <a:xfrm>
            <a:off x="1925521" y="4543167"/>
            <a:ext cx="6684089" cy="215444"/>
          </a:xfrm>
          <a:prstGeom prst="rect">
            <a:avLst/>
          </a:prstGeom>
          <a:noFill/>
        </p:spPr>
        <p:txBody>
          <a:bodyPr wrap="square" lIns="0" tIns="0" rIns="0" bIns="0" rtlCol="0">
            <a:spAutoFit/>
          </a:bodyPr>
          <a:lstStyle/>
          <a:p>
            <a:r>
              <a:rPr lang="en-GB" sz="1400" dirty="0" smtClean="0">
                <a:solidFill>
                  <a:schemeClr val="accent1">
                    <a:lumMod val="50000"/>
                  </a:schemeClr>
                </a:solidFill>
              </a:rPr>
              <a:t>Very low losses: Net NOK 3 million in loan loss reversals in H1 2018</a:t>
            </a:r>
          </a:p>
        </p:txBody>
      </p:sp>
      <p:pic>
        <p:nvPicPr>
          <p:cNvPr id="19" name="Bilde 18"/>
          <p:cNvPicPr>
            <a:picLocks/>
          </p:cNvPicPr>
          <p:nvPr/>
        </p:nvPicPr>
        <p:blipFill>
          <a:blip r:embed="rId6">
            <a:duotone>
              <a:schemeClr val="accent4">
                <a:shade val="45000"/>
                <a:satMod val="135000"/>
              </a:schemeClr>
              <a:prstClr val="white"/>
            </a:duotone>
          </a:blip>
          <a:stretch>
            <a:fillRect/>
          </a:stretch>
        </p:blipFill>
        <p:spPr>
          <a:xfrm>
            <a:off x="1001873" y="1598752"/>
            <a:ext cx="540000" cy="540000"/>
          </a:xfrm>
          <a:prstGeom prst="rect">
            <a:avLst/>
          </a:prstGeom>
        </p:spPr>
      </p:pic>
      <p:pic>
        <p:nvPicPr>
          <p:cNvPr id="20" name="Bilde 19"/>
          <p:cNvPicPr>
            <a:picLocks noChangeAspect="1"/>
          </p:cNvPicPr>
          <p:nvPr/>
        </p:nvPicPr>
        <p:blipFill>
          <a:blip r:embed="rId7">
            <a:duotone>
              <a:schemeClr val="accent4">
                <a:shade val="45000"/>
                <a:satMod val="135000"/>
              </a:schemeClr>
              <a:prstClr val="white"/>
            </a:duotone>
          </a:blip>
          <a:stretch>
            <a:fillRect/>
          </a:stretch>
        </p:blipFill>
        <p:spPr>
          <a:xfrm>
            <a:off x="1097260" y="5346977"/>
            <a:ext cx="540000" cy="540000"/>
          </a:xfrm>
          <a:prstGeom prst="rect">
            <a:avLst/>
          </a:prstGeom>
        </p:spPr>
      </p:pic>
      <p:sp>
        <p:nvSpPr>
          <p:cNvPr id="3" name="Rektangel 2"/>
          <p:cNvSpPr/>
          <p:nvPr/>
        </p:nvSpPr>
        <p:spPr>
          <a:xfrm>
            <a:off x="1857838" y="5391686"/>
            <a:ext cx="6751771" cy="523220"/>
          </a:xfrm>
          <a:prstGeom prst="rect">
            <a:avLst/>
          </a:prstGeom>
        </p:spPr>
        <p:txBody>
          <a:bodyPr wrap="square">
            <a:spAutoFit/>
          </a:bodyPr>
          <a:lstStyle/>
          <a:p>
            <a:r>
              <a:rPr lang="en-GB" sz="1400" dirty="0" smtClean="0">
                <a:solidFill>
                  <a:srgbClr val="0B3D4A"/>
                </a:solidFill>
              </a:rPr>
              <a:t>Strong liquidity and solidity: Deposit to Loan ratio at 58.2 per cent, CET1 at 15.5 per cent</a:t>
            </a:r>
            <a:endParaRPr lang="en-GB" sz="1400" dirty="0">
              <a:solidFill>
                <a:srgbClr val="0B3D4A"/>
              </a:solidFill>
            </a:endParaRPr>
          </a:p>
        </p:txBody>
      </p:sp>
      <p:sp>
        <p:nvSpPr>
          <p:cNvPr id="22" name="Rektangel 21"/>
          <p:cNvSpPr/>
          <p:nvPr/>
        </p:nvSpPr>
        <p:spPr>
          <a:xfrm>
            <a:off x="1859064" y="6340703"/>
            <a:ext cx="6490514" cy="307777"/>
          </a:xfrm>
          <a:prstGeom prst="rect">
            <a:avLst/>
          </a:prstGeom>
        </p:spPr>
        <p:txBody>
          <a:bodyPr wrap="square">
            <a:spAutoFit/>
          </a:bodyPr>
          <a:lstStyle/>
          <a:p>
            <a:r>
              <a:rPr lang="en-GB" sz="1400" dirty="0" smtClean="0">
                <a:solidFill>
                  <a:srgbClr val="0B3D4A"/>
                </a:solidFill>
              </a:rPr>
              <a:t>Good Return on Equity: 11.2 per cent</a:t>
            </a:r>
            <a:endParaRPr lang="en-GB" sz="1400" dirty="0">
              <a:solidFill>
                <a:srgbClr val="0B3D4A"/>
              </a:solidFill>
            </a:endParaRPr>
          </a:p>
        </p:txBody>
      </p:sp>
      <p:pic>
        <p:nvPicPr>
          <p:cNvPr id="23" name="Bilde 22"/>
          <p:cNvPicPr>
            <a:picLocks/>
          </p:cNvPicPr>
          <p:nvPr/>
        </p:nvPicPr>
        <p:blipFill>
          <a:blip r:embed="rId8">
            <a:duotone>
              <a:schemeClr val="accent4">
                <a:shade val="45000"/>
                <a:satMod val="135000"/>
              </a:schemeClr>
              <a:prstClr val="white"/>
            </a:duotone>
          </a:blip>
          <a:stretch>
            <a:fillRect/>
          </a:stretch>
        </p:blipFill>
        <p:spPr>
          <a:xfrm>
            <a:off x="1181873" y="6341366"/>
            <a:ext cx="360000" cy="360000"/>
          </a:xfrm>
          <a:prstGeom prst="rect">
            <a:avLst/>
          </a:prstGeom>
        </p:spPr>
      </p:pic>
    </p:spTree>
    <p:extLst>
      <p:ext uri="{BB962C8B-B14F-4D97-AF65-F5344CB8AC3E}">
        <p14:creationId xmlns:p14="http://schemas.microsoft.com/office/powerpoint/2010/main" val="20698805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Key </a:t>
            </a:r>
            <a:r>
              <a:rPr lang="nb-NO" dirty="0" err="1" smtClean="0"/>
              <a:t>figures</a:t>
            </a:r>
            <a:r>
              <a:rPr lang="nb-NO" dirty="0" smtClean="0"/>
              <a:t> </a:t>
            </a:r>
            <a:endParaRPr lang="nb-NO" dirty="0"/>
          </a:p>
        </p:txBody>
      </p:sp>
      <p:sp>
        <p:nvSpPr>
          <p:cNvPr id="4" name="Plassholder for lysbildenummer 3"/>
          <p:cNvSpPr>
            <a:spLocks noGrp="1"/>
          </p:cNvSpPr>
          <p:nvPr>
            <p:ph type="sldNum" sz="quarter" idx="12"/>
          </p:nvPr>
        </p:nvSpPr>
        <p:spPr/>
        <p:txBody>
          <a:bodyPr/>
          <a:lstStyle/>
          <a:p>
            <a:fld id="{5751DFAA-887F-4071-8EAD-E8CA316FCF06}" type="slidenum">
              <a:rPr lang="nb-NO" smtClean="0"/>
              <a:t>5</a:t>
            </a:fld>
            <a:endParaRPr lang="nb-NO" dirty="0"/>
          </a:p>
        </p:txBody>
      </p:sp>
      <p:sp>
        <p:nvSpPr>
          <p:cNvPr id="5" name="Plassholder for tekst 4"/>
          <p:cNvSpPr>
            <a:spLocks noGrp="1"/>
          </p:cNvSpPr>
          <p:nvPr>
            <p:ph type="body" sz="quarter" idx="13"/>
          </p:nvPr>
        </p:nvSpPr>
        <p:spPr/>
        <p:txBody>
          <a:bodyPr/>
          <a:lstStyle/>
          <a:p>
            <a:r>
              <a:rPr lang="nb-NO" dirty="0" err="1"/>
              <a:t>We</a:t>
            </a:r>
            <a:r>
              <a:rPr lang="nb-NO" dirty="0"/>
              <a:t> </a:t>
            </a:r>
            <a:r>
              <a:rPr lang="nb-NO" dirty="0" err="1"/>
              <a:t>reach</a:t>
            </a:r>
            <a:r>
              <a:rPr lang="nb-NO" dirty="0"/>
              <a:t> </a:t>
            </a:r>
            <a:r>
              <a:rPr lang="nb-NO" dirty="0" err="1"/>
              <a:t>our</a:t>
            </a:r>
            <a:r>
              <a:rPr lang="nb-NO" dirty="0"/>
              <a:t> goals</a:t>
            </a:r>
          </a:p>
        </p:txBody>
      </p:sp>
      <p:graphicFrame>
        <p:nvGraphicFramePr>
          <p:cNvPr id="6" name="Plassholder for diagram 25"/>
          <p:cNvGraphicFramePr>
            <a:graphicFrameLocks/>
          </p:cNvGraphicFramePr>
          <p:nvPr>
            <p:extLst>
              <p:ext uri="{D42A27DB-BD31-4B8C-83A1-F6EECF244321}">
                <p14:modId xmlns:p14="http://schemas.microsoft.com/office/powerpoint/2010/main" val="2776799318"/>
              </p:ext>
            </p:extLst>
          </p:nvPr>
        </p:nvGraphicFramePr>
        <p:xfrm>
          <a:off x="753792" y="1380822"/>
          <a:ext cx="3960712" cy="2978527"/>
        </p:xfrm>
        <a:graphic>
          <a:graphicData uri="http://schemas.openxmlformats.org/drawingml/2006/chart">
            <c:chart xmlns:c="http://schemas.openxmlformats.org/drawingml/2006/chart" xmlns:r="http://schemas.openxmlformats.org/officeDocument/2006/relationships" r:id="rId2"/>
          </a:graphicData>
        </a:graphic>
      </p:graphicFrame>
      <p:sp>
        <p:nvSpPr>
          <p:cNvPr id="7" name="TekstSylinder 6"/>
          <p:cNvSpPr txBox="1"/>
          <p:nvPr/>
        </p:nvSpPr>
        <p:spPr>
          <a:xfrm>
            <a:off x="838261" y="1500398"/>
            <a:ext cx="3279228" cy="215444"/>
          </a:xfrm>
          <a:prstGeom prst="rect">
            <a:avLst/>
          </a:prstGeom>
          <a:noFill/>
        </p:spPr>
        <p:txBody>
          <a:bodyPr wrap="square" lIns="0" tIns="0" rIns="0" bIns="0" rtlCol="0">
            <a:spAutoFit/>
          </a:bodyPr>
          <a:lstStyle/>
          <a:p>
            <a:r>
              <a:rPr lang="nb-NO" sz="1400" b="1" dirty="0" smtClean="0">
                <a:solidFill>
                  <a:srgbClr val="0B3D4A"/>
                </a:solidFill>
              </a:rPr>
              <a:t>Return </a:t>
            </a:r>
            <a:r>
              <a:rPr lang="nb-NO" sz="1400" b="1" dirty="0" err="1" smtClean="0">
                <a:solidFill>
                  <a:srgbClr val="0B3D4A"/>
                </a:solidFill>
              </a:rPr>
              <a:t>on</a:t>
            </a:r>
            <a:r>
              <a:rPr lang="nb-NO" sz="1400" b="1" dirty="0" smtClean="0">
                <a:solidFill>
                  <a:srgbClr val="0B3D4A"/>
                </a:solidFill>
              </a:rPr>
              <a:t> Equity</a:t>
            </a:r>
          </a:p>
        </p:txBody>
      </p:sp>
      <p:graphicFrame>
        <p:nvGraphicFramePr>
          <p:cNvPr id="8" name="Plassholder for innhold 17"/>
          <p:cNvGraphicFramePr>
            <a:graphicFrameLocks noGrp="1"/>
          </p:cNvGraphicFramePr>
          <p:nvPr>
            <p:ph sz="quarter" idx="4294967295"/>
            <p:extLst>
              <p:ext uri="{D42A27DB-BD31-4B8C-83A1-F6EECF244321}">
                <p14:modId xmlns:p14="http://schemas.microsoft.com/office/powerpoint/2010/main" val="544836544"/>
              </p:ext>
            </p:extLst>
          </p:nvPr>
        </p:nvGraphicFramePr>
        <p:xfrm>
          <a:off x="4976036" y="4826886"/>
          <a:ext cx="4310468" cy="2435151"/>
        </p:xfrm>
        <a:graphic>
          <a:graphicData uri="http://schemas.openxmlformats.org/drawingml/2006/chart">
            <c:chart xmlns:c="http://schemas.openxmlformats.org/drawingml/2006/chart" xmlns:r="http://schemas.openxmlformats.org/officeDocument/2006/relationships" r:id="rId3"/>
          </a:graphicData>
        </a:graphic>
      </p:graphicFrame>
      <p:sp>
        <p:nvSpPr>
          <p:cNvPr id="9" name="TekstSylinder 8"/>
          <p:cNvSpPr txBox="1"/>
          <p:nvPr/>
        </p:nvSpPr>
        <p:spPr>
          <a:xfrm>
            <a:off x="5144814" y="1497780"/>
            <a:ext cx="3279228" cy="215444"/>
          </a:xfrm>
          <a:prstGeom prst="rect">
            <a:avLst/>
          </a:prstGeom>
          <a:noFill/>
        </p:spPr>
        <p:txBody>
          <a:bodyPr wrap="square" lIns="0" tIns="0" rIns="0" bIns="0" rtlCol="0">
            <a:spAutoFit/>
          </a:bodyPr>
          <a:lstStyle/>
          <a:p>
            <a:r>
              <a:rPr lang="nb-NO" sz="1400" b="1" dirty="0" err="1" smtClean="0">
                <a:solidFill>
                  <a:srgbClr val="0B3D4A"/>
                </a:solidFill>
              </a:rPr>
              <a:t>Cost</a:t>
            </a:r>
            <a:r>
              <a:rPr lang="nb-NO" sz="1400" b="1" dirty="0" smtClean="0">
                <a:solidFill>
                  <a:srgbClr val="0B3D4A"/>
                </a:solidFill>
              </a:rPr>
              <a:t>/</a:t>
            </a:r>
            <a:r>
              <a:rPr lang="nb-NO" sz="1400" b="1" dirty="0">
                <a:solidFill>
                  <a:srgbClr val="0B3D4A"/>
                </a:solidFill>
              </a:rPr>
              <a:t>I</a:t>
            </a:r>
            <a:r>
              <a:rPr lang="nb-NO" sz="1400" b="1" dirty="0" smtClean="0">
                <a:solidFill>
                  <a:srgbClr val="0B3D4A"/>
                </a:solidFill>
              </a:rPr>
              <a:t>ncome</a:t>
            </a:r>
          </a:p>
        </p:txBody>
      </p:sp>
      <p:sp>
        <p:nvSpPr>
          <p:cNvPr id="11" name="TekstSylinder 10"/>
          <p:cNvSpPr txBox="1"/>
          <p:nvPr/>
        </p:nvSpPr>
        <p:spPr>
          <a:xfrm>
            <a:off x="838261" y="4606168"/>
            <a:ext cx="3279228" cy="215444"/>
          </a:xfrm>
          <a:prstGeom prst="rect">
            <a:avLst/>
          </a:prstGeom>
          <a:noFill/>
        </p:spPr>
        <p:txBody>
          <a:bodyPr wrap="square" lIns="0" tIns="0" rIns="0" bIns="0" rtlCol="0">
            <a:spAutoFit/>
          </a:bodyPr>
          <a:lstStyle/>
          <a:p>
            <a:r>
              <a:rPr lang="nb-NO" sz="1400" b="1" dirty="0" smtClean="0">
                <a:solidFill>
                  <a:srgbClr val="0B3D4A"/>
                </a:solidFill>
              </a:rPr>
              <a:t>Losses </a:t>
            </a:r>
            <a:r>
              <a:rPr lang="nb-NO" sz="1400" b="1" dirty="0" err="1" smtClean="0">
                <a:solidFill>
                  <a:srgbClr val="0B3D4A"/>
                </a:solidFill>
              </a:rPr>
              <a:t>on</a:t>
            </a:r>
            <a:r>
              <a:rPr lang="nb-NO" sz="1400" b="1" dirty="0" smtClean="0">
                <a:solidFill>
                  <a:srgbClr val="0B3D4A"/>
                </a:solidFill>
              </a:rPr>
              <a:t> Loans and </a:t>
            </a:r>
            <a:r>
              <a:rPr lang="nb-NO" sz="1400" b="1" dirty="0" err="1" smtClean="0">
                <a:solidFill>
                  <a:srgbClr val="0B3D4A"/>
                </a:solidFill>
              </a:rPr>
              <a:t>Guarantees</a:t>
            </a:r>
            <a:endParaRPr lang="nb-NO" sz="1400" b="1" dirty="0" smtClean="0">
              <a:solidFill>
                <a:srgbClr val="0B3D4A"/>
              </a:solidFill>
            </a:endParaRPr>
          </a:p>
        </p:txBody>
      </p:sp>
      <p:sp>
        <p:nvSpPr>
          <p:cNvPr id="12" name="TekstSylinder 11"/>
          <p:cNvSpPr txBox="1"/>
          <p:nvPr/>
        </p:nvSpPr>
        <p:spPr>
          <a:xfrm>
            <a:off x="5144813" y="4611442"/>
            <a:ext cx="3786535" cy="215444"/>
          </a:xfrm>
          <a:prstGeom prst="rect">
            <a:avLst/>
          </a:prstGeom>
          <a:noFill/>
        </p:spPr>
        <p:txBody>
          <a:bodyPr wrap="square" lIns="0" tIns="0" rIns="0" bIns="0" rtlCol="0">
            <a:spAutoFit/>
          </a:bodyPr>
          <a:lstStyle/>
          <a:p>
            <a:r>
              <a:rPr lang="nb-NO" sz="1400" b="1" dirty="0" err="1" smtClean="0">
                <a:solidFill>
                  <a:srgbClr val="0B3D4A"/>
                </a:solidFill>
              </a:rPr>
              <a:t>Common</a:t>
            </a:r>
            <a:r>
              <a:rPr lang="nb-NO" sz="1400" b="1" dirty="0" smtClean="0">
                <a:solidFill>
                  <a:srgbClr val="0B3D4A"/>
                </a:solidFill>
              </a:rPr>
              <a:t> Equity Tier1 Capital (CET1)</a:t>
            </a:r>
          </a:p>
        </p:txBody>
      </p:sp>
      <p:graphicFrame>
        <p:nvGraphicFramePr>
          <p:cNvPr id="13" name="Plassholder for diagram 10"/>
          <p:cNvGraphicFramePr>
            <a:graphicFrameLocks/>
          </p:cNvGraphicFramePr>
          <p:nvPr>
            <p:extLst>
              <p:ext uri="{D42A27DB-BD31-4B8C-83A1-F6EECF244321}">
                <p14:modId xmlns:p14="http://schemas.microsoft.com/office/powerpoint/2010/main" val="3552177478"/>
              </p:ext>
            </p:extLst>
          </p:nvPr>
        </p:nvGraphicFramePr>
        <p:xfrm>
          <a:off x="4974754" y="1497780"/>
          <a:ext cx="4240498" cy="28355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Plassholder for diagram 11"/>
          <p:cNvGraphicFramePr>
            <a:graphicFrameLocks/>
          </p:cNvGraphicFramePr>
          <p:nvPr>
            <p:extLst>
              <p:ext uri="{D42A27DB-BD31-4B8C-83A1-F6EECF244321}">
                <p14:modId xmlns:p14="http://schemas.microsoft.com/office/powerpoint/2010/main" val="3056954698"/>
              </p:ext>
            </p:extLst>
          </p:nvPr>
        </p:nvGraphicFramePr>
        <p:xfrm>
          <a:off x="838261" y="4976035"/>
          <a:ext cx="3911869" cy="217937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84852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p:cNvSpPr>
            <a:spLocks noGrp="1"/>
          </p:cNvSpPr>
          <p:nvPr>
            <p:ph type="title"/>
          </p:nvPr>
        </p:nvSpPr>
        <p:spPr>
          <a:xfrm>
            <a:off x="677560" y="338951"/>
            <a:ext cx="4140517" cy="338554"/>
          </a:xfrm>
        </p:spPr>
        <p:txBody>
          <a:bodyPr/>
          <a:lstStyle/>
          <a:p>
            <a:r>
              <a:rPr lang="nb-NO" dirty="0" smtClean="0">
                <a:solidFill>
                  <a:schemeClr val="tx1"/>
                </a:solidFill>
              </a:rPr>
              <a:t>Positive </a:t>
            </a:r>
            <a:r>
              <a:rPr lang="nb-NO" dirty="0" err="1" smtClean="0">
                <a:solidFill>
                  <a:schemeClr val="tx1"/>
                </a:solidFill>
              </a:rPr>
              <a:t>outlook</a:t>
            </a:r>
            <a:endParaRPr lang="nb-NO" dirty="0">
              <a:solidFill>
                <a:schemeClr val="tx1"/>
              </a:solidFill>
            </a:endParaRPr>
          </a:p>
        </p:txBody>
      </p:sp>
      <p:sp>
        <p:nvSpPr>
          <p:cNvPr id="5" name="Plassholder for tekst 4"/>
          <p:cNvSpPr>
            <a:spLocks noGrp="1"/>
          </p:cNvSpPr>
          <p:nvPr>
            <p:ph type="body" sz="quarter" idx="16"/>
          </p:nvPr>
        </p:nvSpPr>
        <p:spPr>
          <a:xfrm>
            <a:off x="691116" y="1143673"/>
            <a:ext cx="4231758" cy="5602014"/>
          </a:xfrm>
        </p:spPr>
        <p:txBody>
          <a:bodyPr>
            <a:normAutofit lnSpcReduction="10000"/>
          </a:bodyPr>
          <a:lstStyle/>
          <a:p>
            <a:pPr marL="285750" indent="-285750">
              <a:buFont typeface="Wingdings" panose="05000000000000000000" pitchFamily="2" charset="2"/>
              <a:buChar char="§"/>
            </a:pPr>
            <a:endParaRPr lang="nb-NO" sz="1800" dirty="0" smtClean="0"/>
          </a:p>
          <a:p>
            <a:pPr marL="171450" indent="-171450">
              <a:buFont typeface="Wingdings" panose="05000000000000000000" pitchFamily="2" charset="2"/>
              <a:buChar char="§"/>
            </a:pPr>
            <a:r>
              <a:rPr lang="en-US" sz="1400" dirty="0" err="1" smtClean="0"/>
              <a:t>Sparebanken</a:t>
            </a:r>
            <a:r>
              <a:rPr lang="en-US" sz="1400" dirty="0" smtClean="0"/>
              <a:t> Møre</a:t>
            </a:r>
            <a:r>
              <a:rPr lang="en-US" sz="1400" dirty="0"/>
              <a:t> is </a:t>
            </a:r>
            <a:r>
              <a:rPr lang="en-US" sz="1400" dirty="0" smtClean="0"/>
              <a:t>well capitalized and has a very good liquidity by half year end. The bank has a healthy </a:t>
            </a:r>
            <a:r>
              <a:rPr lang="en-US" sz="1400" dirty="0"/>
              <a:t>financial structure and </a:t>
            </a:r>
            <a:r>
              <a:rPr lang="en-US" sz="1400" dirty="0" smtClean="0"/>
              <a:t>a strong balance sheet. </a:t>
            </a:r>
            <a:r>
              <a:rPr lang="en-US" sz="1400" dirty="0"/>
              <a:t>The results have been </a:t>
            </a:r>
            <a:r>
              <a:rPr lang="en-US" sz="1400" dirty="0" smtClean="0"/>
              <a:t>strong and stable </a:t>
            </a:r>
            <a:r>
              <a:rPr lang="en-US" sz="1400" dirty="0"/>
              <a:t>and losses have been </a:t>
            </a:r>
            <a:r>
              <a:rPr lang="en-US" sz="1400" dirty="0" smtClean="0"/>
              <a:t>at a low level for many years</a:t>
            </a:r>
          </a:p>
          <a:p>
            <a:pPr marL="171450" indent="-171450">
              <a:buFont typeface="Wingdings" panose="05000000000000000000" pitchFamily="2" charset="2"/>
              <a:buChar char="§"/>
            </a:pPr>
            <a:endParaRPr lang="en-US" sz="800" dirty="0" smtClean="0"/>
          </a:p>
          <a:p>
            <a:pPr marL="171450" indent="-171450">
              <a:buFont typeface="Wingdings" panose="05000000000000000000" pitchFamily="2" charset="2"/>
              <a:buChar char="§"/>
            </a:pPr>
            <a:r>
              <a:rPr lang="en-US" sz="1400" dirty="0"/>
              <a:t>The economic outlook for </a:t>
            </a:r>
            <a:r>
              <a:rPr lang="en-US" sz="1400" dirty="0" err="1"/>
              <a:t>Møre</a:t>
            </a:r>
            <a:r>
              <a:rPr lang="en-US" sz="1400" dirty="0"/>
              <a:t> </a:t>
            </a:r>
            <a:r>
              <a:rPr lang="en-US" sz="1400" dirty="0" err="1"/>
              <a:t>og</a:t>
            </a:r>
            <a:r>
              <a:rPr lang="en-US" sz="1400" dirty="0"/>
              <a:t> </a:t>
            </a:r>
            <a:r>
              <a:rPr lang="en-US" sz="1400" dirty="0" err="1"/>
              <a:t>Romsdal</a:t>
            </a:r>
            <a:r>
              <a:rPr lang="en-US" sz="1400" dirty="0"/>
              <a:t> is </a:t>
            </a:r>
            <a:r>
              <a:rPr lang="en-US" sz="1400" dirty="0" smtClean="0"/>
              <a:t>still good</a:t>
            </a:r>
            <a:r>
              <a:rPr lang="en-US" sz="1400" dirty="0"/>
              <a:t>. </a:t>
            </a:r>
            <a:r>
              <a:rPr lang="en-US" sz="1400" dirty="0" smtClean="0"/>
              <a:t>Going forward, we expect an </a:t>
            </a:r>
            <a:r>
              <a:rPr lang="en-US" sz="1400" dirty="0"/>
              <a:t>increase in production and employment in most </a:t>
            </a:r>
            <a:r>
              <a:rPr lang="en-US" sz="1400" dirty="0" smtClean="0"/>
              <a:t>sectors and industries. </a:t>
            </a:r>
            <a:r>
              <a:rPr lang="en-US" sz="1400" dirty="0"/>
              <a:t>The main reasons for this are</a:t>
            </a:r>
            <a:endParaRPr lang="en-US" sz="1200" dirty="0" smtClean="0"/>
          </a:p>
          <a:p>
            <a:pPr lvl="1">
              <a:buFont typeface="Courier New" panose="02070309020205020404" pitchFamily="49" charset="0"/>
              <a:buChar char="o"/>
            </a:pPr>
            <a:r>
              <a:rPr lang="en-US" sz="1200" dirty="0" smtClean="0"/>
              <a:t>a </a:t>
            </a:r>
            <a:r>
              <a:rPr lang="en-US" sz="1200" dirty="0"/>
              <a:t>weak </a:t>
            </a:r>
            <a:r>
              <a:rPr lang="en-US" sz="1200" dirty="0" smtClean="0"/>
              <a:t>Norwegian currency</a:t>
            </a:r>
          </a:p>
          <a:p>
            <a:pPr lvl="1">
              <a:buFont typeface="Courier New" panose="02070309020205020404" pitchFamily="49" charset="0"/>
              <a:buChar char="o"/>
            </a:pPr>
            <a:r>
              <a:rPr lang="en-US" sz="1200" dirty="0" smtClean="0"/>
              <a:t>low level of interest rates</a:t>
            </a:r>
          </a:p>
          <a:p>
            <a:pPr lvl="1">
              <a:buFont typeface="Courier New" panose="02070309020205020404" pitchFamily="49" charset="0"/>
              <a:buChar char="o"/>
            </a:pPr>
            <a:r>
              <a:rPr lang="nb-NO" sz="1200" dirty="0" smtClean="0"/>
              <a:t>expansionary </a:t>
            </a:r>
            <a:r>
              <a:rPr lang="nb-NO" sz="1200" dirty="0"/>
              <a:t>fiscal </a:t>
            </a:r>
            <a:r>
              <a:rPr lang="nb-NO" sz="1200" dirty="0" smtClean="0"/>
              <a:t>policy</a:t>
            </a:r>
            <a:endParaRPr lang="en-US" sz="1200" dirty="0" smtClean="0"/>
          </a:p>
          <a:p>
            <a:pPr lvl="1">
              <a:buFont typeface="Courier New" panose="02070309020205020404" pitchFamily="49" charset="0"/>
              <a:buChar char="o"/>
            </a:pPr>
            <a:r>
              <a:rPr lang="en-US" sz="1200" dirty="0" smtClean="0"/>
              <a:t>high </a:t>
            </a:r>
            <a:r>
              <a:rPr lang="en-US" sz="1200" dirty="0"/>
              <a:t>oil </a:t>
            </a:r>
            <a:r>
              <a:rPr lang="en-US" sz="1200" dirty="0" smtClean="0"/>
              <a:t>prices</a:t>
            </a:r>
          </a:p>
          <a:p>
            <a:pPr lvl="1">
              <a:buFont typeface="Courier New" panose="02070309020205020404" pitchFamily="49" charset="0"/>
              <a:buChar char="o"/>
            </a:pPr>
            <a:r>
              <a:rPr lang="en-US" sz="1200" dirty="0" smtClean="0"/>
              <a:t>good </a:t>
            </a:r>
            <a:r>
              <a:rPr lang="en-US" sz="1200" dirty="0"/>
              <a:t>growth in our export </a:t>
            </a:r>
            <a:r>
              <a:rPr lang="en-US" sz="1200" dirty="0" smtClean="0"/>
              <a:t>markets</a:t>
            </a:r>
          </a:p>
          <a:p>
            <a:pPr lvl="1">
              <a:buFont typeface="Courier New" panose="02070309020205020404" pitchFamily="49" charset="0"/>
              <a:buChar char="o"/>
            </a:pPr>
            <a:r>
              <a:rPr lang="en-US" sz="1200" dirty="0"/>
              <a:t>h</a:t>
            </a:r>
            <a:r>
              <a:rPr lang="en-US" sz="1200" dirty="0" smtClean="0"/>
              <a:t>igh adaptability in local business and industry</a:t>
            </a:r>
          </a:p>
          <a:p>
            <a:pPr lvl="1">
              <a:buFont typeface="Wingdings" panose="05000000000000000000" pitchFamily="2" charset="2"/>
              <a:buChar char="ü"/>
            </a:pPr>
            <a:endParaRPr lang="en-US" sz="800" dirty="0" smtClean="0"/>
          </a:p>
          <a:p>
            <a:pPr>
              <a:buFont typeface="Wingdings" panose="05000000000000000000" pitchFamily="2" charset="2"/>
              <a:buChar char="§"/>
            </a:pPr>
            <a:r>
              <a:rPr lang="en-US" sz="1400" dirty="0"/>
              <a:t>It also appears that the danger of a major fall in house prices has been reduced. However, the risk of growth-dampening international </a:t>
            </a:r>
            <a:r>
              <a:rPr lang="en-US" sz="1400" dirty="0" smtClean="0"/>
              <a:t>trade barriers seems </a:t>
            </a:r>
            <a:r>
              <a:rPr lang="en-US" sz="1400" dirty="0"/>
              <a:t>to have </a:t>
            </a:r>
            <a:r>
              <a:rPr lang="en-US" sz="1400" dirty="0" smtClean="0"/>
              <a:t>increased somewhat</a:t>
            </a:r>
            <a:endParaRPr lang="en-US" sz="1400" dirty="0">
              <a:effectLst/>
            </a:endParaRPr>
          </a:p>
        </p:txBody>
      </p:sp>
      <p:pic>
        <p:nvPicPr>
          <p:cNvPr id="1026" name="Picture 2"/>
          <p:cNvPicPr>
            <a:picLocks noGrp="1" noChangeAspect="1" noChangeArrowheads="1"/>
          </p:cNvPicPr>
          <p:nvPr>
            <p:ph type="pic" sz="quarter" idx="14"/>
          </p:nvPr>
        </p:nvPicPr>
        <p:blipFill>
          <a:blip r:embed="rId2">
            <a:extLst>
              <a:ext uri="{28A0092B-C50C-407E-A947-70E740481C1C}">
                <a14:useLocalDpi xmlns:a14="http://schemas.microsoft.com/office/drawing/2010/main" val="0"/>
              </a:ext>
            </a:extLst>
          </a:blip>
          <a:srcRect t="37" b="37"/>
          <a:stretch>
            <a:fillRect/>
          </a:stretch>
        </p:blipFill>
        <p:spPr bwMode="auto">
          <a:xfrm>
            <a:off x="5815342" y="1414131"/>
            <a:ext cx="3471475" cy="518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Plassholder for tekst 3"/>
          <p:cNvSpPr>
            <a:spLocks noGrp="1"/>
          </p:cNvSpPr>
          <p:nvPr>
            <p:ph type="body" sz="quarter" idx="13"/>
          </p:nvPr>
        </p:nvSpPr>
        <p:spPr>
          <a:xfrm>
            <a:off x="720090" y="757671"/>
            <a:ext cx="4140517" cy="230832"/>
          </a:xfrm>
        </p:spPr>
        <p:txBody>
          <a:bodyPr/>
          <a:lstStyle/>
          <a:p>
            <a:endParaRPr lang="nb-NO" i="0" dirty="0"/>
          </a:p>
        </p:txBody>
      </p:sp>
    </p:spTree>
    <p:extLst>
      <p:ext uri="{BB962C8B-B14F-4D97-AF65-F5344CB8AC3E}">
        <p14:creationId xmlns:p14="http://schemas.microsoft.com/office/powerpoint/2010/main" val="2882616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ssholder for tekst 7"/>
          <p:cNvSpPr>
            <a:spLocks noGrp="1"/>
          </p:cNvSpPr>
          <p:nvPr>
            <p:ph type="body" sz="quarter" idx="16"/>
          </p:nvPr>
        </p:nvSpPr>
        <p:spPr/>
        <p:txBody>
          <a:bodyPr/>
          <a:lstStyle/>
          <a:p>
            <a:endParaRPr lang="nb-NO" dirty="0"/>
          </a:p>
        </p:txBody>
      </p:sp>
      <p:sp>
        <p:nvSpPr>
          <p:cNvPr id="11" name="Plassholder for tekst 2"/>
          <p:cNvSpPr txBox="1">
            <a:spLocks/>
          </p:cNvSpPr>
          <p:nvPr/>
        </p:nvSpPr>
        <p:spPr>
          <a:xfrm>
            <a:off x="250435" y="-85061"/>
            <a:ext cx="4642866" cy="1246495"/>
          </a:xfrm>
          <a:prstGeom prst="rect">
            <a:avLst/>
          </a:prstGeom>
        </p:spPr>
        <p:txBody>
          <a:bodyPr vert="horz" lIns="0" tIns="0" rIns="0" bIns="0" rtlCol="0" anchor="ctr">
            <a:normAutofit/>
          </a:bodyPr>
          <a:lstStyle>
            <a:lvl1pPr marL="0" indent="0" algn="l" defTabSz="1007943" rtl="0" eaLnBrk="1" latinLnBrk="0" hangingPunct="1">
              <a:lnSpc>
                <a:spcPct val="100000"/>
              </a:lnSpc>
              <a:spcBef>
                <a:spcPts val="500"/>
              </a:spcBef>
              <a:buFont typeface="Verdana" panose="020B0604030504040204" pitchFamily="34" charset="0"/>
              <a:buNone/>
              <a:defRPr sz="2700" b="1" kern="1200">
                <a:solidFill>
                  <a:schemeClr val="lt2"/>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r>
              <a:rPr lang="nb-NO" dirty="0" smtClean="0">
                <a:solidFill>
                  <a:srgbClr val="0B3D4A"/>
                </a:solidFill>
              </a:rPr>
              <a:t>Finansielle resultat</a:t>
            </a:r>
            <a:endParaRPr lang="nb-NO" dirty="0">
              <a:solidFill>
                <a:srgbClr val="0B3D4A"/>
              </a:solidFill>
            </a:endParaRPr>
          </a:p>
        </p:txBody>
      </p:sp>
      <p:pic>
        <p:nvPicPr>
          <p:cNvPr id="3" name="Plassholder for bilde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74" b="174"/>
          <a:stretch>
            <a:fillRect/>
          </a:stretch>
        </p:blipFill>
        <p:spPr/>
      </p:pic>
      <p:sp>
        <p:nvSpPr>
          <p:cNvPr id="9" name="Plassholder for tekst 2"/>
          <p:cNvSpPr txBox="1">
            <a:spLocks/>
          </p:cNvSpPr>
          <p:nvPr/>
        </p:nvSpPr>
        <p:spPr>
          <a:xfrm>
            <a:off x="250435" y="-3911"/>
            <a:ext cx="4642866" cy="1246495"/>
          </a:xfrm>
          <a:prstGeom prst="rect">
            <a:avLst/>
          </a:prstGeom>
        </p:spPr>
        <p:txBody>
          <a:bodyPr vert="horz" lIns="0" tIns="0" rIns="0" bIns="0" rtlCol="0" anchor="ctr">
            <a:normAutofit/>
          </a:bodyPr>
          <a:lstStyle>
            <a:lvl1pPr marL="0" indent="0" algn="l" defTabSz="1007943" rtl="0" eaLnBrk="1" latinLnBrk="0" hangingPunct="1">
              <a:lnSpc>
                <a:spcPct val="100000"/>
              </a:lnSpc>
              <a:spcBef>
                <a:spcPts val="500"/>
              </a:spcBef>
              <a:buFont typeface="Verdana" panose="020B0604030504040204" pitchFamily="34" charset="0"/>
              <a:buNone/>
              <a:defRPr sz="2700" b="1" kern="1200">
                <a:solidFill>
                  <a:schemeClr val="lt2"/>
                </a:solidFill>
                <a:latin typeface="+mn-lt"/>
                <a:ea typeface="+mn-ea"/>
                <a:cs typeface="+mn-cs"/>
              </a:defRPr>
            </a:lvl1pPr>
            <a:lvl2pPr marL="504000" indent="-251986" algn="l" defTabSz="1007943" rtl="0" eaLnBrk="1" latinLnBrk="0" hangingPunct="1">
              <a:lnSpc>
                <a:spcPct val="100000"/>
              </a:lnSpc>
              <a:spcBef>
                <a:spcPts val="500"/>
              </a:spcBef>
              <a:buFont typeface="Verdana" panose="020B0604030504040204" pitchFamily="34" charset="0"/>
              <a:buChar char="•"/>
              <a:defRPr sz="1800" kern="1200">
                <a:solidFill>
                  <a:srgbClr val="0B3D4A"/>
                </a:solidFill>
                <a:latin typeface="+mn-lt"/>
                <a:ea typeface="+mn-ea"/>
                <a:cs typeface="+mn-cs"/>
              </a:defRPr>
            </a:lvl2pPr>
            <a:lvl3pPr marL="756000" indent="-251986" algn="l" defTabSz="1007943" rtl="0" eaLnBrk="1" latinLnBrk="0" hangingPunct="1">
              <a:lnSpc>
                <a:spcPct val="100000"/>
              </a:lnSpc>
              <a:spcBef>
                <a:spcPts val="500"/>
              </a:spcBef>
              <a:buFont typeface="Verdana" panose="020B0604030504040204" pitchFamily="34" charset="0"/>
              <a:buChar char="•"/>
              <a:defRPr lang="nb-NO" sz="1600" kern="1200" dirty="0">
                <a:solidFill>
                  <a:srgbClr val="0B3D4A"/>
                </a:solidFill>
                <a:latin typeface="+mn-lt"/>
                <a:ea typeface="+mn-ea"/>
                <a:cs typeface="+mn-cs"/>
              </a:defRPr>
            </a:lvl3pPr>
            <a:lvl4pPr marL="1008000" indent="-251986" algn="l" defTabSz="1007943" rtl="0" eaLnBrk="1" latinLnBrk="0" hangingPunct="1">
              <a:lnSpc>
                <a:spcPct val="100000"/>
              </a:lnSpc>
              <a:spcBef>
                <a:spcPts val="500"/>
              </a:spcBef>
              <a:buFont typeface="Verdana" panose="020B0604030504040204" pitchFamily="34" charset="0"/>
              <a:buChar char="•"/>
              <a:defRPr lang="nb-NO" sz="1400" kern="1200" dirty="0">
                <a:solidFill>
                  <a:srgbClr val="0B3D4A"/>
                </a:solidFill>
                <a:latin typeface="+mn-lt"/>
                <a:ea typeface="+mn-ea"/>
                <a:cs typeface="+mn-cs"/>
              </a:defRPr>
            </a:lvl4pPr>
            <a:lvl5pPr marL="1260000" indent="-251986" algn="l" defTabSz="1007943" rtl="0" eaLnBrk="1" latinLnBrk="0" hangingPunct="1">
              <a:lnSpc>
                <a:spcPct val="100000"/>
              </a:lnSpc>
              <a:spcBef>
                <a:spcPts val="500"/>
              </a:spcBef>
              <a:buFont typeface="Verdana" panose="020B0604030504040204" pitchFamily="34" charset="0"/>
              <a:buChar char="•"/>
              <a:defRPr lang="nb-NO" sz="1200" kern="1200" dirty="0">
                <a:solidFill>
                  <a:srgbClr val="0B3D4A"/>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spcBef>
                <a:spcPts val="0"/>
              </a:spcBef>
            </a:pPr>
            <a:r>
              <a:rPr lang="nb-NO" sz="2400" dirty="0" err="1" smtClean="0">
                <a:solidFill>
                  <a:srgbClr val="0B3D4A"/>
                </a:solidFill>
              </a:rPr>
              <a:t>Results</a:t>
            </a:r>
            <a:endParaRPr lang="nb-NO" sz="2400" dirty="0" smtClean="0">
              <a:solidFill>
                <a:srgbClr val="0B3D4A"/>
              </a:solidFill>
            </a:endParaRPr>
          </a:p>
        </p:txBody>
      </p:sp>
    </p:spTree>
    <p:extLst>
      <p:ext uri="{BB962C8B-B14F-4D97-AF65-F5344CB8AC3E}">
        <p14:creationId xmlns:p14="http://schemas.microsoft.com/office/powerpoint/2010/main" val="1154994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ssholder for tekst 7"/>
          <p:cNvSpPr>
            <a:spLocks noGrp="1"/>
          </p:cNvSpPr>
          <p:nvPr>
            <p:ph type="body" idx="1"/>
          </p:nvPr>
        </p:nvSpPr>
        <p:spPr/>
        <p:txBody>
          <a:bodyPr/>
          <a:lstStyle/>
          <a:p>
            <a:r>
              <a:rPr lang="en-GB" dirty="0" smtClean="0"/>
              <a:t>Result after taxation</a:t>
            </a:r>
            <a:endParaRPr lang="en-GB" dirty="0"/>
          </a:p>
        </p:txBody>
      </p:sp>
      <p:sp>
        <p:nvSpPr>
          <p:cNvPr id="9" name="Plassholder for tekst 8"/>
          <p:cNvSpPr>
            <a:spLocks noGrp="1"/>
          </p:cNvSpPr>
          <p:nvPr>
            <p:ph type="body" sz="quarter" idx="3"/>
          </p:nvPr>
        </p:nvSpPr>
        <p:spPr>
          <a:xfrm>
            <a:off x="5256657" y="1992222"/>
            <a:ext cx="4140517" cy="200055"/>
          </a:xfrm>
        </p:spPr>
        <p:txBody>
          <a:bodyPr/>
          <a:lstStyle/>
          <a:p>
            <a:r>
              <a:rPr lang="en-GB" dirty="0" smtClean="0"/>
              <a:t>Return on Equity</a:t>
            </a:r>
            <a:endParaRPr lang="en-GB" dirty="0"/>
          </a:p>
        </p:txBody>
      </p:sp>
      <p:sp>
        <p:nvSpPr>
          <p:cNvPr id="3" name="Plassholder for lysbildenummer 2"/>
          <p:cNvSpPr>
            <a:spLocks noGrp="1"/>
          </p:cNvSpPr>
          <p:nvPr>
            <p:ph type="sldNum" sz="quarter" idx="12"/>
          </p:nvPr>
        </p:nvSpPr>
        <p:spPr/>
        <p:txBody>
          <a:bodyPr/>
          <a:lstStyle/>
          <a:p>
            <a:fld id="{5751DFAA-887F-4071-8EAD-E8CA316FCF06}" type="slidenum">
              <a:rPr lang="nb-NO" smtClean="0"/>
              <a:pPr/>
              <a:t>8</a:t>
            </a:fld>
            <a:endParaRPr lang="nb-NO" dirty="0"/>
          </a:p>
        </p:txBody>
      </p:sp>
      <p:sp>
        <p:nvSpPr>
          <p:cNvPr id="11" name="Tittel 10"/>
          <p:cNvSpPr>
            <a:spLocks noGrp="1"/>
          </p:cNvSpPr>
          <p:nvPr>
            <p:ph type="title"/>
          </p:nvPr>
        </p:nvSpPr>
        <p:spPr/>
        <p:txBody>
          <a:bodyPr/>
          <a:lstStyle/>
          <a:p>
            <a:r>
              <a:rPr lang="en-GB" dirty="0" smtClean="0"/>
              <a:t>A good start to 2018</a:t>
            </a:r>
            <a:endParaRPr lang="en-GB" dirty="0"/>
          </a:p>
        </p:txBody>
      </p:sp>
      <p:sp>
        <p:nvSpPr>
          <p:cNvPr id="10" name="Plassholder for tekst 9"/>
          <p:cNvSpPr>
            <a:spLocks noGrp="1"/>
          </p:cNvSpPr>
          <p:nvPr>
            <p:ph type="body" sz="quarter" idx="13"/>
          </p:nvPr>
        </p:nvSpPr>
        <p:spPr/>
        <p:txBody>
          <a:bodyPr/>
          <a:lstStyle/>
          <a:p>
            <a:r>
              <a:rPr lang="en-GB" dirty="0" smtClean="0"/>
              <a:t>Improved results compared with H1 2017</a:t>
            </a:r>
            <a:endParaRPr lang="en-GB" dirty="0"/>
          </a:p>
        </p:txBody>
      </p:sp>
      <p:sp>
        <p:nvSpPr>
          <p:cNvPr id="23" name="Plassholder for tekst 22"/>
          <p:cNvSpPr>
            <a:spLocks noGrp="1"/>
          </p:cNvSpPr>
          <p:nvPr>
            <p:ph type="body" sz="quarter" idx="14"/>
          </p:nvPr>
        </p:nvSpPr>
        <p:spPr/>
        <p:txBody>
          <a:bodyPr/>
          <a:lstStyle/>
          <a:p>
            <a:r>
              <a:rPr lang="nb-NO" dirty="0" smtClean="0"/>
              <a:t>- NOK million</a:t>
            </a:r>
            <a:endParaRPr lang="en-GB" dirty="0"/>
          </a:p>
        </p:txBody>
      </p:sp>
      <p:sp>
        <p:nvSpPr>
          <p:cNvPr id="24" name="Plassholder for tekst 23"/>
          <p:cNvSpPr>
            <a:spLocks noGrp="1"/>
          </p:cNvSpPr>
          <p:nvPr>
            <p:ph type="body" sz="quarter" idx="15"/>
          </p:nvPr>
        </p:nvSpPr>
        <p:spPr>
          <a:xfrm>
            <a:off x="5288188" y="2203875"/>
            <a:ext cx="4140517" cy="184666"/>
          </a:xfrm>
        </p:spPr>
        <p:txBody>
          <a:bodyPr/>
          <a:lstStyle/>
          <a:p>
            <a:r>
              <a:rPr lang="en-GB" dirty="0" smtClean="0"/>
              <a:t>- in percent (ROE)</a:t>
            </a:r>
            <a:endParaRPr lang="en-GB" dirty="0"/>
          </a:p>
        </p:txBody>
      </p:sp>
      <p:graphicFrame>
        <p:nvGraphicFramePr>
          <p:cNvPr id="6" name="Plassholder for innhold 5"/>
          <p:cNvGraphicFramePr>
            <a:graphicFrameLocks noGrp="1"/>
          </p:cNvGraphicFramePr>
          <p:nvPr>
            <p:ph type="chart" sz="quarter" idx="16"/>
            <p:extLst>
              <p:ext uri="{D42A27DB-BD31-4B8C-83A1-F6EECF244321}">
                <p14:modId xmlns:p14="http://schemas.microsoft.com/office/powerpoint/2010/main" val="1178338212"/>
              </p:ext>
            </p:extLst>
          </p:nvPr>
        </p:nvGraphicFramePr>
        <p:xfrm>
          <a:off x="631677" y="2691773"/>
          <a:ext cx="4140200" cy="30817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6" name="Plassholder for diagram 25"/>
          <p:cNvGraphicFramePr>
            <a:graphicFrameLocks noGrp="1"/>
          </p:cNvGraphicFramePr>
          <p:nvPr>
            <p:ph type="chart" sz="quarter" idx="18"/>
            <p:extLst>
              <p:ext uri="{D42A27DB-BD31-4B8C-83A1-F6EECF244321}">
                <p14:modId xmlns:p14="http://schemas.microsoft.com/office/powerpoint/2010/main" val="2475990595"/>
              </p:ext>
            </p:extLst>
          </p:nvPr>
        </p:nvGraphicFramePr>
        <p:xfrm>
          <a:off x="5233353" y="2587308"/>
          <a:ext cx="4140200" cy="32180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928302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lysbildenummer 3"/>
          <p:cNvSpPr>
            <a:spLocks noGrp="1"/>
          </p:cNvSpPr>
          <p:nvPr>
            <p:ph type="sldNum" sz="quarter" idx="12"/>
          </p:nvPr>
        </p:nvSpPr>
        <p:spPr/>
        <p:txBody>
          <a:bodyPr/>
          <a:lstStyle/>
          <a:p>
            <a:fld id="{5751DFAA-887F-4071-8EAD-E8CA316FCF06}" type="slidenum">
              <a:rPr lang="nb-NO" smtClean="0"/>
              <a:t>9</a:t>
            </a:fld>
            <a:endParaRPr lang="nb-NO" dirty="0"/>
          </a:p>
        </p:txBody>
      </p:sp>
      <p:sp>
        <p:nvSpPr>
          <p:cNvPr id="5" name="Tittel 4"/>
          <p:cNvSpPr>
            <a:spLocks noGrp="1"/>
          </p:cNvSpPr>
          <p:nvPr>
            <p:ph type="title"/>
          </p:nvPr>
        </p:nvSpPr>
        <p:spPr>
          <a:noFill/>
        </p:spPr>
        <p:txBody>
          <a:bodyPr>
            <a:normAutofit/>
          </a:bodyPr>
          <a:lstStyle/>
          <a:p>
            <a:r>
              <a:rPr lang="en-GB" dirty="0" smtClean="0"/>
              <a:t>Growth in income, stable cost level and low losses</a:t>
            </a:r>
            <a:endParaRPr lang="en-GB" dirty="0"/>
          </a:p>
        </p:txBody>
      </p:sp>
      <p:sp>
        <p:nvSpPr>
          <p:cNvPr id="12" name="Plassholder for tekst 11"/>
          <p:cNvSpPr>
            <a:spLocks noGrp="1"/>
          </p:cNvSpPr>
          <p:nvPr>
            <p:ph type="body" sz="quarter" idx="13"/>
          </p:nvPr>
        </p:nvSpPr>
        <p:spPr/>
        <p:txBody>
          <a:bodyPr/>
          <a:lstStyle/>
          <a:p>
            <a:r>
              <a:rPr lang="en-GB" dirty="0" smtClean="0"/>
              <a:t>H1 2018 compared with H1 2017</a:t>
            </a:r>
            <a:endParaRPr lang="en-GB" dirty="0"/>
          </a:p>
        </p:txBody>
      </p:sp>
      <p:sp>
        <p:nvSpPr>
          <p:cNvPr id="15" name="Plassholder for tekst 14"/>
          <p:cNvSpPr>
            <a:spLocks noGrp="1"/>
          </p:cNvSpPr>
          <p:nvPr>
            <p:ph type="body" sz="quarter" idx="20"/>
          </p:nvPr>
        </p:nvSpPr>
        <p:spPr>
          <a:xfrm>
            <a:off x="967563" y="5085397"/>
            <a:ext cx="3997842" cy="1591849"/>
          </a:xfrm>
        </p:spPr>
        <p:txBody>
          <a:bodyPr>
            <a:normAutofit/>
          </a:bodyPr>
          <a:lstStyle/>
          <a:p>
            <a:pPr>
              <a:lnSpc>
                <a:spcPct val="150000"/>
              </a:lnSpc>
              <a:buFont typeface="Wingdings" panose="05000000000000000000" pitchFamily="2" charset="2"/>
              <a:buChar char="§"/>
            </a:pPr>
            <a:r>
              <a:rPr lang="en-US" dirty="0" smtClean="0"/>
              <a:t>Higher Net Interest Income in NOK</a:t>
            </a:r>
          </a:p>
          <a:p>
            <a:pPr>
              <a:lnSpc>
                <a:spcPct val="150000"/>
              </a:lnSpc>
              <a:buFont typeface="Wingdings" panose="05000000000000000000" pitchFamily="2" charset="2"/>
              <a:buChar char="§"/>
            </a:pPr>
            <a:r>
              <a:rPr lang="en-US" dirty="0" smtClean="0"/>
              <a:t>Higher level of Other Income</a:t>
            </a:r>
          </a:p>
        </p:txBody>
      </p:sp>
      <p:sp>
        <p:nvSpPr>
          <p:cNvPr id="17" name="Plassholder for tekst 16"/>
          <p:cNvSpPr>
            <a:spLocks noGrp="1"/>
          </p:cNvSpPr>
          <p:nvPr>
            <p:ph type="body" sz="quarter" idx="21"/>
          </p:nvPr>
        </p:nvSpPr>
        <p:spPr>
          <a:xfrm>
            <a:off x="5394880" y="5085398"/>
            <a:ext cx="4140517" cy="1315402"/>
          </a:xfrm>
        </p:spPr>
        <p:txBody>
          <a:bodyPr>
            <a:normAutofit/>
          </a:bodyPr>
          <a:lstStyle/>
          <a:p>
            <a:pPr>
              <a:lnSpc>
                <a:spcPct val="150000"/>
              </a:lnSpc>
              <a:buFont typeface="Wingdings" panose="05000000000000000000" pitchFamily="2" charset="2"/>
              <a:buChar char="§"/>
            </a:pPr>
            <a:r>
              <a:rPr lang="en-US" dirty="0"/>
              <a:t>Stable operating costs</a:t>
            </a:r>
            <a:endParaRPr lang="en-GB" dirty="0"/>
          </a:p>
          <a:p>
            <a:pPr>
              <a:lnSpc>
                <a:spcPct val="150000"/>
              </a:lnSpc>
              <a:buFont typeface="Wingdings" panose="05000000000000000000" pitchFamily="2" charset="2"/>
              <a:buChar char="§"/>
            </a:pPr>
            <a:r>
              <a:rPr lang="en-GB" dirty="0"/>
              <a:t>Low level of losses also in </a:t>
            </a:r>
            <a:r>
              <a:rPr lang="en-GB" dirty="0" smtClean="0"/>
              <a:t>H1 2018</a:t>
            </a:r>
            <a:endParaRPr lang="en-GB" dirty="0"/>
          </a:p>
        </p:txBody>
      </p:sp>
      <p:graphicFrame>
        <p:nvGraphicFramePr>
          <p:cNvPr id="13" name="Plassholder for diagram 10"/>
          <p:cNvGraphicFramePr>
            <a:graphicFrameLocks noGrp="1"/>
          </p:cNvGraphicFramePr>
          <p:nvPr>
            <p:ph type="chart" sz="quarter" idx="18"/>
            <p:extLst>
              <p:ext uri="{D42A27DB-BD31-4B8C-83A1-F6EECF244321}">
                <p14:modId xmlns:p14="http://schemas.microsoft.com/office/powerpoint/2010/main" val="4224340133"/>
              </p:ext>
            </p:extLst>
          </p:nvPr>
        </p:nvGraphicFramePr>
        <p:xfrm>
          <a:off x="542261" y="1703240"/>
          <a:ext cx="8240232" cy="30813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9878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mal_SparebankenM+©reV2">
  <a:themeElements>
    <a:clrScheme name="Sparebanken Mør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EF7918"/>
      </a:accent6>
      <a:hlink>
        <a:srgbClr val="B9D3DC"/>
      </a:hlink>
      <a:folHlink>
        <a:srgbClr val="072B31"/>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2200" dirty="0" smtClean="0">
            <a:solidFill>
              <a:srgbClr val="0B3D4A"/>
            </a:solidFill>
          </a:defRPr>
        </a:defPPr>
      </a:lstStyle>
    </a:txDef>
  </a:objectDefaults>
  <a:extraClrSchemeLst/>
  <a:extLst>
    <a:ext uri="{05A4C25C-085E-4340-85A3-A5531E510DB2}">
      <thm15:themeFamily xmlns:thm15="http://schemas.microsoft.com/office/thememl/2012/main" xmlns="" name="PPTmal_SparebankenMøreV2.potx" id="{0F0D93C2-3193-4932-B7AE-FED21271BCC4}" vid="{4843F65E-821A-4D13-9740-CA9CD56D7C0E}"/>
    </a:ext>
  </a:extLst>
</a:theme>
</file>

<file path=ppt/theme/theme2.xml><?xml version="1.0" encoding="utf-8"?>
<a:theme xmlns:a="http://schemas.openxmlformats.org/drawingml/2006/main" name="3_PPTmal_SparebankenM+©reV2">
  <a:themeElements>
    <a:clrScheme name="Sparebanken Mør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EF7918"/>
      </a:accent6>
      <a:hlink>
        <a:srgbClr val="B9D3DC"/>
      </a:hlink>
      <a:folHlink>
        <a:srgbClr val="072B31"/>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2200" dirty="0" smtClean="0">
            <a:solidFill>
              <a:srgbClr val="0B3D4A"/>
            </a:solidFill>
          </a:defRPr>
        </a:defPPr>
      </a:lstStyle>
    </a:txDef>
  </a:objectDefaults>
  <a:extraClrSchemeLst/>
  <a:extLst>
    <a:ext uri="{05A4C25C-085E-4340-85A3-A5531E510DB2}">
      <thm15:themeFamily xmlns="" xmlns:thm15="http://schemas.microsoft.com/office/thememl/2012/main" name="PPTmal_SparebankenMøreV2.potx" id="{0F0D93C2-3193-4932-B7AE-FED21271BCC4}" vid="{4843F65E-821A-4D13-9740-CA9CD56D7C0E}"/>
    </a:ext>
  </a:extLst>
</a:theme>
</file>

<file path=ppt/theme/theme3.xml><?xml version="1.0" encoding="utf-8"?>
<a:theme xmlns:a="http://schemas.openxmlformats.org/drawingml/2006/main" name="1_PPTmal_SparebankenM+©reV2">
  <a:themeElements>
    <a:clrScheme name="Sparebanken Mør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EF7918"/>
      </a:accent6>
      <a:hlink>
        <a:srgbClr val="B9D3DC"/>
      </a:hlink>
      <a:folHlink>
        <a:srgbClr val="072B31"/>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2200" dirty="0" smtClean="0">
            <a:solidFill>
              <a:srgbClr val="0B3D4A"/>
            </a:solidFill>
          </a:defRPr>
        </a:defPPr>
      </a:lstStyle>
    </a:txDef>
  </a:objectDefaults>
  <a:extraClrSchemeLst/>
  <a:extLst>
    <a:ext uri="{05A4C25C-085E-4340-85A3-A5531E510DB2}">
      <thm15:themeFamily xmlns="" xmlns:thm15="http://schemas.microsoft.com/office/thememl/2012/main" name="PPTmal_SparebankenMøreV2.potx" id="{0F0D93C2-3193-4932-B7AE-FED21271BCC4}" vid="{4843F65E-821A-4D13-9740-CA9CD56D7C0E}"/>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2C6C88"/>
    </a:dk2>
    <a:lt2>
      <a:srgbClr val="009EE9"/>
    </a:lt2>
    <a:accent1>
      <a:srgbClr val="2C6C88"/>
    </a:accent1>
    <a:accent2>
      <a:srgbClr val="009EE9"/>
    </a:accent2>
    <a:accent3>
      <a:srgbClr val="BCE194"/>
    </a:accent3>
    <a:accent4>
      <a:srgbClr val="0B3D4A"/>
    </a:accent4>
    <a:accent5>
      <a:srgbClr val="5DC8F6"/>
    </a:accent5>
    <a:accent6>
      <a:srgbClr val="072B31"/>
    </a:accent6>
    <a:hlink>
      <a:srgbClr val="B9D3DC"/>
    </a:hlink>
    <a:folHlink>
      <a:srgbClr val="EF7918"/>
    </a:folHlink>
  </a:clrScheme>
  <a:fontScheme name="Verdan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PPTmal_SparebankenM+©reV2</Template>
  <TotalTime>40924</TotalTime>
  <Words>2761</Words>
  <Application>Microsoft Office PowerPoint</Application>
  <PresentationFormat>Egendefinert</PresentationFormat>
  <Paragraphs>740</Paragraphs>
  <Slides>37</Slides>
  <Notes>6</Notes>
  <HiddenSlides>0</HiddenSlides>
  <MMClips>0</MMClips>
  <ScaleCrop>false</ScaleCrop>
  <HeadingPairs>
    <vt:vector size="6" baseType="variant">
      <vt:variant>
        <vt:lpstr>Tema</vt:lpstr>
      </vt:variant>
      <vt:variant>
        <vt:i4>3</vt:i4>
      </vt:variant>
      <vt:variant>
        <vt:lpstr>Innebygde OLE-servere</vt:lpstr>
      </vt:variant>
      <vt:variant>
        <vt:i4>1</vt:i4>
      </vt:variant>
      <vt:variant>
        <vt:lpstr>Lysbildetitler</vt:lpstr>
      </vt:variant>
      <vt:variant>
        <vt:i4>37</vt:i4>
      </vt:variant>
    </vt:vector>
  </HeadingPairs>
  <TitlesOfParts>
    <vt:vector size="41" baseType="lpstr">
      <vt:lpstr>PPTmal_SparebankenM+©reV2</vt:lpstr>
      <vt:lpstr>3_PPTmal_SparebankenM+©reV2</vt:lpstr>
      <vt:lpstr>1_PPTmal_SparebankenM+©reV2</vt:lpstr>
      <vt:lpstr>Macrobond document</vt:lpstr>
      <vt:lpstr>Presentation   2nd quarter 2018 </vt:lpstr>
      <vt:lpstr>PowerPoint-presentasjon</vt:lpstr>
      <vt:lpstr>PowerPoint-presentasjon</vt:lpstr>
      <vt:lpstr>Highlights from H1 2018</vt:lpstr>
      <vt:lpstr>Key figures </vt:lpstr>
      <vt:lpstr>Positive outlook</vt:lpstr>
      <vt:lpstr>PowerPoint-presentasjon</vt:lpstr>
      <vt:lpstr>A good start to 2018</vt:lpstr>
      <vt:lpstr>Growth in income, stable cost level and low losses</vt:lpstr>
      <vt:lpstr>Results</vt:lpstr>
      <vt:lpstr>Balance sheet and key figures</vt:lpstr>
      <vt:lpstr>Quarterly development in Net Interest Income</vt:lpstr>
      <vt:lpstr>Quarterly development in Other Income</vt:lpstr>
      <vt:lpstr>Total Income</vt:lpstr>
      <vt:lpstr>Strong cost control – improved efficiency</vt:lpstr>
      <vt:lpstr>Strong underwriting</vt:lpstr>
      <vt:lpstr>Losses by sector</vt:lpstr>
      <vt:lpstr>Impairments</vt:lpstr>
      <vt:lpstr>Problem Loans and Impairments</vt:lpstr>
      <vt:lpstr>Pre tax profit</vt:lpstr>
      <vt:lpstr>PowerPoint-presentasjon</vt:lpstr>
      <vt:lpstr>Continued good growth</vt:lpstr>
      <vt:lpstr>Lending</vt:lpstr>
      <vt:lpstr>Diversified loan book</vt:lpstr>
      <vt:lpstr>Good quality in our retail portfolio</vt:lpstr>
      <vt:lpstr>House prices</vt:lpstr>
      <vt:lpstr>Deposits</vt:lpstr>
      <vt:lpstr>Discretionary Portfolio Management</vt:lpstr>
      <vt:lpstr>PowerPoint-presentasjon</vt:lpstr>
      <vt:lpstr>Deposits from customers and market funding</vt:lpstr>
      <vt:lpstr>Equity and related capital</vt:lpstr>
      <vt:lpstr>Equity Capital in Sparebanken Møre</vt:lpstr>
      <vt:lpstr>Equity Capital in Sparebanken Møre</vt:lpstr>
      <vt:lpstr>Equity Capital in Sparebanken Møre</vt:lpstr>
      <vt:lpstr>PowerPoint-presentasjon</vt:lpstr>
      <vt:lpstr>PowerPoint-presentasjon</vt:lpstr>
      <vt:lpstr>Disclaimer</vt:lpstr>
    </vt:vector>
  </TitlesOfParts>
  <Company>Sparebanken Møre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Ole Andre Kjerstad</dc:creator>
  <dc:description>template by officeconsult.no</dc:description>
  <cp:lastModifiedBy>Sandra Myhre Helseth</cp:lastModifiedBy>
  <cp:revision>463</cp:revision>
  <cp:lastPrinted>2018-07-11T08:10:45Z</cp:lastPrinted>
  <dcterms:created xsi:type="dcterms:W3CDTF">2017-03-24T08:09:05Z</dcterms:created>
  <dcterms:modified xsi:type="dcterms:W3CDTF">2018-08-14T07:24:47Z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 by">
    <vt:lpwstr>officeconsult.no</vt:lpwstr>
  </property>
</Properties>
</file>