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712" r:id="rId5"/>
  </p:sldMasterIdLst>
  <p:notesMasterIdLst>
    <p:notesMasterId r:id="rId20"/>
  </p:notesMasterIdLst>
  <p:sldIdLst>
    <p:sldId id="256" r:id="rId6"/>
    <p:sldId id="2147196292" r:id="rId7"/>
    <p:sldId id="2147196295" r:id="rId8"/>
    <p:sldId id="2147196271" r:id="rId9"/>
    <p:sldId id="2147196313" r:id="rId10"/>
    <p:sldId id="2147196272" r:id="rId11"/>
    <p:sldId id="2147196273" r:id="rId12"/>
    <p:sldId id="2147196275" r:id="rId13"/>
    <p:sldId id="2147196278" r:id="rId14"/>
    <p:sldId id="2147196279" r:id="rId15"/>
    <p:sldId id="2147196280" r:id="rId16"/>
    <p:sldId id="2147196282" r:id="rId17"/>
    <p:sldId id="12547" r:id="rId18"/>
    <p:sldId id="932" r:id="rId19"/>
  </p:sldIdLst>
  <p:sldSz cx="12192000" cy="6858000"/>
  <p:notesSz cx="6805613" cy="9944100"/>
  <p:defaultText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userDrawn="1">
          <p15:clr>
            <a:srgbClr val="A4A3A4"/>
          </p15:clr>
        </p15:guide>
        <p15:guide id="3" pos="186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9D9D9"/>
    <a:srgbClr val="0093D6"/>
    <a:srgbClr val="61B7D5"/>
    <a:srgbClr val="81C5DE"/>
    <a:srgbClr val="F8DDDC"/>
    <a:srgbClr val="E7FFE7"/>
    <a:srgbClr val="CCFF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ddels stil 2 – uthevin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iddels stil 2 – utheving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F5AB1C69-6EDB-4FF4-983F-18BD219EF322}" styleName="Middels stil 2 – utheving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56" autoAdjust="0"/>
    <p:restoredTop sz="87990" autoAdjust="0"/>
  </p:normalViewPr>
  <p:slideViewPr>
    <p:cSldViewPr snapToGrid="0" showGuides="1">
      <p:cViewPr varScale="1">
        <p:scale>
          <a:sx n="92" d="100"/>
          <a:sy n="92" d="100"/>
        </p:scale>
        <p:origin x="84" y="156"/>
      </p:cViewPr>
      <p:guideLst>
        <p:guide orient="horz" pos="2160"/>
        <p:guide pos="3840"/>
        <p:guide pos="186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ssholder for topptekst 1"/>
          <p:cNvSpPr>
            <a:spLocks noGrp="1"/>
          </p:cNvSpPr>
          <p:nvPr>
            <p:ph type="hdr" sz="quarter"/>
          </p:nvPr>
        </p:nvSpPr>
        <p:spPr>
          <a:xfrm>
            <a:off x="0" y="0"/>
            <a:ext cx="2949575" cy="498475"/>
          </a:xfrm>
          <a:prstGeom prst="rect">
            <a:avLst/>
          </a:prstGeom>
        </p:spPr>
        <p:txBody>
          <a:bodyPr vert="horz" lIns="91440" tIns="45720" rIns="91440" bIns="45720" rtlCol="0"/>
          <a:lstStyle>
            <a:lvl1pPr algn="l">
              <a:defRPr sz="1200"/>
            </a:lvl1pPr>
          </a:lstStyle>
          <a:p>
            <a:endParaRPr lang="nb-NO"/>
          </a:p>
        </p:txBody>
      </p:sp>
      <p:sp>
        <p:nvSpPr>
          <p:cNvPr id="3" name="Plassholder for dato 2"/>
          <p:cNvSpPr>
            <a:spLocks noGrp="1"/>
          </p:cNvSpPr>
          <p:nvPr>
            <p:ph type="dt" idx="1"/>
          </p:nvPr>
        </p:nvSpPr>
        <p:spPr>
          <a:xfrm>
            <a:off x="3854450" y="0"/>
            <a:ext cx="2949575" cy="498475"/>
          </a:xfrm>
          <a:prstGeom prst="rect">
            <a:avLst/>
          </a:prstGeom>
        </p:spPr>
        <p:txBody>
          <a:bodyPr vert="horz" lIns="91440" tIns="45720" rIns="91440" bIns="45720" rtlCol="0"/>
          <a:lstStyle>
            <a:lvl1pPr algn="r">
              <a:defRPr sz="1200"/>
            </a:lvl1pPr>
          </a:lstStyle>
          <a:p>
            <a:fld id="{221112BF-CEE3-4AAF-8EA5-F17F8AEBD1A8}" type="datetimeFigureOut">
              <a:rPr lang="nb-NO" smtClean="0"/>
              <a:t>20.11.2023</a:t>
            </a:fld>
            <a:endParaRPr lang="nb-NO"/>
          </a:p>
        </p:txBody>
      </p:sp>
      <p:sp>
        <p:nvSpPr>
          <p:cNvPr id="4" name="Plassholder for lysbilde 3"/>
          <p:cNvSpPr>
            <a:spLocks noGrp="1" noRot="1" noChangeAspect="1"/>
          </p:cNvSpPr>
          <p:nvPr>
            <p:ph type="sldImg" idx="2"/>
          </p:nvPr>
        </p:nvSpPr>
        <p:spPr>
          <a:xfrm>
            <a:off x="420688" y="1243013"/>
            <a:ext cx="5964237" cy="3355975"/>
          </a:xfrm>
          <a:prstGeom prst="rect">
            <a:avLst/>
          </a:prstGeom>
          <a:noFill/>
          <a:ln w="12700">
            <a:solidFill>
              <a:prstClr val="black"/>
            </a:solidFill>
          </a:ln>
        </p:spPr>
        <p:txBody>
          <a:bodyPr vert="horz" lIns="91440" tIns="45720" rIns="91440" bIns="45720" rtlCol="0" anchor="ctr"/>
          <a:lstStyle/>
          <a:p>
            <a:endParaRPr lang="nb-NO"/>
          </a:p>
        </p:txBody>
      </p:sp>
      <p:sp>
        <p:nvSpPr>
          <p:cNvPr id="5" name="Plassholder for notater 4"/>
          <p:cNvSpPr>
            <a:spLocks noGrp="1"/>
          </p:cNvSpPr>
          <p:nvPr>
            <p:ph type="body" sz="quarter" idx="3"/>
          </p:nvPr>
        </p:nvSpPr>
        <p:spPr>
          <a:xfrm>
            <a:off x="681038" y="4786313"/>
            <a:ext cx="5443537" cy="3914775"/>
          </a:xfrm>
          <a:prstGeom prst="rect">
            <a:avLst/>
          </a:prstGeom>
        </p:spPr>
        <p:txBody>
          <a:bodyPr vert="horz" lIns="91440" tIns="45720" rIns="91440" bIns="45720" rtlCol="0"/>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6" name="Plassholder for bunntekst 5"/>
          <p:cNvSpPr>
            <a:spLocks noGrp="1"/>
          </p:cNvSpPr>
          <p:nvPr>
            <p:ph type="ftr" sz="quarter" idx="4"/>
          </p:nvPr>
        </p:nvSpPr>
        <p:spPr>
          <a:xfrm>
            <a:off x="0" y="9445625"/>
            <a:ext cx="2949575" cy="498475"/>
          </a:xfrm>
          <a:prstGeom prst="rect">
            <a:avLst/>
          </a:prstGeom>
        </p:spPr>
        <p:txBody>
          <a:bodyPr vert="horz" lIns="91440" tIns="45720" rIns="91440" bIns="45720" rtlCol="0" anchor="b"/>
          <a:lstStyle>
            <a:lvl1pPr algn="l">
              <a:defRPr sz="1200"/>
            </a:lvl1pPr>
          </a:lstStyle>
          <a:p>
            <a:endParaRPr lang="nb-NO"/>
          </a:p>
        </p:txBody>
      </p:sp>
      <p:sp>
        <p:nvSpPr>
          <p:cNvPr id="7" name="Plassholder for lysbildenummer 6"/>
          <p:cNvSpPr>
            <a:spLocks noGrp="1"/>
          </p:cNvSpPr>
          <p:nvPr>
            <p:ph type="sldNum" sz="quarter" idx="5"/>
          </p:nvPr>
        </p:nvSpPr>
        <p:spPr>
          <a:xfrm>
            <a:off x="3854450" y="9445625"/>
            <a:ext cx="2949575" cy="498475"/>
          </a:xfrm>
          <a:prstGeom prst="rect">
            <a:avLst/>
          </a:prstGeom>
        </p:spPr>
        <p:txBody>
          <a:bodyPr vert="horz" lIns="91440" tIns="45720" rIns="91440" bIns="45720" rtlCol="0" anchor="b"/>
          <a:lstStyle>
            <a:lvl1pPr algn="r">
              <a:defRPr sz="1200"/>
            </a:lvl1pPr>
          </a:lstStyle>
          <a:p>
            <a:fld id="{300A7D94-DE7E-46A5-8B21-75D867EC0529}" type="slidenum">
              <a:rPr lang="nb-NO" smtClean="0"/>
              <a:t>‹#›</a:t>
            </a:fld>
            <a:endParaRPr lang="nb-NO"/>
          </a:p>
        </p:txBody>
      </p:sp>
    </p:spTree>
    <p:extLst>
      <p:ext uri="{BB962C8B-B14F-4D97-AF65-F5344CB8AC3E}">
        <p14:creationId xmlns:p14="http://schemas.microsoft.com/office/powerpoint/2010/main" val="10103261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image" Target="../media/image9.png"/><Relationship Id="rId5" Type="http://schemas.openxmlformats.org/officeDocument/2006/relationships/image" Target="../media/image8.jpeg"/><Relationship Id="rId4" Type="http://schemas.openxmlformats.org/officeDocument/2006/relationships/image" Target="../media/image7.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image" Target="../media/image9.png"/><Relationship Id="rId5" Type="http://schemas.openxmlformats.org/officeDocument/2006/relationships/image" Target="../media/image8.jpeg"/><Relationship Id="rId4" Type="http://schemas.openxmlformats.org/officeDocument/2006/relationships/image" Target="../media/image7.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5.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11.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4.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4.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2.xml"/><Relationship Id="rId6" Type="http://schemas.openxmlformats.org/officeDocument/2006/relationships/image" Target="../media/image9.png"/><Relationship Id="rId5" Type="http://schemas.openxmlformats.org/officeDocument/2006/relationships/image" Target="../media/image8.jpeg"/><Relationship Id="rId4" Type="http://schemas.openxmlformats.org/officeDocument/2006/relationships/image" Target="../media/image7.png"/></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2.xml"/><Relationship Id="rId6" Type="http://schemas.openxmlformats.org/officeDocument/2006/relationships/image" Target="../media/image9.png"/><Relationship Id="rId5" Type="http://schemas.openxmlformats.org/officeDocument/2006/relationships/image" Target="../media/image8.jpeg"/><Relationship Id="rId4" Type="http://schemas.openxmlformats.org/officeDocument/2006/relationships/image" Target="../media/image7.png"/></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5.png"/><Relationship Id="rId1" Type="http://schemas.openxmlformats.org/officeDocument/2006/relationships/slideMaster" Target="../slideMasters/slideMaster2.xml"/><Relationship Id="rId5" Type="http://schemas.openxmlformats.org/officeDocument/2006/relationships/image" Target="../media/image3.png"/><Relationship Id="rId4" Type="http://schemas.openxmlformats.org/officeDocument/2006/relationships/image" Target="../media/image11.png"/></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blank" preserve="1">
  <p:cSld name="Forside">
    <p:bg>
      <p:bgPr>
        <a:blipFill dpi="0" rotWithShape="1">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ekstSylinder 1"/>
          <p:cNvSpPr txBox="1"/>
          <p:nvPr/>
        </p:nvSpPr>
        <p:spPr>
          <a:xfrm>
            <a:off x="1710267" y="520700"/>
            <a:ext cx="184731" cy="369332"/>
          </a:xfrm>
          <a:prstGeom prst="rect">
            <a:avLst/>
          </a:prstGeom>
          <a:noFill/>
        </p:spPr>
        <p:txBody>
          <a:bodyPr wrap="none" rtlCol="0">
            <a:spAutoFit/>
          </a:bodyPr>
          <a:lstStyle/>
          <a:p>
            <a:endParaRPr lang="nb-NO" sz="1800"/>
          </a:p>
        </p:txBody>
      </p:sp>
      <p:sp>
        <p:nvSpPr>
          <p:cNvPr id="3" name="TekstSylinder 2"/>
          <p:cNvSpPr txBox="1"/>
          <p:nvPr/>
        </p:nvSpPr>
        <p:spPr>
          <a:xfrm>
            <a:off x="795867" y="444500"/>
            <a:ext cx="184731" cy="369332"/>
          </a:xfrm>
          <a:prstGeom prst="rect">
            <a:avLst/>
          </a:prstGeom>
          <a:noFill/>
        </p:spPr>
        <p:txBody>
          <a:bodyPr wrap="none" rtlCol="0">
            <a:spAutoFit/>
          </a:bodyPr>
          <a:lstStyle/>
          <a:p>
            <a:endParaRPr lang="nb-NO" sz="1800"/>
          </a:p>
        </p:txBody>
      </p:sp>
      <p:sp>
        <p:nvSpPr>
          <p:cNvPr id="4" name="TekstSylinder 3"/>
          <p:cNvSpPr txBox="1"/>
          <p:nvPr/>
        </p:nvSpPr>
        <p:spPr>
          <a:xfrm>
            <a:off x="355600" y="127000"/>
            <a:ext cx="184731" cy="369332"/>
          </a:xfrm>
          <a:prstGeom prst="rect">
            <a:avLst/>
          </a:prstGeom>
          <a:noFill/>
        </p:spPr>
        <p:txBody>
          <a:bodyPr wrap="none" rtlCol="0">
            <a:spAutoFit/>
          </a:bodyPr>
          <a:lstStyle/>
          <a:p>
            <a:endParaRPr lang="nb-NO" sz="1800"/>
          </a:p>
        </p:txBody>
      </p:sp>
    </p:spTree>
    <p:extLst>
      <p:ext uri="{BB962C8B-B14F-4D97-AF65-F5344CB8AC3E}">
        <p14:creationId xmlns:p14="http://schemas.microsoft.com/office/powerpoint/2010/main" val="18237337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7_Tittel og innhold">
    <p:bg>
      <p:bgPr>
        <a:solidFill>
          <a:schemeClr val="bg1"/>
        </a:solidFill>
        <a:effectLst/>
      </p:bgPr>
    </p:bg>
    <p:spTree>
      <p:nvGrpSpPr>
        <p:cNvPr id="1" name=""/>
        <p:cNvGrpSpPr/>
        <p:nvPr/>
      </p:nvGrpSpPr>
      <p:grpSpPr>
        <a:xfrm>
          <a:off x="0" y="0"/>
          <a:ext cx="0" cy="0"/>
          <a:chOff x="0" y="0"/>
          <a:chExt cx="0" cy="0"/>
        </a:xfrm>
      </p:grpSpPr>
      <p:sp>
        <p:nvSpPr>
          <p:cNvPr id="4" name="Rektangel 3">
            <a:extLst>
              <a:ext uri="{FF2B5EF4-FFF2-40B4-BE49-F238E27FC236}">
                <a16:creationId xmlns:a16="http://schemas.microsoft.com/office/drawing/2014/main" id="{252CB2E1-42BC-4C5C-B0C7-684E669AD27E}"/>
              </a:ext>
            </a:extLst>
          </p:cNvPr>
          <p:cNvSpPr/>
          <p:nvPr/>
        </p:nvSpPr>
        <p:spPr>
          <a:xfrm>
            <a:off x="6140367" y="1900800"/>
            <a:ext cx="5096434" cy="37656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solidFill>
                <a:schemeClr val="bg1"/>
              </a:solidFill>
            </a:endParaRPr>
          </a:p>
        </p:txBody>
      </p:sp>
      <p:sp>
        <p:nvSpPr>
          <p:cNvPr id="2" name="Title 1"/>
          <p:cNvSpPr>
            <a:spLocks noGrp="1"/>
          </p:cNvSpPr>
          <p:nvPr>
            <p:ph type="title"/>
          </p:nvPr>
        </p:nvSpPr>
        <p:spPr/>
        <p:txBody>
          <a:bodyPr/>
          <a:lstStyle/>
          <a:p>
            <a:r>
              <a:rPr lang="nb-NO"/>
              <a:t>Klikk for å redigere tittelstil</a:t>
            </a:r>
            <a:endParaRPr lang="en-US"/>
          </a:p>
        </p:txBody>
      </p:sp>
      <p:sp>
        <p:nvSpPr>
          <p:cNvPr id="3" name="Content Placeholder 2"/>
          <p:cNvSpPr>
            <a:spLocks noGrp="1"/>
          </p:cNvSpPr>
          <p:nvPr>
            <p:ph idx="1"/>
          </p:nvPr>
        </p:nvSpPr>
        <p:spPr>
          <a:xfrm>
            <a:off x="838200" y="1900800"/>
            <a:ext cx="5096435" cy="3765600"/>
          </a:xfrm>
        </p:spPr>
        <p:txBody>
          <a:bodyPr/>
          <a:lstStyle>
            <a:lvl1pPr marL="268288" indent="-268288">
              <a:defRPr/>
            </a:lvl1pPr>
            <a:lvl2pPr marL="714375" indent="-357188">
              <a:defRPr/>
            </a:lvl2pPr>
            <a:lvl3pPr marL="981075" indent="-266700">
              <a:defRPr/>
            </a:lvl3pPr>
          </a:lstStyle>
          <a:p>
            <a:pPr lvl="0"/>
            <a:r>
              <a:rPr lang="nb-NO"/>
              <a:t>Klikk for å redigere tekststiler i malen</a:t>
            </a:r>
          </a:p>
          <a:p>
            <a:pPr lvl="1"/>
            <a:r>
              <a:rPr lang="nb-NO"/>
              <a:t>Andre nivå</a:t>
            </a:r>
          </a:p>
          <a:p>
            <a:pPr lvl="2"/>
            <a:r>
              <a:rPr lang="nb-NO"/>
              <a:t>Tredje nivå</a:t>
            </a:r>
          </a:p>
        </p:txBody>
      </p:sp>
      <p:pic>
        <p:nvPicPr>
          <p:cNvPr id="10" name="Bilde 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5982408"/>
            <a:ext cx="1297172" cy="875591"/>
          </a:xfrm>
          <a:prstGeom prst="rect">
            <a:avLst/>
          </a:prstGeom>
        </p:spPr>
      </p:pic>
      <p:pic>
        <p:nvPicPr>
          <p:cNvPr id="5" name="Bild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848400" y="5982408"/>
            <a:ext cx="2343600" cy="878850"/>
          </a:xfrm>
          <a:prstGeom prst="rect">
            <a:avLst/>
          </a:prstGeom>
        </p:spPr>
      </p:pic>
      <p:sp>
        <p:nvSpPr>
          <p:cNvPr id="6" name="Content Placeholder 2">
            <a:extLst>
              <a:ext uri="{FF2B5EF4-FFF2-40B4-BE49-F238E27FC236}">
                <a16:creationId xmlns:a16="http://schemas.microsoft.com/office/drawing/2014/main" id="{F0CDDBBD-C552-4BB4-908E-11B26340F713}"/>
              </a:ext>
            </a:extLst>
          </p:cNvPr>
          <p:cNvSpPr>
            <a:spLocks noGrp="1"/>
          </p:cNvSpPr>
          <p:nvPr>
            <p:ph idx="10"/>
          </p:nvPr>
        </p:nvSpPr>
        <p:spPr>
          <a:xfrm>
            <a:off x="6257367" y="1990164"/>
            <a:ext cx="4867833" cy="3550024"/>
          </a:xfrm>
        </p:spPr>
        <p:txBody>
          <a:bodyPr/>
          <a:lstStyle>
            <a:lvl1pPr marL="0" indent="0" algn="ctr">
              <a:buNone/>
              <a:defRPr>
                <a:solidFill>
                  <a:schemeClr val="bg1"/>
                </a:solidFill>
              </a:defRPr>
            </a:lvl1pPr>
            <a:lvl2pPr marL="357187" indent="0" algn="ctr">
              <a:buNone/>
              <a:defRPr>
                <a:solidFill>
                  <a:schemeClr val="bg1"/>
                </a:solidFill>
              </a:defRPr>
            </a:lvl2pPr>
            <a:lvl3pPr marL="714375" indent="0" algn="ctr">
              <a:buNone/>
              <a:defRPr>
                <a:solidFill>
                  <a:schemeClr val="bg1"/>
                </a:solidFill>
              </a:defRPr>
            </a:lvl3pPr>
          </a:lstStyle>
          <a:p>
            <a:pPr lvl="0"/>
            <a:r>
              <a:rPr lang="nb-NO"/>
              <a:t>Klikk for å redigere tekststiler i malen</a:t>
            </a:r>
          </a:p>
          <a:p>
            <a:pPr lvl="1"/>
            <a:r>
              <a:rPr lang="nb-NO"/>
              <a:t>Andre nivå</a:t>
            </a:r>
          </a:p>
        </p:txBody>
      </p:sp>
    </p:spTree>
    <p:extLst>
      <p:ext uri="{BB962C8B-B14F-4D97-AF65-F5344CB8AC3E}">
        <p14:creationId xmlns:p14="http://schemas.microsoft.com/office/powerpoint/2010/main" val="17026773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8_Tittel og innhold">
    <p:bg>
      <p:bgPr>
        <a:solidFill>
          <a:schemeClr val="bg1"/>
        </a:solidFill>
        <a:effectLst/>
      </p:bgPr>
    </p:bg>
    <p:spTree>
      <p:nvGrpSpPr>
        <p:cNvPr id="1" name=""/>
        <p:cNvGrpSpPr/>
        <p:nvPr/>
      </p:nvGrpSpPr>
      <p:grpSpPr>
        <a:xfrm>
          <a:off x="0" y="0"/>
          <a:ext cx="0" cy="0"/>
          <a:chOff x="0" y="0"/>
          <a:chExt cx="0" cy="0"/>
        </a:xfrm>
      </p:grpSpPr>
      <p:sp>
        <p:nvSpPr>
          <p:cNvPr id="4" name="Rektangel 3">
            <a:extLst>
              <a:ext uri="{FF2B5EF4-FFF2-40B4-BE49-F238E27FC236}">
                <a16:creationId xmlns:a16="http://schemas.microsoft.com/office/drawing/2014/main" id="{252CB2E1-42BC-4C5C-B0C7-684E669AD27E}"/>
              </a:ext>
            </a:extLst>
          </p:cNvPr>
          <p:cNvSpPr/>
          <p:nvPr/>
        </p:nvSpPr>
        <p:spPr>
          <a:xfrm>
            <a:off x="6140367" y="1900800"/>
            <a:ext cx="5096434" cy="37656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solidFill>
                <a:schemeClr val="bg1"/>
              </a:solidFill>
            </a:endParaRPr>
          </a:p>
        </p:txBody>
      </p:sp>
      <p:sp>
        <p:nvSpPr>
          <p:cNvPr id="2" name="Title 1"/>
          <p:cNvSpPr>
            <a:spLocks noGrp="1"/>
          </p:cNvSpPr>
          <p:nvPr>
            <p:ph type="title"/>
          </p:nvPr>
        </p:nvSpPr>
        <p:spPr/>
        <p:txBody>
          <a:bodyPr/>
          <a:lstStyle/>
          <a:p>
            <a:r>
              <a:rPr lang="nb-NO"/>
              <a:t>Klikk for å redigere tittelstil</a:t>
            </a:r>
            <a:endParaRPr lang="en-US"/>
          </a:p>
        </p:txBody>
      </p:sp>
      <p:sp>
        <p:nvSpPr>
          <p:cNvPr id="3" name="Content Placeholder 2"/>
          <p:cNvSpPr>
            <a:spLocks noGrp="1"/>
          </p:cNvSpPr>
          <p:nvPr>
            <p:ph idx="1"/>
          </p:nvPr>
        </p:nvSpPr>
        <p:spPr>
          <a:xfrm>
            <a:off x="838200" y="1900800"/>
            <a:ext cx="5096435" cy="3765600"/>
          </a:xfrm>
        </p:spPr>
        <p:txBody>
          <a:bodyPr/>
          <a:lstStyle>
            <a:lvl1pPr marL="268288" indent="-268288">
              <a:defRPr/>
            </a:lvl1pPr>
            <a:lvl2pPr marL="714375" indent="-357188">
              <a:defRPr/>
            </a:lvl2pPr>
            <a:lvl3pPr marL="981075" indent="-266700">
              <a:defRPr/>
            </a:lvl3pPr>
          </a:lstStyle>
          <a:p>
            <a:pPr lvl="0"/>
            <a:r>
              <a:rPr lang="nb-NO"/>
              <a:t>Klikk for å redigere tekststiler i malen</a:t>
            </a:r>
          </a:p>
          <a:p>
            <a:pPr lvl="1"/>
            <a:r>
              <a:rPr lang="nb-NO"/>
              <a:t>Andre nivå</a:t>
            </a:r>
          </a:p>
          <a:p>
            <a:pPr lvl="2"/>
            <a:r>
              <a:rPr lang="nb-NO"/>
              <a:t>Tredje nivå</a:t>
            </a:r>
          </a:p>
        </p:txBody>
      </p:sp>
      <p:pic>
        <p:nvPicPr>
          <p:cNvPr id="10" name="Bilde 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5982408"/>
            <a:ext cx="1297172" cy="875591"/>
          </a:xfrm>
          <a:prstGeom prst="rect">
            <a:avLst/>
          </a:prstGeom>
        </p:spPr>
      </p:pic>
      <p:pic>
        <p:nvPicPr>
          <p:cNvPr id="5" name="Bild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848400" y="5982408"/>
            <a:ext cx="2343600" cy="878850"/>
          </a:xfrm>
          <a:prstGeom prst="rect">
            <a:avLst/>
          </a:prstGeom>
        </p:spPr>
      </p:pic>
      <p:sp>
        <p:nvSpPr>
          <p:cNvPr id="6" name="Content Placeholder 2">
            <a:extLst>
              <a:ext uri="{FF2B5EF4-FFF2-40B4-BE49-F238E27FC236}">
                <a16:creationId xmlns:a16="http://schemas.microsoft.com/office/drawing/2014/main" id="{F0CDDBBD-C552-4BB4-908E-11B26340F713}"/>
              </a:ext>
            </a:extLst>
          </p:cNvPr>
          <p:cNvSpPr>
            <a:spLocks noGrp="1"/>
          </p:cNvSpPr>
          <p:nvPr>
            <p:ph idx="10"/>
          </p:nvPr>
        </p:nvSpPr>
        <p:spPr>
          <a:xfrm>
            <a:off x="6257367" y="1990164"/>
            <a:ext cx="4867833" cy="3550024"/>
          </a:xfrm>
        </p:spPr>
        <p:txBody>
          <a:bodyPr/>
          <a:lstStyle>
            <a:lvl1pPr marL="0" indent="0" algn="ctr">
              <a:buNone/>
              <a:defRPr>
                <a:solidFill>
                  <a:schemeClr val="bg1"/>
                </a:solidFill>
              </a:defRPr>
            </a:lvl1pPr>
            <a:lvl2pPr marL="357187" indent="0" algn="ctr">
              <a:buNone/>
              <a:defRPr>
                <a:solidFill>
                  <a:schemeClr val="bg1"/>
                </a:solidFill>
              </a:defRPr>
            </a:lvl2pPr>
            <a:lvl3pPr marL="714375" indent="0" algn="ctr">
              <a:buNone/>
              <a:defRPr>
                <a:solidFill>
                  <a:schemeClr val="bg1"/>
                </a:solidFill>
              </a:defRPr>
            </a:lvl3pPr>
          </a:lstStyle>
          <a:p>
            <a:pPr lvl="0"/>
            <a:r>
              <a:rPr lang="nb-NO"/>
              <a:t>Klikk for å redigere tekststiler i malen</a:t>
            </a:r>
          </a:p>
          <a:p>
            <a:pPr lvl="1"/>
            <a:r>
              <a:rPr lang="nb-NO"/>
              <a:t>Andre nivå</a:t>
            </a:r>
          </a:p>
        </p:txBody>
      </p:sp>
    </p:spTree>
    <p:extLst>
      <p:ext uri="{BB962C8B-B14F-4D97-AF65-F5344CB8AC3E}">
        <p14:creationId xmlns:p14="http://schemas.microsoft.com/office/powerpoint/2010/main" val="105422247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Sammenligning">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AEBADE39-0EBF-4633-AFAC-189275F39608}"/>
              </a:ext>
            </a:extLst>
          </p:cNvPr>
          <p:cNvSpPr>
            <a:spLocks noGrp="1"/>
          </p:cNvSpPr>
          <p:nvPr>
            <p:ph type="title"/>
          </p:nvPr>
        </p:nvSpPr>
        <p:spPr>
          <a:xfrm>
            <a:off x="839788" y="365125"/>
            <a:ext cx="10515600" cy="823913"/>
          </a:xfrm>
        </p:spPr>
        <p:txBody>
          <a:bodyPr/>
          <a:lstStyle/>
          <a:p>
            <a:r>
              <a:rPr lang="nb-NO"/>
              <a:t>Klikk for å redigere tittelstil</a:t>
            </a:r>
          </a:p>
        </p:txBody>
      </p:sp>
      <p:sp>
        <p:nvSpPr>
          <p:cNvPr id="3" name="Plassholder for tekst 2">
            <a:extLst>
              <a:ext uri="{FF2B5EF4-FFF2-40B4-BE49-F238E27FC236}">
                <a16:creationId xmlns:a16="http://schemas.microsoft.com/office/drawing/2014/main" id="{175B41FB-86F0-4D5A-B243-D5C4CA86A77F}"/>
              </a:ext>
            </a:extLst>
          </p:cNvPr>
          <p:cNvSpPr>
            <a:spLocks noGrp="1"/>
          </p:cNvSpPr>
          <p:nvPr>
            <p:ph type="body" idx="1"/>
          </p:nvPr>
        </p:nvSpPr>
        <p:spPr>
          <a:xfrm>
            <a:off x="839788" y="1268568"/>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a:t>Klikk for å redigere tekststiler i malen</a:t>
            </a:r>
          </a:p>
        </p:txBody>
      </p:sp>
      <p:sp>
        <p:nvSpPr>
          <p:cNvPr id="4" name="Plassholder for innhold 3">
            <a:extLst>
              <a:ext uri="{FF2B5EF4-FFF2-40B4-BE49-F238E27FC236}">
                <a16:creationId xmlns:a16="http://schemas.microsoft.com/office/drawing/2014/main" id="{59C35E91-516F-458F-A281-D6A711DB3641}"/>
              </a:ext>
            </a:extLst>
          </p:cNvPr>
          <p:cNvSpPr>
            <a:spLocks noGrp="1"/>
          </p:cNvSpPr>
          <p:nvPr>
            <p:ph sz="half" idx="2"/>
          </p:nvPr>
        </p:nvSpPr>
        <p:spPr>
          <a:xfrm>
            <a:off x="839788" y="2092480"/>
            <a:ext cx="5157787" cy="3889928"/>
          </a:xfrm>
        </p:spPr>
        <p:txBody>
          <a:bodyPr/>
          <a:lstStyle>
            <a:lvl1pPr marL="231775" indent="-231775">
              <a:defRPr/>
            </a:lvl1pPr>
          </a:lstStyle>
          <a:p>
            <a:pPr lvl="0"/>
            <a:r>
              <a:rPr lang="nb-NO"/>
              <a:t>Klikk for å redigere tekststiler i malen</a:t>
            </a:r>
          </a:p>
          <a:p>
            <a:pPr lvl="1"/>
            <a:r>
              <a:rPr lang="nb-NO"/>
              <a:t>Andre nivå</a:t>
            </a:r>
          </a:p>
          <a:p>
            <a:pPr lvl="2"/>
            <a:r>
              <a:rPr lang="nb-NO"/>
              <a:t>Tredje nivå</a:t>
            </a:r>
          </a:p>
        </p:txBody>
      </p:sp>
      <p:sp>
        <p:nvSpPr>
          <p:cNvPr id="5" name="Plassholder for tekst 4">
            <a:extLst>
              <a:ext uri="{FF2B5EF4-FFF2-40B4-BE49-F238E27FC236}">
                <a16:creationId xmlns:a16="http://schemas.microsoft.com/office/drawing/2014/main" id="{AFEE14C2-A616-4F32-894B-09FF8D2343F6}"/>
              </a:ext>
            </a:extLst>
          </p:cNvPr>
          <p:cNvSpPr>
            <a:spLocks noGrp="1"/>
          </p:cNvSpPr>
          <p:nvPr>
            <p:ph type="body" sz="quarter" idx="3"/>
          </p:nvPr>
        </p:nvSpPr>
        <p:spPr>
          <a:xfrm>
            <a:off x="6172200" y="1268568"/>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a:t>Klikk for å redigere tekststiler i malen</a:t>
            </a:r>
          </a:p>
        </p:txBody>
      </p:sp>
      <p:sp>
        <p:nvSpPr>
          <p:cNvPr id="6" name="Plassholder for innhold 5">
            <a:extLst>
              <a:ext uri="{FF2B5EF4-FFF2-40B4-BE49-F238E27FC236}">
                <a16:creationId xmlns:a16="http://schemas.microsoft.com/office/drawing/2014/main" id="{4A9AC615-A64C-4E6F-9EAB-2ECF67C0FCD9}"/>
              </a:ext>
            </a:extLst>
          </p:cNvPr>
          <p:cNvSpPr>
            <a:spLocks noGrp="1"/>
          </p:cNvSpPr>
          <p:nvPr>
            <p:ph sz="quarter" idx="4"/>
          </p:nvPr>
        </p:nvSpPr>
        <p:spPr>
          <a:xfrm>
            <a:off x="6172200" y="2092479"/>
            <a:ext cx="5183188" cy="3889927"/>
          </a:xfrm>
        </p:spPr>
        <p:txBody>
          <a:bodyPr/>
          <a:lstStyle>
            <a:lvl1pPr marL="320675" indent="-320675">
              <a:defRPr/>
            </a:lvl1pPr>
          </a:lstStyle>
          <a:p>
            <a:pPr lvl="0"/>
            <a:r>
              <a:rPr lang="nb-NO"/>
              <a:t>Klikk for å redigere tekststiler i malen</a:t>
            </a:r>
          </a:p>
          <a:p>
            <a:pPr lvl="1"/>
            <a:r>
              <a:rPr lang="nb-NO"/>
              <a:t>Andre nivå</a:t>
            </a:r>
          </a:p>
          <a:p>
            <a:pPr lvl="2"/>
            <a:r>
              <a:rPr lang="nb-NO"/>
              <a:t>Tredje nivå</a:t>
            </a:r>
          </a:p>
        </p:txBody>
      </p:sp>
      <p:pic>
        <p:nvPicPr>
          <p:cNvPr id="10" name="Bilde 9">
            <a:extLst>
              <a:ext uri="{FF2B5EF4-FFF2-40B4-BE49-F238E27FC236}">
                <a16:creationId xmlns:a16="http://schemas.microsoft.com/office/drawing/2014/main" id="{42ADE7CF-E42D-48BB-8B11-91E32E5DF055}"/>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5982408"/>
            <a:ext cx="1297172" cy="875591"/>
          </a:xfrm>
          <a:prstGeom prst="rect">
            <a:avLst/>
          </a:prstGeom>
        </p:spPr>
      </p:pic>
      <p:pic>
        <p:nvPicPr>
          <p:cNvPr id="11" name="Bilde 10">
            <a:extLst>
              <a:ext uri="{FF2B5EF4-FFF2-40B4-BE49-F238E27FC236}">
                <a16:creationId xmlns:a16="http://schemas.microsoft.com/office/drawing/2014/main" id="{C1FA4A7E-C461-48B2-AF80-36FE9AEEEF0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848400" y="5982408"/>
            <a:ext cx="2343600" cy="878850"/>
          </a:xfrm>
          <a:prstGeom prst="rect">
            <a:avLst/>
          </a:prstGeom>
        </p:spPr>
      </p:pic>
    </p:spTree>
    <p:extLst>
      <p:ext uri="{BB962C8B-B14F-4D97-AF65-F5344CB8AC3E}">
        <p14:creationId xmlns:p14="http://schemas.microsoft.com/office/powerpoint/2010/main" val="325550201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tel, innhold og bilde">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b-NO"/>
              <a:t>Klikk for å redigere tittelstil</a:t>
            </a:r>
            <a:endParaRPr lang="en-US"/>
          </a:p>
        </p:txBody>
      </p:sp>
      <p:sp>
        <p:nvSpPr>
          <p:cNvPr id="3" name="Content Placeholder 2"/>
          <p:cNvSpPr>
            <a:spLocks noGrp="1"/>
          </p:cNvSpPr>
          <p:nvPr>
            <p:ph idx="1"/>
          </p:nvPr>
        </p:nvSpPr>
        <p:spPr>
          <a:xfrm>
            <a:off x="838201" y="1900800"/>
            <a:ext cx="5212644" cy="3765600"/>
          </a:xfrm>
        </p:spPr>
        <p:txBody>
          <a:bodyPr/>
          <a:lstStyle>
            <a:lvl1pPr marL="320675" indent="-320675">
              <a:defRPr/>
            </a:lvl1pPr>
            <a:lvl2pPr marL="623888" indent="-263525">
              <a:defRPr/>
            </a:lvl2pPr>
            <a:lvl3pPr marL="892175" indent="-171450">
              <a:defRPr/>
            </a:lvl3pPr>
          </a:lstStyle>
          <a:p>
            <a:pPr lvl="0"/>
            <a:r>
              <a:rPr lang="nb-NO"/>
              <a:t>Klikk for å redigere tekststiler i malen</a:t>
            </a:r>
          </a:p>
          <a:p>
            <a:pPr lvl="1"/>
            <a:r>
              <a:rPr lang="nb-NO"/>
              <a:t>Andre nivå</a:t>
            </a:r>
          </a:p>
          <a:p>
            <a:pPr lvl="2"/>
            <a:r>
              <a:rPr lang="nb-NO"/>
              <a:t>Tredje nivå</a:t>
            </a:r>
          </a:p>
        </p:txBody>
      </p:sp>
      <p:sp>
        <p:nvSpPr>
          <p:cNvPr id="5" name="Plassholder for bilde 4"/>
          <p:cNvSpPr>
            <a:spLocks noGrp="1"/>
          </p:cNvSpPr>
          <p:nvPr>
            <p:ph type="pic" sz="quarter" idx="10"/>
          </p:nvPr>
        </p:nvSpPr>
        <p:spPr>
          <a:xfrm>
            <a:off x="6281511" y="1907134"/>
            <a:ext cx="4944000" cy="3765600"/>
          </a:xfrm>
          <a:solidFill>
            <a:schemeClr val="bg1"/>
          </a:solidFill>
        </p:spPr>
        <p:txBody>
          <a:bodyPr/>
          <a:lstStyle>
            <a:lvl1pPr algn="ctr">
              <a:defRPr>
                <a:solidFill>
                  <a:srgbClr val="1D384C"/>
                </a:solidFill>
              </a:defRPr>
            </a:lvl1pPr>
          </a:lstStyle>
          <a:p>
            <a:r>
              <a:rPr lang="nb-NO"/>
              <a:t>Klikk på ikonet for å legge til et bilde</a:t>
            </a:r>
          </a:p>
        </p:txBody>
      </p:sp>
      <p:pic>
        <p:nvPicPr>
          <p:cNvPr id="13" name="Bilde 1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5982408"/>
            <a:ext cx="1297172" cy="875591"/>
          </a:xfrm>
          <a:prstGeom prst="rect">
            <a:avLst/>
          </a:prstGeom>
        </p:spPr>
      </p:pic>
      <p:pic>
        <p:nvPicPr>
          <p:cNvPr id="14" name="Bilde 1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848400" y="5982408"/>
            <a:ext cx="2343600" cy="878850"/>
          </a:xfrm>
          <a:prstGeom prst="rect">
            <a:avLst/>
          </a:prstGeom>
        </p:spPr>
      </p:pic>
    </p:spTree>
    <p:extLst>
      <p:ext uri="{BB962C8B-B14F-4D97-AF65-F5344CB8AC3E}">
        <p14:creationId xmlns:p14="http://schemas.microsoft.com/office/powerpoint/2010/main" val="107436571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1_Egendefinert oppsett">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363A6770-9075-46DA-8104-BF5F0002B5A4}"/>
              </a:ext>
            </a:extLst>
          </p:cNvPr>
          <p:cNvSpPr>
            <a:spLocks noGrp="1"/>
          </p:cNvSpPr>
          <p:nvPr>
            <p:ph type="title"/>
          </p:nvPr>
        </p:nvSpPr>
        <p:spPr/>
        <p:txBody>
          <a:bodyPr/>
          <a:lstStyle/>
          <a:p>
            <a:r>
              <a:rPr lang="nb-NO"/>
              <a:t>Klikk for å redigere tittelstil</a:t>
            </a:r>
          </a:p>
        </p:txBody>
      </p:sp>
      <p:sp>
        <p:nvSpPr>
          <p:cNvPr id="3" name="Plassholder for dato 2">
            <a:extLst>
              <a:ext uri="{FF2B5EF4-FFF2-40B4-BE49-F238E27FC236}">
                <a16:creationId xmlns:a16="http://schemas.microsoft.com/office/drawing/2014/main" id="{24788512-D30E-41EA-A5CF-84E66E686DD8}"/>
              </a:ext>
            </a:extLst>
          </p:cNvPr>
          <p:cNvSpPr>
            <a:spLocks noGrp="1"/>
          </p:cNvSpPr>
          <p:nvPr>
            <p:ph type="dt" sz="half" idx="10"/>
          </p:nvPr>
        </p:nvSpPr>
        <p:spPr/>
        <p:txBody>
          <a:bodyPr/>
          <a:lstStyle/>
          <a:p>
            <a:fld id="{71555B7E-F91D-4E57-80C2-97BD83C27EED}" type="datetimeFigureOut">
              <a:rPr lang="nb-NO" smtClean="0"/>
              <a:t>20.11.2023</a:t>
            </a:fld>
            <a:endParaRPr lang="nb-NO"/>
          </a:p>
        </p:txBody>
      </p:sp>
      <p:sp>
        <p:nvSpPr>
          <p:cNvPr id="4" name="Plassholder for bunntekst 3">
            <a:extLst>
              <a:ext uri="{FF2B5EF4-FFF2-40B4-BE49-F238E27FC236}">
                <a16:creationId xmlns:a16="http://schemas.microsoft.com/office/drawing/2014/main" id="{B4AE416B-5EBE-4DC9-954E-295248467378}"/>
              </a:ext>
            </a:extLst>
          </p:cNvPr>
          <p:cNvSpPr>
            <a:spLocks noGrp="1"/>
          </p:cNvSpPr>
          <p:nvPr>
            <p:ph type="ftr" sz="quarter" idx="11"/>
          </p:nvPr>
        </p:nvSpPr>
        <p:spPr/>
        <p:txBody>
          <a:bodyPr/>
          <a:lstStyle/>
          <a:p>
            <a:endParaRPr lang="nb-NO"/>
          </a:p>
        </p:txBody>
      </p:sp>
      <p:sp>
        <p:nvSpPr>
          <p:cNvPr id="5" name="Plassholder for lysbildenummer 4">
            <a:extLst>
              <a:ext uri="{FF2B5EF4-FFF2-40B4-BE49-F238E27FC236}">
                <a16:creationId xmlns:a16="http://schemas.microsoft.com/office/drawing/2014/main" id="{F3CEC3ED-9928-42E2-B2B5-1F370ED21801}"/>
              </a:ext>
            </a:extLst>
          </p:cNvPr>
          <p:cNvSpPr>
            <a:spLocks noGrp="1"/>
          </p:cNvSpPr>
          <p:nvPr>
            <p:ph type="sldNum" sz="quarter" idx="12"/>
          </p:nvPr>
        </p:nvSpPr>
        <p:spPr/>
        <p:txBody>
          <a:bodyPr/>
          <a:lstStyle/>
          <a:p>
            <a:fld id="{58A18342-F328-4A39-BD26-D99449861DCC}" type="slidenum">
              <a:rPr lang="nb-NO" smtClean="0"/>
              <a:t>‹#›</a:t>
            </a:fld>
            <a:endParaRPr lang="nb-NO"/>
          </a:p>
        </p:txBody>
      </p:sp>
    </p:spTree>
    <p:extLst>
      <p:ext uri="{BB962C8B-B14F-4D97-AF65-F5344CB8AC3E}">
        <p14:creationId xmlns:p14="http://schemas.microsoft.com/office/powerpoint/2010/main" val="414637779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Kapitteltittel blå">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084800" y="763201"/>
            <a:ext cx="10269000" cy="1869743"/>
          </a:xfrm>
        </p:spPr>
        <p:txBody>
          <a:bodyPr anchor="t">
            <a:noAutofit/>
          </a:bodyPr>
          <a:lstStyle>
            <a:lvl1pPr algn="l">
              <a:defRPr sz="4500" cap="all" baseline="0">
                <a:solidFill>
                  <a:schemeClr val="bg1"/>
                </a:solidFill>
              </a:defRPr>
            </a:lvl1pPr>
          </a:lstStyle>
          <a:p>
            <a:r>
              <a:rPr lang="nb-NO"/>
              <a:t>Klikk for å redigere tittelstil</a:t>
            </a:r>
            <a:endParaRPr lang="en-US"/>
          </a:p>
        </p:txBody>
      </p:sp>
      <p:sp>
        <p:nvSpPr>
          <p:cNvPr id="3" name="Subtitle 2"/>
          <p:cNvSpPr>
            <a:spLocks noGrp="1"/>
          </p:cNvSpPr>
          <p:nvPr>
            <p:ph type="subTitle" idx="1"/>
          </p:nvPr>
        </p:nvSpPr>
        <p:spPr>
          <a:xfrm>
            <a:off x="1084800" y="2930401"/>
            <a:ext cx="10269000" cy="221599"/>
          </a:xfrm>
        </p:spPr>
        <p:txBody>
          <a:bodyPr wrap="square" anchor="t">
            <a:spAutoFit/>
          </a:bodyPr>
          <a:lstStyle>
            <a:lvl1pPr marL="0" indent="0" algn="l">
              <a:buNone/>
              <a:defRPr sz="1600">
                <a:solidFill>
                  <a:srgbClr val="778494"/>
                </a:solidFill>
                <a:latin typeface="Times New Roman" panose="02020603050405020304" pitchFamily="18" charset="0"/>
                <a:cs typeface="Times New Roman" panose="02020603050405020304" pitchFamily="18"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b-NO"/>
              <a:t>Klikk for å redigere undertittelstil i malen</a:t>
            </a:r>
            <a:endParaRPr lang="en-US"/>
          </a:p>
        </p:txBody>
      </p:sp>
      <p:pic>
        <p:nvPicPr>
          <p:cNvPr id="11" name="Bilde 1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5982409"/>
            <a:ext cx="1299600" cy="877230"/>
          </a:xfrm>
          <a:prstGeom prst="rect">
            <a:avLst/>
          </a:prstGeom>
        </p:spPr>
      </p:pic>
      <p:pic>
        <p:nvPicPr>
          <p:cNvPr id="12" name="Bilde 1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848400" y="5979150"/>
            <a:ext cx="2343600" cy="878850"/>
          </a:xfrm>
          <a:prstGeom prst="rect">
            <a:avLst/>
          </a:prstGeom>
        </p:spPr>
      </p:pic>
    </p:spTree>
    <p:extLst>
      <p:ext uri="{BB962C8B-B14F-4D97-AF65-F5344CB8AC3E}">
        <p14:creationId xmlns:p14="http://schemas.microsoft.com/office/powerpoint/2010/main" val="186187250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1_Kapitteltittel blå">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084800" y="763201"/>
            <a:ext cx="10269000" cy="1869743"/>
          </a:xfrm>
        </p:spPr>
        <p:txBody>
          <a:bodyPr anchor="t">
            <a:noAutofit/>
          </a:bodyPr>
          <a:lstStyle>
            <a:lvl1pPr algn="l">
              <a:defRPr sz="4500" cap="all" baseline="0">
                <a:solidFill>
                  <a:schemeClr val="bg1"/>
                </a:solidFill>
              </a:defRPr>
            </a:lvl1pPr>
          </a:lstStyle>
          <a:p>
            <a:r>
              <a:rPr lang="nb-NO"/>
              <a:t>Klikk for å redigere tittelstil</a:t>
            </a:r>
            <a:endParaRPr lang="en-US"/>
          </a:p>
        </p:txBody>
      </p:sp>
      <p:sp>
        <p:nvSpPr>
          <p:cNvPr id="3" name="Subtitle 2"/>
          <p:cNvSpPr>
            <a:spLocks noGrp="1"/>
          </p:cNvSpPr>
          <p:nvPr>
            <p:ph type="subTitle" idx="1"/>
          </p:nvPr>
        </p:nvSpPr>
        <p:spPr>
          <a:xfrm>
            <a:off x="1084800" y="2930401"/>
            <a:ext cx="10269000" cy="221599"/>
          </a:xfrm>
        </p:spPr>
        <p:txBody>
          <a:bodyPr wrap="square" anchor="t">
            <a:spAutoFit/>
          </a:bodyPr>
          <a:lstStyle>
            <a:lvl1pPr marL="0" indent="0" algn="l">
              <a:buNone/>
              <a:defRPr sz="1600">
                <a:solidFill>
                  <a:srgbClr val="778494"/>
                </a:solidFill>
                <a:latin typeface="Times New Roman" panose="02020603050405020304" pitchFamily="18" charset="0"/>
                <a:cs typeface="Times New Roman" panose="02020603050405020304" pitchFamily="18"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b-NO"/>
              <a:t>Klikk for å redigere undertittelstil i malen</a:t>
            </a:r>
            <a:endParaRPr lang="en-US"/>
          </a:p>
        </p:txBody>
      </p:sp>
      <p:pic>
        <p:nvPicPr>
          <p:cNvPr id="11" name="Bilde 1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5982409"/>
            <a:ext cx="1299600" cy="877230"/>
          </a:xfrm>
          <a:prstGeom prst="rect">
            <a:avLst/>
          </a:prstGeom>
        </p:spPr>
      </p:pic>
      <p:pic>
        <p:nvPicPr>
          <p:cNvPr id="12" name="Bilde 1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848400" y="5979150"/>
            <a:ext cx="2343600" cy="878850"/>
          </a:xfrm>
          <a:prstGeom prst="rect">
            <a:avLst/>
          </a:prstGeom>
        </p:spPr>
      </p:pic>
      <p:pic>
        <p:nvPicPr>
          <p:cNvPr id="4" name="Bilde 3">
            <a:extLst>
              <a:ext uri="{FF2B5EF4-FFF2-40B4-BE49-F238E27FC236}">
                <a16:creationId xmlns:a16="http://schemas.microsoft.com/office/drawing/2014/main" id="{295631BF-1297-4708-82EA-464ECBABDE1E}"/>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l="-1" b="-1"/>
          <a:stretch/>
        </p:blipFill>
        <p:spPr>
          <a:xfrm>
            <a:off x="0" y="0"/>
            <a:ext cx="12192000" cy="6858000"/>
          </a:xfrm>
          <a:prstGeom prst="rect">
            <a:avLst/>
          </a:prstGeom>
        </p:spPr>
      </p:pic>
      <p:pic>
        <p:nvPicPr>
          <p:cNvPr id="7" name="Bilde 6">
            <a:extLst>
              <a:ext uri="{FF2B5EF4-FFF2-40B4-BE49-F238E27FC236}">
                <a16:creationId xmlns:a16="http://schemas.microsoft.com/office/drawing/2014/main" id="{227E37C8-3722-4D1E-8695-1BCE5E332F4D}"/>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59200" y="6250384"/>
            <a:ext cx="612789" cy="372502"/>
          </a:xfrm>
          <a:prstGeom prst="rect">
            <a:avLst/>
          </a:prstGeom>
        </p:spPr>
      </p:pic>
    </p:spTree>
    <p:extLst>
      <p:ext uri="{BB962C8B-B14F-4D97-AF65-F5344CB8AC3E}">
        <p14:creationId xmlns:p14="http://schemas.microsoft.com/office/powerpoint/2010/main" val="381547436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3_Kapitteltittel blå">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084800" y="763201"/>
            <a:ext cx="10269000" cy="1869743"/>
          </a:xfrm>
        </p:spPr>
        <p:txBody>
          <a:bodyPr anchor="t">
            <a:noAutofit/>
          </a:bodyPr>
          <a:lstStyle>
            <a:lvl1pPr algn="l">
              <a:defRPr sz="4500" cap="all" baseline="0">
                <a:solidFill>
                  <a:schemeClr val="bg1"/>
                </a:solidFill>
              </a:defRPr>
            </a:lvl1pPr>
          </a:lstStyle>
          <a:p>
            <a:r>
              <a:rPr lang="nb-NO"/>
              <a:t>Klikk for å redigere tittelstil</a:t>
            </a:r>
            <a:endParaRPr lang="en-US"/>
          </a:p>
        </p:txBody>
      </p:sp>
      <p:sp>
        <p:nvSpPr>
          <p:cNvPr id="3" name="Subtitle 2"/>
          <p:cNvSpPr>
            <a:spLocks noGrp="1"/>
          </p:cNvSpPr>
          <p:nvPr>
            <p:ph type="subTitle" idx="1"/>
          </p:nvPr>
        </p:nvSpPr>
        <p:spPr>
          <a:xfrm>
            <a:off x="1084800" y="2930401"/>
            <a:ext cx="10269000" cy="221599"/>
          </a:xfrm>
        </p:spPr>
        <p:txBody>
          <a:bodyPr wrap="square" anchor="t">
            <a:spAutoFit/>
          </a:bodyPr>
          <a:lstStyle>
            <a:lvl1pPr marL="0" indent="0" algn="l">
              <a:buNone/>
              <a:defRPr sz="1600">
                <a:solidFill>
                  <a:srgbClr val="778494"/>
                </a:solidFill>
                <a:latin typeface="Times New Roman" panose="02020603050405020304" pitchFamily="18" charset="0"/>
                <a:cs typeface="Times New Roman" panose="02020603050405020304" pitchFamily="18"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b-NO"/>
              <a:t>Klikk for å redigere undertittelstil i malen</a:t>
            </a:r>
            <a:endParaRPr lang="en-US"/>
          </a:p>
        </p:txBody>
      </p:sp>
      <p:pic>
        <p:nvPicPr>
          <p:cNvPr id="11" name="Bilde 1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5982409"/>
            <a:ext cx="1299600" cy="877230"/>
          </a:xfrm>
          <a:prstGeom prst="rect">
            <a:avLst/>
          </a:prstGeom>
        </p:spPr>
      </p:pic>
      <p:pic>
        <p:nvPicPr>
          <p:cNvPr id="12" name="Bilde 1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848400" y="5979150"/>
            <a:ext cx="2343600" cy="878850"/>
          </a:xfrm>
          <a:prstGeom prst="rect">
            <a:avLst/>
          </a:prstGeom>
        </p:spPr>
      </p:pic>
      <p:pic>
        <p:nvPicPr>
          <p:cNvPr id="4" name="Bilde 3">
            <a:extLst>
              <a:ext uri="{FF2B5EF4-FFF2-40B4-BE49-F238E27FC236}">
                <a16:creationId xmlns:a16="http://schemas.microsoft.com/office/drawing/2014/main" id="{295631BF-1297-4708-82EA-464ECBABDE1E}"/>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l="-1" b="-1"/>
          <a:stretch/>
        </p:blipFill>
        <p:spPr>
          <a:xfrm>
            <a:off x="0" y="0"/>
            <a:ext cx="12192000" cy="6858000"/>
          </a:xfrm>
          <a:prstGeom prst="rect">
            <a:avLst/>
          </a:prstGeom>
        </p:spPr>
      </p:pic>
      <p:sp>
        <p:nvSpPr>
          <p:cNvPr id="5" name="TekstSylinder 4">
            <a:extLst>
              <a:ext uri="{FF2B5EF4-FFF2-40B4-BE49-F238E27FC236}">
                <a16:creationId xmlns:a16="http://schemas.microsoft.com/office/drawing/2014/main" id="{8360DEA2-F2DC-479D-9C4C-F13AC2FD3F98}"/>
              </a:ext>
            </a:extLst>
          </p:cNvPr>
          <p:cNvSpPr txBox="1"/>
          <p:nvPr/>
        </p:nvSpPr>
        <p:spPr>
          <a:xfrm>
            <a:off x="0" y="1198418"/>
            <a:ext cx="9117874" cy="2031325"/>
          </a:xfrm>
          <a:prstGeom prst="rect">
            <a:avLst/>
          </a:prstGeom>
          <a:solidFill>
            <a:srgbClr val="1D384C">
              <a:alpha val="76078"/>
            </a:srgbClr>
          </a:solidFill>
        </p:spPr>
        <p:txBody>
          <a:bodyPr wrap="square" rtlCol="0">
            <a:spAutoFit/>
          </a:bodyPr>
          <a:lstStyle/>
          <a:p>
            <a:pPr marL="182563"/>
            <a:endParaRPr lang="nb-NO" sz="1000" b="1">
              <a:solidFill>
                <a:schemeClr val="bg1"/>
              </a:solidFill>
            </a:endParaRPr>
          </a:p>
          <a:p>
            <a:pPr marL="714375"/>
            <a:r>
              <a:rPr lang="nb-NO" sz="3200" b="1">
                <a:solidFill>
                  <a:schemeClr val="bg1"/>
                </a:solidFill>
              </a:rPr>
              <a:t>Oppdrag</a:t>
            </a:r>
          </a:p>
          <a:p>
            <a:pPr marL="714375"/>
            <a:endParaRPr lang="nb-NO">
              <a:solidFill>
                <a:schemeClr val="bg1"/>
              </a:solidFill>
            </a:endParaRPr>
          </a:p>
          <a:p>
            <a:pPr marL="714375"/>
            <a:r>
              <a:rPr lang="nb-NO">
                <a:solidFill>
                  <a:schemeClr val="bg1"/>
                </a:solidFill>
              </a:rPr>
              <a:t>Oppdragsgiver:  </a:t>
            </a:r>
          </a:p>
          <a:p>
            <a:pPr marL="714375">
              <a:tabLst>
                <a:tab pos="2151063" algn="l"/>
              </a:tabLst>
            </a:pPr>
            <a:r>
              <a:rPr lang="nb-NO">
                <a:solidFill>
                  <a:schemeClr val="bg1"/>
                </a:solidFill>
              </a:rPr>
              <a:t>ÅKP Idélab:	Oddbjørn Hatløy </a:t>
            </a:r>
          </a:p>
          <a:p>
            <a:pPr marL="714375"/>
            <a:endParaRPr lang="nb-NO" sz="1400"/>
          </a:p>
          <a:p>
            <a:pPr marL="714375"/>
            <a:r>
              <a:rPr lang="nb-NO" sz="1600">
                <a:solidFill>
                  <a:schemeClr val="bg1"/>
                </a:solidFill>
              </a:rPr>
              <a:t>Ålesund, </a:t>
            </a:r>
            <a:fld id="{C1571BA8-7AF4-4D34-8565-6A3C3F2820A8}" type="datetime4">
              <a:rPr lang="nb-NO" sz="1600" smtClean="0">
                <a:solidFill>
                  <a:schemeClr val="bg1"/>
                </a:solidFill>
              </a:rPr>
              <a:t>20. november 2023</a:t>
            </a:fld>
            <a:endParaRPr lang="nb-NO" sz="1600">
              <a:solidFill>
                <a:schemeClr val="bg1"/>
              </a:solidFill>
            </a:endParaRPr>
          </a:p>
        </p:txBody>
      </p:sp>
      <p:pic>
        <p:nvPicPr>
          <p:cNvPr id="7" name="Bilde 6">
            <a:extLst>
              <a:ext uri="{FF2B5EF4-FFF2-40B4-BE49-F238E27FC236}">
                <a16:creationId xmlns:a16="http://schemas.microsoft.com/office/drawing/2014/main" id="{227E37C8-3722-4D1E-8695-1BCE5E332F4D}"/>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59200" y="6250384"/>
            <a:ext cx="612789" cy="372502"/>
          </a:xfrm>
          <a:prstGeom prst="rect">
            <a:avLst/>
          </a:prstGeom>
        </p:spPr>
      </p:pic>
    </p:spTree>
    <p:extLst>
      <p:ext uri="{BB962C8B-B14F-4D97-AF65-F5344CB8AC3E}">
        <p14:creationId xmlns:p14="http://schemas.microsoft.com/office/powerpoint/2010/main" val="252209875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4_Kapitteltittel blå">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8" name="Bilde 7" descr="Et bilde som inneholder gå på ski, personer, diverse, forskjellig&#10;&#10;Automatisk generert beskrivelse">
            <a:extLst>
              <a:ext uri="{FF2B5EF4-FFF2-40B4-BE49-F238E27FC236}">
                <a16:creationId xmlns:a16="http://schemas.microsoft.com/office/drawing/2014/main" id="{A040F264-6EF8-4ECC-923B-01ADBE4866A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12" name="Bilde 11"/>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0414000" y="6096404"/>
            <a:ext cx="1778000" cy="806465"/>
          </a:xfrm>
          <a:prstGeom prst="rect">
            <a:avLst/>
          </a:prstGeom>
        </p:spPr>
      </p:pic>
      <p:pic>
        <p:nvPicPr>
          <p:cNvPr id="9" name="Bilde 8">
            <a:extLst>
              <a:ext uri="{FF2B5EF4-FFF2-40B4-BE49-F238E27FC236}">
                <a16:creationId xmlns:a16="http://schemas.microsoft.com/office/drawing/2014/main" id="{764328AD-723E-41E2-9226-C79B176FC822}"/>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0" y="5982408"/>
            <a:ext cx="1297172" cy="875591"/>
          </a:xfrm>
          <a:prstGeom prst="rect">
            <a:avLst/>
          </a:prstGeom>
        </p:spPr>
      </p:pic>
    </p:spTree>
    <p:extLst>
      <p:ext uri="{BB962C8B-B14F-4D97-AF65-F5344CB8AC3E}">
        <p14:creationId xmlns:p14="http://schemas.microsoft.com/office/powerpoint/2010/main" val="104376924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Kapitteltittel grå">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084800" y="2930401"/>
            <a:ext cx="10269000" cy="221599"/>
          </a:xfrm>
        </p:spPr>
        <p:txBody>
          <a:bodyPr wrap="square" anchor="t">
            <a:spAutoFit/>
          </a:bodyPr>
          <a:lstStyle>
            <a:lvl1pPr marL="0" indent="0" algn="l">
              <a:buNone/>
              <a:defRPr sz="1600">
                <a:solidFill>
                  <a:srgbClr val="778494"/>
                </a:solidFill>
                <a:latin typeface="Times New Roman" panose="02020603050405020304" pitchFamily="18" charset="0"/>
                <a:cs typeface="Times New Roman" panose="02020603050405020304" pitchFamily="18"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b-NO"/>
              <a:t>Klikk for å redigere undertittelstil i malen</a:t>
            </a:r>
            <a:endParaRPr lang="en-US"/>
          </a:p>
        </p:txBody>
      </p:sp>
      <p:pic>
        <p:nvPicPr>
          <p:cNvPr id="9" name="Bilde 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5982408"/>
            <a:ext cx="1297172" cy="875591"/>
          </a:xfrm>
          <a:prstGeom prst="rect">
            <a:avLst/>
          </a:prstGeom>
        </p:spPr>
      </p:pic>
      <p:pic>
        <p:nvPicPr>
          <p:cNvPr id="10" name="Bilde 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848400" y="5982408"/>
            <a:ext cx="2343600" cy="878850"/>
          </a:xfrm>
          <a:prstGeom prst="rect">
            <a:avLst/>
          </a:prstGeom>
        </p:spPr>
      </p:pic>
      <p:sp>
        <p:nvSpPr>
          <p:cNvPr id="4" name="Tittel 3">
            <a:extLst>
              <a:ext uri="{FF2B5EF4-FFF2-40B4-BE49-F238E27FC236}">
                <a16:creationId xmlns:a16="http://schemas.microsoft.com/office/drawing/2014/main" id="{599F0E62-AB1D-44BF-B4EA-F1E44BDC8838}"/>
              </a:ext>
            </a:extLst>
          </p:cNvPr>
          <p:cNvSpPr>
            <a:spLocks noGrp="1"/>
          </p:cNvSpPr>
          <p:nvPr>
            <p:ph type="title"/>
          </p:nvPr>
        </p:nvSpPr>
        <p:spPr/>
        <p:txBody>
          <a:bodyPr/>
          <a:lstStyle>
            <a:lvl1pPr>
              <a:defRPr b="1"/>
            </a:lvl1pPr>
          </a:lstStyle>
          <a:p>
            <a:r>
              <a:rPr lang="nb-NO"/>
              <a:t>Klikk for å redigere tittelstil</a:t>
            </a:r>
          </a:p>
        </p:txBody>
      </p:sp>
    </p:spTree>
    <p:extLst>
      <p:ext uri="{BB962C8B-B14F-4D97-AF65-F5344CB8AC3E}">
        <p14:creationId xmlns:p14="http://schemas.microsoft.com/office/powerpoint/2010/main" val="21818688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tel og innho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b-NO"/>
              <a:t>Klikk for å redigere tittelstil</a:t>
            </a:r>
            <a:endParaRPr lang="en-US"/>
          </a:p>
        </p:txBody>
      </p:sp>
      <p:sp>
        <p:nvSpPr>
          <p:cNvPr id="3" name="Content Placeholder 2"/>
          <p:cNvSpPr>
            <a:spLocks noGrp="1"/>
          </p:cNvSpPr>
          <p:nvPr>
            <p:ph idx="1"/>
          </p:nvPr>
        </p:nvSpPr>
        <p:spPr/>
        <p:txBody>
          <a:bodyPr/>
          <a:lstStyle>
            <a:lvl1pPr marL="268288" indent="-268288">
              <a:defRPr/>
            </a:lvl1pPr>
            <a:lvl2pPr marL="714375" indent="-357188">
              <a:defRPr/>
            </a:lvl2pPr>
            <a:lvl3pPr marL="981075" indent="-266700">
              <a:defRPr/>
            </a:lvl3pPr>
          </a:lstStyle>
          <a:p>
            <a:pPr lvl="0"/>
            <a:r>
              <a:rPr lang="nb-NO"/>
              <a:t>Klikk for å redigere tekststiler i malen</a:t>
            </a:r>
          </a:p>
          <a:p>
            <a:pPr lvl="1"/>
            <a:r>
              <a:rPr lang="nb-NO"/>
              <a:t>Andre nivå</a:t>
            </a:r>
          </a:p>
          <a:p>
            <a:pPr lvl="2"/>
            <a:r>
              <a:rPr lang="nb-NO"/>
              <a:t>Tredje nivå</a:t>
            </a:r>
          </a:p>
        </p:txBody>
      </p:sp>
      <p:pic>
        <p:nvPicPr>
          <p:cNvPr id="10" name="Bilde 9"/>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5982408"/>
            <a:ext cx="1297172" cy="875591"/>
          </a:xfrm>
          <a:prstGeom prst="rect">
            <a:avLst/>
          </a:prstGeom>
        </p:spPr>
      </p:pic>
      <p:pic>
        <p:nvPicPr>
          <p:cNvPr id="5" name="Bilde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848400" y="5982408"/>
            <a:ext cx="2343600" cy="878850"/>
          </a:xfrm>
          <a:prstGeom prst="rect">
            <a:avLst/>
          </a:prstGeom>
        </p:spPr>
      </p:pic>
    </p:spTree>
    <p:extLst>
      <p:ext uri="{BB962C8B-B14F-4D97-AF65-F5344CB8AC3E}">
        <p14:creationId xmlns:p14="http://schemas.microsoft.com/office/powerpoint/2010/main" val="340820321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Bildeboks med beskrivelse">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Plassholder for bilde 2"/>
          <p:cNvSpPr>
            <a:spLocks noGrp="1"/>
          </p:cNvSpPr>
          <p:nvPr>
            <p:ph type="pic" sz="quarter" idx="11"/>
          </p:nvPr>
        </p:nvSpPr>
        <p:spPr>
          <a:xfrm>
            <a:off x="138223" y="138223"/>
            <a:ext cx="11919098" cy="6581554"/>
          </a:xfrm>
          <a:solidFill>
            <a:srgbClr val="778494"/>
          </a:solidFill>
        </p:spPr>
        <p:txBody>
          <a:bodyPr/>
          <a:lstStyle>
            <a:lvl1pPr marL="0" indent="0" algn="ctr">
              <a:buNone/>
              <a:defRPr/>
            </a:lvl1pPr>
          </a:lstStyle>
          <a:p>
            <a:r>
              <a:rPr lang="nb-NO"/>
              <a:t>Klikk på ikonet for å legge til et bilde</a:t>
            </a:r>
          </a:p>
        </p:txBody>
      </p:sp>
      <p:sp>
        <p:nvSpPr>
          <p:cNvPr id="6" name="Plassholder for tekst 5"/>
          <p:cNvSpPr>
            <a:spLocks noGrp="1" noChangeAspect="1"/>
          </p:cNvSpPr>
          <p:nvPr>
            <p:ph type="body" sz="quarter" idx="10"/>
          </p:nvPr>
        </p:nvSpPr>
        <p:spPr>
          <a:xfrm>
            <a:off x="6955382" y="1748316"/>
            <a:ext cx="4320000" cy="4320000"/>
          </a:xfrm>
          <a:prstGeom prst="ellipse">
            <a:avLst/>
          </a:prstGeom>
          <a:solidFill>
            <a:schemeClr val="bg1"/>
          </a:solidFill>
        </p:spPr>
        <p:txBody>
          <a:bodyPr/>
          <a:lstStyle>
            <a:lvl1pPr marL="0" indent="0" algn="ctr">
              <a:lnSpc>
                <a:spcPct val="150000"/>
              </a:lnSpc>
              <a:spcBef>
                <a:spcPts val="0"/>
              </a:spcBef>
              <a:spcAft>
                <a:spcPts val="1400"/>
              </a:spcAft>
              <a:buFont typeface="Times New Roman" panose="02020603050405020304" pitchFamily="18" charset="0"/>
              <a:buChar char="​"/>
              <a:defRPr sz="1600" cap="all" baseline="0">
                <a:solidFill>
                  <a:srgbClr val="1D384C"/>
                </a:solidFill>
                <a:latin typeface="Times New Roman" panose="02020603050405020304" pitchFamily="18" charset="0"/>
                <a:cs typeface="Times New Roman" panose="02020603050405020304" pitchFamily="18" charset="0"/>
              </a:defRPr>
            </a:lvl1pPr>
            <a:lvl2pPr marL="0" indent="0" algn="ctr">
              <a:lnSpc>
                <a:spcPct val="150000"/>
              </a:lnSpc>
              <a:spcBef>
                <a:spcPts val="0"/>
              </a:spcBef>
              <a:buFont typeface="Times New Roman" panose="02020603050405020304" pitchFamily="18" charset="0"/>
              <a:buChar char="​"/>
              <a:defRPr sz="1200" i="1" baseline="0">
                <a:solidFill>
                  <a:srgbClr val="1D384C"/>
                </a:solidFill>
                <a:latin typeface="Times New Roman" panose="02020603050405020304" pitchFamily="18" charset="0"/>
                <a:cs typeface="Times New Roman" panose="02020603050405020304" pitchFamily="18" charset="0"/>
              </a:defRPr>
            </a:lvl2pPr>
          </a:lstStyle>
          <a:p>
            <a:pPr lvl="0"/>
            <a:r>
              <a:rPr lang="nb-NO"/>
              <a:t>Klikk for å redigere tekststiler i malen</a:t>
            </a:r>
          </a:p>
          <a:p>
            <a:pPr lvl="1"/>
            <a:r>
              <a:rPr lang="nb-NO"/>
              <a:t>Andre nivå</a:t>
            </a:r>
          </a:p>
        </p:txBody>
      </p:sp>
      <p:sp>
        <p:nvSpPr>
          <p:cNvPr id="2" name="TekstSylinder 1"/>
          <p:cNvSpPr txBox="1"/>
          <p:nvPr/>
        </p:nvSpPr>
        <p:spPr>
          <a:xfrm>
            <a:off x="9509760" y="6278880"/>
            <a:ext cx="2411307" cy="369332"/>
          </a:xfrm>
          <a:prstGeom prst="rect">
            <a:avLst/>
          </a:prstGeom>
          <a:noFill/>
        </p:spPr>
        <p:txBody>
          <a:bodyPr wrap="square" rtlCol="0">
            <a:spAutoFit/>
          </a:bodyPr>
          <a:lstStyle/>
          <a:p>
            <a:endParaRPr lang="nb-NO" sz="1800"/>
          </a:p>
        </p:txBody>
      </p:sp>
    </p:spTree>
    <p:extLst>
      <p:ext uri="{BB962C8B-B14F-4D97-AF65-F5344CB8AC3E}">
        <p14:creationId xmlns:p14="http://schemas.microsoft.com/office/powerpoint/2010/main" val="62437545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Egendefinert oppsett">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4" name="Bilde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228214" y="3659908"/>
            <a:ext cx="3735572" cy="906186"/>
          </a:xfrm>
          <a:prstGeom prst="rect">
            <a:avLst/>
          </a:prstGeom>
        </p:spPr>
      </p:pic>
      <p:pic>
        <p:nvPicPr>
          <p:cNvPr id="5" name="Bilde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5982409"/>
            <a:ext cx="1297172" cy="875591"/>
          </a:xfrm>
          <a:prstGeom prst="rect">
            <a:avLst/>
          </a:prstGeom>
        </p:spPr>
      </p:pic>
    </p:spTree>
    <p:extLst>
      <p:ext uri="{BB962C8B-B14F-4D97-AF65-F5344CB8AC3E}">
        <p14:creationId xmlns:p14="http://schemas.microsoft.com/office/powerpoint/2010/main" val="187052215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cSld name="Bare tit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b-NO"/>
              <a:t>Klikk for å redigere tittelstil</a:t>
            </a:r>
            <a:endParaRPr lang="en-US"/>
          </a:p>
        </p:txBody>
      </p:sp>
      <p:sp>
        <p:nvSpPr>
          <p:cNvPr id="3" name="Date Placeholder 2"/>
          <p:cNvSpPr>
            <a:spLocks noGrp="1"/>
          </p:cNvSpPr>
          <p:nvPr>
            <p:ph type="dt" sz="half" idx="10"/>
          </p:nvPr>
        </p:nvSpPr>
        <p:spPr/>
        <p:txBody>
          <a:bodyPr/>
          <a:lstStyle/>
          <a:p>
            <a:fld id="{B77B6A9C-C450-544E-AAEB-31E58EA6859B}" type="datetimeFigureOut">
              <a:rPr lang="nb-NO" smtClean="0"/>
              <a:t>20.11.2023</a:t>
            </a:fld>
            <a:endParaRPr lang="nb-NO"/>
          </a:p>
        </p:txBody>
      </p:sp>
      <p:sp>
        <p:nvSpPr>
          <p:cNvPr id="4" name="Footer Placeholder 3"/>
          <p:cNvSpPr>
            <a:spLocks noGrp="1"/>
          </p:cNvSpPr>
          <p:nvPr>
            <p:ph type="ftr" sz="quarter" idx="11"/>
          </p:nvPr>
        </p:nvSpPr>
        <p:spPr>
          <a:xfrm>
            <a:off x="4038600" y="6356350"/>
            <a:ext cx="4114800" cy="365125"/>
          </a:xfrm>
          <a:prstGeom prst="rect">
            <a:avLst/>
          </a:prstGeom>
        </p:spPr>
        <p:txBody>
          <a:bodyPr/>
          <a:lstStyle/>
          <a:p>
            <a:endParaRPr lang="nb-NO"/>
          </a:p>
        </p:txBody>
      </p:sp>
      <p:sp>
        <p:nvSpPr>
          <p:cNvPr id="5" name="Slide Number Placeholder 4"/>
          <p:cNvSpPr>
            <a:spLocks noGrp="1"/>
          </p:cNvSpPr>
          <p:nvPr>
            <p:ph type="sldNum" sz="quarter" idx="12"/>
          </p:nvPr>
        </p:nvSpPr>
        <p:spPr/>
        <p:txBody>
          <a:bodyPr/>
          <a:lstStyle/>
          <a:p>
            <a:fld id="{114AE157-AE79-1342-8D4A-9D5EB1891E76}" type="slidenum">
              <a:rPr lang="nb-NO" smtClean="0"/>
              <a:t>‹#›</a:t>
            </a:fld>
            <a:endParaRPr lang="nb-NO"/>
          </a:p>
        </p:txBody>
      </p:sp>
    </p:spTree>
    <p:extLst>
      <p:ext uri="{BB962C8B-B14F-4D97-AF65-F5344CB8AC3E}">
        <p14:creationId xmlns:p14="http://schemas.microsoft.com/office/powerpoint/2010/main" val="266951052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cSld name="Startbilde">
    <p:spTree>
      <p:nvGrpSpPr>
        <p:cNvPr id="1" name=""/>
        <p:cNvGrpSpPr/>
        <p:nvPr/>
      </p:nvGrpSpPr>
      <p:grpSpPr>
        <a:xfrm>
          <a:off x="0" y="0"/>
          <a:ext cx="0" cy="0"/>
          <a:chOff x="0" y="0"/>
          <a:chExt cx="0" cy="0"/>
        </a:xfrm>
      </p:grpSpPr>
      <p:pic>
        <p:nvPicPr>
          <p:cNvPr id="4" name="Bilde 3"/>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rot="5400000">
            <a:off x="2623976" y="-2655888"/>
            <a:ext cx="6948000" cy="12188083"/>
          </a:xfrm>
          <a:prstGeom prst="rect">
            <a:avLst/>
          </a:prstGeom>
        </p:spPr>
      </p:pic>
      <p:pic>
        <p:nvPicPr>
          <p:cNvPr id="11" name="84028A45-0C23-4043-BC8D-CCC6767A9719" descr="D8FABE06-C2B7-4837-9A80-8ABD457CEDE4"/>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35200" y="2193726"/>
            <a:ext cx="4070401" cy="321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1818392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cSld name="Tittel og innhold - Alu">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lvl1pPr marL="0">
              <a:lnSpc>
                <a:spcPct val="100000"/>
              </a:lnSpc>
              <a:defRPr>
                <a:solidFill>
                  <a:schemeClr val="bg1"/>
                </a:solidFill>
              </a:defRPr>
            </a:lvl1pPr>
          </a:lstStyle>
          <a:p>
            <a:r>
              <a:rPr lang="nb-NO"/>
              <a:t>Klikk for å redigere tittelstil</a:t>
            </a:r>
            <a:endParaRPr lang="en-US"/>
          </a:p>
        </p:txBody>
      </p:sp>
      <p:sp>
        <p:nvSpPr>
          <p:cNvPr id="8" name="Plassholder for tekst 7"/>
          <p:cNvSpPr>
            <a:spLocks noGrp="1"/>
          </p:cNvSpPr>
          <p:nvPr>
            <p:ph type="body" sz="quarter" idx="10"/>
          </p:nvPr>
        </p:nvSpPr>
        <p:spPr>
          <a:xfrm>
            <a:off x="1085851" y="2233613"/>
            <a:ext cx="8600016" cy="3471811"/>
          </a:xfrm>
        </p:spPr>
        <p:txBody>
          <a:bodyPr/>
          <a:lstStyle>
            <a:lvl1pPr marL="120611" indent="0">
              <a:lnSpc>
                <a:spcPct val="100000"/>
              </a:lnSpc>
              <a:tabLst/>
              <a:defRPr sz="2133" b="0"/>
            </a:lvl1pPr>
            <a:lvl2pPr marL="120611" indent="0">
              <a:lnSpc>
                <a:spcPct val="100000"/>
              </a:lnSpc>
              <a:tabLst/>
              <a:defRPr sz="2133" b="1"/>
            </a:lvl2pPr>
            <a:lvl3pPr marL="296237" indent="-175627">
              <a:lnSpc>
                <a:spcPct val="100000"/>
              </a:lnSpc>
              <a:tabLst/>
              <a:defRPr sz="2133" b="0"/>
            </a:lvl3pPr>
            <a:lvl4pPr>
              <a:lnSpc>
                <a:spcPct val="100000"/>
              </a:lnSpc>
              <a:defRPr b="1"/>
            </a:lvl4pPr>
            <a:lvl5pPr>
              <a:lnSpc>
                <a:spcPct val="100000"/>
              </a:lnSpc>
              <a:defRPr b="0"/>
            </a:lvl5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pic>
        <p:nvPicPr>
          <p:cNvPr id="5" name="84028A45-0C23-4043-BC8D-CCC6767A9719" descr="D8FABE06-C2B7-4837-9A80-8ABD457CEDE4">
            <a:extLst>
              <a:ext uri="{FF2B5EF4-FFF2-40B4-BE49-F238E27FC236}">
                <a16:creationId xmlns:a16="http://schemas.microsoft.com/office/drawing/2014/main" id="{21C9BCEB-3774-474C-B79F-65511B4E4CAE}"/>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9847581" y="1744463"/>
            <a:ext cx="1333631" cy="1053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4482529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blank" preserve="1">
  <p:cSld name="Forside">
    <p:bg>
      <p:bgPr>
        <a:blipFill dpi="0" rotWithShape="1">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ekstSylinder 1"/>
          <p:cNvSpPr txBox="1"/>
          <p:nvPr/>
        </p:nvSpPr>
        <p:spPr>
          <a:xfrm>
            <a:off x="1710267" y="520700"/>
            <a:ext cx="184731" cy="369332"/>
          </a:xfrm>
          <a:prstGeom prst="rect">
            <a:avLst/>
          </a:prstGeom>
          <a:noFill/>
        </p:spPr>
        <p:txBody>
          <a:bodyPr wrap="none" rtlCol="0">
            <a:spAutoFit/>
          </a:bodyPr>
          <a:lstStyle/>
          <a:p>
            <a:endParaRPr lang="nb-NO" sz="1800"/>
          </a:p>
        </p:txBody>
      </p:sp>
      <p:sp>
        <p:nvSpPr>
          <p:cNvPr id="3" name="TekstSylinder 2"/>
          <p:cNvSpPr txBox="1"/>
          <p:nvPr/>
        </p:nvSpPr>
        <p:spPr>
          <a:xfrm>
            <a:off x="795867" y="444500"/>
            <a:ext cx="184731" cy="369332"/>
          </a:xfrm>
          <a:prstGeom prst="rect">
            <a:avLst/>
          </a:prstGeom>
          <a:noFill/>
        </p:spPr>
        <p:txBody>
          <a:bodyPr wrap="none" rtlCol="0">
            <a:spAutoFit/>
          </a:bodyPr>
          <a:lstStyle/>
          <a:p>
            <a:endParaRPr lang="nb-NO" sz="1800"/>
          </a:p>
        </p:txBody>
      </p:sp>
      <p:sp>
        <p:nvSpPr>
          <p:cNvPr id="4" name="TekstSylinder 3"/>
          <p:cNvSpPr txBox="1"/>
          <p:nvPr/>
        </p:nvSpPr>
        <p:spPr>
          <a:xfrm>
            <a:off x="355600" y="127000"/>
            <a:ext cx="184731" cy="369332"/>
          </a:xfrm>
          <a:prstGeom prst="rect">
            <a:avLst/>
          </a:prstGeom>
          <a:noFill/>
        </p:spPr>
        <p:txBody>
          <a:bodyPr wrap="none" rtlCol="0">
            <a:spAutoFit/>
          </a:bodyPr>
          <a:lstStyle/>
          <a:p>
            <a:endParaRPr lang="nb-NO" sz="1800"/>
          </a:p>
        </p:txBody>
      </p:sp>
    </p:spTree>
    <p:extLst>
      <p:ext uri="{BB962C8B-B14F-4D97-AF65-F5344CB8AC3E}">
        <p14:creationId xmlns:p14="http://schemas.microsoft.com/office/powerpoint/2010/main" val="127408145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tel og innho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b-NO"/>
              <a:t>Klikk for å redigere tittelstil</a:t>
            </a:r>
            <a:endParaRPr lang="en-US"/>
          </a:p>
        </p:txBody>
      </p:sp>
      <p:sp>
        <p:nvSpPr>
          <p:cNvPr id="3" name="Content Placeholder 2"/>
          <p:cNvSpPr>
            <a:spLocks noGrp="1"/>
          </p:cNvSpPr>
          <p:nvPr>
            <p:ph idx="1"/>
          </p:nvPr>
        </p:nvSpPr>
        <p:spPr/>
        <p:txBody>
          <a:bodyPr/>
          <a:lstStyle>
            <a:lvl1pPr marL="268288" indent="-268288">
              <a:defRPr/>
            </a:lvl1pPr>
            <a:lvl2pPr marL="714375" indent="-357188">
              <a:defRPr/>
            </a:lvl2pPr>
            <a:lvl3pPr marL="981075" indent="-266700">
              <a:defRPr/>
            </a:lvl3pPr>
          </a:lstStyle>
          <a:p>
            <a:pPr lvl="0"/>
            <a:r>
              <a:rPr lang="nb-NO"/>
              <a:t>Klikk for å redigere tekststiler i malen</a:t>
            </a:r>
          </a:p>
          <a:p>
            <a:pPr lvl="1"/>
            <a:r>
              <a:rPr lang="nb-NO"/>
              <a:t>Andre nivå</a:t>
            </a:r>
          </a:p>
          <a:p>
            <a:pPr lvl="2"/>
            <a:r>
              <a:rPr lang="nb-NO"/>
              <a:t>Tredje nivå</a:t>
            </a:r>
          </a:p>
        </p:txBody>
      </p:sp>
      <p:pic>
        <p:nvPicPr>
          <p:cNvPr id="10" name="Bilde 9"/>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5982408"/>
            <a:ext cx="1297172" cy="875591"/>
          </a:xfrm>
          <a:prstGeom prst="rect">
            <a:avLst/>
          </a:prstGeom>
        </p:spPr>
      </p:pic>
      <p:pic>
        <p:nvPicPr>
          <p:cNvPr id="5" name="Bilde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848400" y="5982408"/>
            <a:ext cx="2343600" cy="878850"/>
          </a:xfrm>
          <a:prstGeom prst="rect">
            <a:avLst/>
          </a:prstGeom>
        </p:spPr>
      </p:pic>
    </p:spTree>
    <p:extLst>
      <p:ext uri="{BB962C8B-B14F-4D97-AF65-F5344CB8AC3E}">
        <p14:creationId xmlns:p14="http://schemas.microsoft.com/office/powerpoint/2010/main" val="109254779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1_Tittel og innho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b-NO"/>
              <a:t>Klikk for å redigere tittelstil</a:t>
            </a:r>
            <a:endParaRPr lang="en-US"/>
          </a:p>
        </p:txBody>
      </p:sp>
      <p:sp>
        <p:nvSpPr>
          <p:cNvPr id="3" name="Content Placeholder 2"/>
          <p:cNvSpPr>
            <a:spLocks noGrp="1"/>
          </p:cNvSpPr>
          <p:nvPr>
            <p:ph idx="1"/>
          </p:nvPr>
        </p:nvSpPr>
        <p:spPr/>
        <p:txBody>
          <a:bodyPr/>
          <a:lstStyle>
            <a:lvl1pPr marL="268288" indent="-268288">
              <a:defRPr/>
            </a:lvl1pPr>
            <a:lvl2pPr marL="714375" indent="-357188">
              <a:defRPr/>
            </a:lvl2pPr>
            <a:lvl3pPr marL="981075" indent="-266700">
              <a:defRPr/>
            </a:lvl3pPr>
          </a:lstStyle>
          <a:p>
            <a:pPr lvl="0"/>
            <a:r>
              <a:rPr lang="nb-NO"/>
              <a:t>Klikk for å redigere tekststiler i malen</a:t>
            </a:r>
          </a:p>
          <a:p>
            <a:pPr lvl="1"/>
            <a:r>
              <a:rPr lang="nb-NO"/>
              <a:t>Andre nivå</a:t>
            </a:r>
          </a:p>
          <a:p>
            <a:pPr lvl="2"/>
            <a:r>
              <a:rPr lang="nb-NO"/>
              <a:t>Tredje nivå</a:t>
            </a:r>
          </a:p>
        </p:txBody>
      </p:sp>
      <p:pic>
        <p:nvPicPr>
          <p:cNvPr id="10" name="Bilde 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5982408"/>
            <a:ext cx="1297172" cy="875591"/>
          </a:xfrm>
          <a:prstGeom prst="rect">
            <a:avLst/>
          </a:prstGeom>
        </p:spPr>
      </p:pic>
      <p:pic>
        <p:nvPicPr>
          <p:cNvPr id="5" name="Bild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848400" y="5982408"/>
            <a:ext cx="2343600" cy="878850"/>
          </a:xfrm>
          <a:prstGeom prst="rect">
            <a:avLst/>
          </a:prstGeom>
        </p:spPr>
      </p:pic>
    </p:spTree>
    <p:extLst>
      <p:ext uri="{BB962C8B-B14F-4D97-AF65-F5344CB8AC3E}">
        <p14:creationId xmlns:p14="http://schemas.microsoft.com/office/powerpoint/2010/main" val="33443234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2_Tittel og innho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b-NO"/>
              <a:t>Klikk for å redigere tittelstil</a:t>
            </a:r>
            <a:endParaRPr lang="en-US"/>
          </a:p>
        </p:txBody>
      </p:sp>
      <p:sp>
        <p:nvSpPr>
          <p:cNvPr id="3" name="Content Placeholder 2"/>
          <p:cNvSpPr>
            <a:spLocks noGrp="1"/>
          </p:cNvSpPr>
          <p:nvPr>
            <p:ph idx="1"/>
          </p:nvPr>
        </p:nvSpPr>
        <p:spPr>
          <a:xfrm>
            <a:off x="838200" y="1900800"/>
            <a:ext cx="5096435" cy="3765600"/>
          </a:xfrm>
        </p:spPr>
        <p:txBody>
          <a:bodyPr/>
          <a:lstStyle>
            <a:lvl1pPr marL="268288" indent="-268288">
              <a:defRPr/>
            </a:lvl1pPr>
            <a:lvl2pPr marL="714375" indent="-357188">
              <a:defRPr/>
            </a:lvl2pPr>
            <a:lvl3pPr marL="981075" indent="-266700">
              <a:defRPr/>
            </a:lvl3pPr>
          </a:lstStyle>
          <a:p>
            <a:pPr lvl="0"/>
            <a:r>
              <a:rPr lang="nb-NO"/>
              <a:t>Klikk for å redigere tekststiler i malen</a:t>
            </a:r>
          </a:p>
          <a:p>
            <a:pPr lvl="1"/>
            <a:r>
              <a:rPr lang="nb-NO"/>
              <a:t>Andre nivå</a:t>
            </a:r>
          </a:p>
          <a:p>
            <a:pPr lvl="2"/>
            <a:r>
              <a:rPr lang="nb-NO"/>
              <a:t>Tredje nivå</a:t>
            </a:r>
          </a:p>
        </p:txBody>
      </p:sp>
      <p:pic>
        <p:nvPicPr>
          <p:cNvPr id="10" name="Bilde 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5982408"/>
            <a:ext cx="1297172" cy="875591"/>
          </a:xfrm>
          <a:prstGeom prst="rect">
            <a:avLst/>
          </a:prstGeom>
        </p:spPr>
      </p:pic>
      <p:pic>
        <p:nvPicPr>
          <p:cNvPr id="5" name="Bild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848400" y="5982408"/>
            <a:ext cx="2343600" cy="878850"/>
          </a:xfrm>
          <a:prstGeom prst="rect">
            <a:avLst/>
          </a:prstGeom>
        </p:spPr>
      </p:pic>
      <p:sp>
        <p:nvSpPr>
          <p:cNvPr id="6" name="Content Placeholder 2">
            <a:extLst>
              <a:ext uri="{FF2B5EF4-FFF2-40B4-BE49-F238E27FC236}">
                <a16:creationId xmlns:a16="http://schemas.microsoft.com/office/drawing/2014/main" id="{F0CDDBBD-C552-4BB4-908E-11B26340F713}"/>
              </a:ext>
            </a:extLst>
          </p:cNvPr>
          <p:cNvSpPr>
            <a:spLocks noGrp="1"/>
          </p:cNvSpPr>
          <p:nvPr>
            <p:ph idx="10"/>
          </p:nvPr>
        </p:nvSpPr>
        <p:spPr>
          <a:xfrm>
            <a:off x="6140365" y="1900800"/>
            <a:ext cx="5096435" cy="3765600"/>
          </a:xfrm>
        </p:spPr>
        <p:txBody>
          <a:bodyPr/>
          <a:lstStyle>
            <a:lvl1pPr marL="268288" indent="-268288">
              <a:defRPr/>
            </a:lvl1pPr>
            <a:lvl2pPr marL="714375" indent="-357188">
              <a:defRPr/>
            </a:lvl2pPr>
            <a:lvl3pPr marL="981075" indent="-266700">
              <a:defRPr/>
            </a:lvl3pPr>
          </a:lstStyle>
          <a:p>
            <a:pPr lvl="0"/>
            <a:r>
              <a:rPr lang="nb-NO"/>
              <a:t>Klikk for å redigere tekststiler i malen</a:t>
            </a:r>
          </a:p>
          <a:p>
            <a:pPr lvl="1"/>
            <a:r>
              <a:rPr lang="nb-NO"/>
              <a:t>Andre nivå</a:t>
            </a:r>
          </a:p>
          <a:p>
            <a:pPr lvl="2"/>
            <a:r>
              <a:rPr lang="nb-NO"/>
              <a:t>Tredje nivå</a:t>
            </a:r>
          </a:p>
        </p:txBody>
      </p:sp>
    </p:spTree>
    <p:extLst>
      <p:ext uri="{BB962C8B-B14F-4D97-AF65-F5344CB8AC3E}">
        <p14:creationId xmlns:p14="http://schemas.microsoft.com/office/powerpoint/2010/main" val="117809325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9_Tittel og innhold">
    <p:bg>
      <p:bgPr>
        <a:solidFill>
          <a:schemeClr val="bg1"/>
        </a:solidFill>
        <a:effectLst/>
      </p:bgPr>
    </p:bg>
    <p:spTree>
      <p:nvGrpSpPr>
        <p:cNvPr id="1" name=""/>
        <p:cNvGrpSpPr/>
        <p:nvPr/>
      </p:nvGrpSpPr>
      <p:grpSpPr>
        <a:xfrm>
          <a:off x="0" y="0"/>
          <a:ext cx="0" cy="0"/>
          <a:chOff x="0" y="0"/>
          <a:chExt cx="0" cy="0"/>
        </a:xfrm>
      </p:grpSpPr>
      <p:sp>
        <p:nvSpPr>
          <p:cNvPr id="4" name="Rektangel 3">
            <a:extLst>
              <a:ext uri="{FF2B5EF4-FFF2-40B4-BE49-F238E27FC236}">
                <a16:creationId xmlns:a16="http://schemas.microsoft.com/office/drawing/2014/main" id="{A3688992-A763-683D-40BD-8442DF53A3AB}"/>
              </a:ext>
            </a:extLst>
          </p:cNvPr>
          <p:cNvSpPr/>
          <p:nvPr userDrawn="1"/>
        </p:nvSpPr>
        <p:spPr>
          <a:xfrm>
            <a:off x="155174" y="150169"/>
            <a:ext cx="5892541" cy="657655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2" name="Title 1"/>
          <p:cNvSpPr>
            <a:spLocks noGrp="1"/>
          </p:cNvSpPr>
          <p:nvPr>
            <p:ph type="title"/>
          </p:nvPr>
        </p:nvSpPr>
        <p:spPr/>
        <p:txBody>
          <a:bodyPr/>
          <a:lstStyle/>
          <a:p>
            <a:r>
              <a:rPr lang="nb-NO"/>
              <a:t>Klikk for å redigere tittelstil</a:t>
            </a:r>
            <a:endParaRPr lang="en-US"/>
          </a:p>
        </p:txBody>
      </p:sp>
      <p:sp>
        <p:nvSpPr>
          <p:cNvPr id="3" name="Content Placeholder 2"/>
          <p:cNvSpPr>
            <a:spLocks noGrp="1"/>
          </p:cNvSpPr>
          <p:nvPr>
            <p:ph idx="1"/>
          </p:nvPr>
        </p:nvSpPr>
        <p:spPr>
          <a:xfrm>
            <a:off x="838200" y="1900800"/>
            <a:ext cx="5096435" cy="3765600"/>
          </a:xfrm>
        </p:spPr>
        <p:txBody>
          <a:bodyPr/>
          <a:lstStyle>
            <a:lvl1pPr marL="268288" indent="-268288">
              <a:defRPr/>
            </a:lvl1pPr>
            <a:lvl2pPr marL="714375" indent="-357188">
              <a:defRPr/>
            </a:lvl2pPr>
            <a:lvl3pPr marL="981075" indent="-266700">
              <a:defRPr/>
            </a:lvl3pPr>
          </a:lstStyle>
          <a:p>
            <a:pPr lvl="0"/>
            <a:r>
              <a:rPr lang="nb-NO"/>
              <a:t>Klikk for å redigere tekststiler i malen</a:t>
            </a:r>
          </a:p>
          <a:p>
            <a:pPr lvl="1"/>
            <a:r>
              <a:rPr lang="nb-NO"/>
              <a:t>Andre nivå</a:t>
            </a:r>
          </a:p>
          <a:p>
            <a:pPr lvl="2"/>
            <a:r>
              <a:rPr lang="nb-NO"/>
              <a:t>Tredje nivå</a:t>
            </a:r>
          </a:p>
        </p:txBody>
      </p:sp>
      <p:pic>
        <p:nvPicPr>
          <p:cNvPr id="10" name="Bilde 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5982408"/>
            <a:ext cx="1297172" cy="875591"/>
          </a:xfrm>
          <a:prstGeom prst="rect">
            <a:avLst/>
          </a:prstGeom>
        </p:spPr>
      </p:pic>
      <p:pic>
        <p:nvPicPr>
          <p:cNvPr id="5" name="Bild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848400" y="5982408"/>
            <a:ext cx="2343600" cy="878850"/>
          </a:xfrm>
          <a:prstGeom prst="rect">
            <a:avLst/>
          </a:prstGeom>
        </p:spPr>
      </p:pic>
      <p:sp>
        <p:nvSpPr>
          <p:cNvPr id="6" name="Content Placeholder 2">
            <a:extLst>
              <a:ext uri="{FF2B5EF4-FFF2-40B4-BE49-F238E27FC236}">
                <a16:creationId xmlns:a16="http://schemas.microsoft.com/office/drawing/2014/main" id="{F0CDDBBD-C552-4BB4-908E-11B26340F713}"/>
              </a:ext>
            </a:extLst>
          </p:cNvPr>
          <p:cNvSpPr>
            <a:spLocks noGrp="1"/>
          </p:cNvSpPr>
          <p:nvPr>
            <p:ph idx="10"/>
          </p:nvPr>
        </p:nvSpPr>
        <p:spPr>
          <a:xfrm>
            <a:off x="6140365" y="1900800"/>
            <a:ext cx="5096435" cy="3765600"/>
          </a:xfrm>
        </p:spPr>
        <p:txBody>
          <a:bodyPr/>
          <a:lstStyle>
            <a:lvl1pPr marL="268288" indent="-268288">
              <a:defRPr/>
            </a:lvl1pPr>
            <a:lvl2pPr marL="714375" indent="-357188">
              <a:defRPr/>
            </a:lvl2pPr>
            <a:lvl3pPr marL="981075" indent="-266700">
              <a:defRPr/>
            </a:lvl3pPr>
          </a:lstStyle>
          <a:p>
            <a:pPr lvl="0"/>
            <a:r>
              <a:rPr lang="nb-NO"/>
              <a:t>Klikk for å redigere tekststiler i malen</a:t>
            </a:r>
          </a:p>
          <a:p>
            <a:pPr lvl="1"/>
            <a:r>
              <a:rPr lang="nb-NO"/>
              <a:t>Andre nivå</a:t>
            </a:r>
          </a:p>
          <a:p>
            <a:pPr lvl="2"/>
            <a:r>
              <a:rPr lang="nb-NO"/>
              <a:t>Tredje nivå</a:t>
            </a:r>
          </a:p>
        </p:txBody>
      </p:sp>
    </p:spTree>
    <p:extLst>
      <p:ext uri="{BB962C8B-B14F-4D97-AF65-F5344CB8AC3E}">
        <p14:creationId xmlns:p14="http://schemas.microsoft.com/office/powerpoint/2010/main" val="25552960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tel og innho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b-NO"/>
              <a:t>Klikk for å redigere tittelstil</a:t>
            </a:r>
            <a:endParaRPr lang="en-US"/>
          </a:p>
        </p:txBody>
      </p:sp>
      <p:sp>
        <p:nvSpPr>
          <p:cNvPr id="3" name="Content Placeholder 2"/>
          <p:cNvSpPr>
            <a:spLocks noGrp="1"/>
          </p:cNvSpPr>
          <p:nvPr>
            <p:ph idx="1"/>
          </p:nvPr>
        </p:nvSpPr>
        <p:spPr/>
        <p:txBody>
          <a:bodyPr/>
          <a:lstStyle>
            <a:lvl1pPr marL="268288" indent="-268288">
              <a:defRPr/>
            </a:lvl1pPr>
            <a:lvl2pPr marL="714375" indent="-357188">
              <a:defRPr/>
            </a:lvl2pPr>
            <a:lvl3pPr marL="981075" indent="-266700">
              <a:defRPr/>
            </a:lvl3pPr>
          </a:lstStyle>
          <a:p>
            <a:pPr lvl="0"/>
            <a:r>
              <a:rPr lang="nb-NO"/>
              <a:t>Klikk for å redigere tekststiler i malen</a:t>
            </a:r>
          </a:p>
          <a:p>
            <a:pPr lvl="1"/>
            <a:r>
              <a:rPr lang="nb-NO"/>
              <a:t>Andre nivå</a:t>
            </a:r>
          </a:p>
          <a:p>
            <a:pPr lvl="2"/>
            <a:r>
              <a:rPr lang="nb-NO"/>
              <a:t>Tredje nivå</a:t>
            </a:r>
          </a:p>
        </p:txBody>
      </p:sp>
      <p:pic>
        <p:nvPicPr>
          <p:cNvPr id="10" name="Bilde 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5982408"/>
            <a:ext cx="1297172" cy="875591"/>
          </a:xfrm>
          <a:prstGeom prst="rect">
            <a:avLst/>
          </a:prstGeom>
        </p:spPr>
      </p:pic>
      <p:pic>
        <p:nvPicPr>
          <p:cNvPr id="5" name="Bild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848400" y="5982408"/>
            <a:ext cx="2343600" cy="878850"/>
          </a:xfrm>
          <a:prstGeom prst="rect">
            <a:avLst/>
          </a:prstGeom>
        </p:spPr>
      </p:pic>
    </p:spTree>
    <p:extLst>
      <p:ext uri="{BB962C8B-B14F-4D97-AF65-F5344CB8AC3E}">
        <p14:creationId xmlns:p14="http://schemas.microsoft.com/office/powerpoint/2010/main" val="109191256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3_Tittel og innhold">
    <p:bg>
      <p:bgPr>
        <a:solidFill>
          <a:schemeClr val="bg1"/>
        </a:solidFill>
        <a:effectLst/>
      </p:bgPr>
    </p:bg>
    <p:spTree>
      <p:nvGrpSpPr>
        <p:cNvPr id="1" name=""/>
        <p:cNvGrpSpPr/>
        <p:nvPr/>
      </p:nvGrpSpPr>
      <p:grpSpPr>
        <a:xfrm>
          <a:off x="0" y="0"/>
          <a:ext cx="0" cy="0"/>
          <a:chOff x="0" y="0"/>
          <a:chExt cx="0" cy="0"/>
        </a:xfrm>
      </p:grpSpPr>
      <p:sp>
        <p:nvSpPr>
          <p:cNvPr id="4" name="Rektangel 3">
            <a:extLst>
              <a:ext uri="{FF2B5EF4-FFF2-40B4-BE49-F238E27FC236}">
                <a16:creationId xmlns:a16="http://schemas.microsoft.com/office/drawing/2014/main" id="{252CB2E1-42BC-4C5C-B0C7-684E669AD27E}"/>
              </a:ext>
            </a:extLst>
          </p:cNvPr>
          <p:cNvSpPr/>
          <p:nvPr/>
        </p:nvSpPr>
        <p:spPr>
          <a:xfrm>
            <a:off x="6140367" y="1900800"/>
            <a:ext cx="5096434" cy="3765600"/>
          </a:xfrm>
          <a:prstGeom prst="rect">
            <a:avLst/>
          </a:prstGeom>
          <a:solidFill>
            <a:srgbClr val="C830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solidFill>
                <a:schemeClr val="bg1"/>
              </a:solidFill>
            </a:endParaRPr>
          </a:p>
        </p:txBody>
      </p:sp>
      <p:sp>
        <p:nvSpPr>
          <p:cNvPr id="2" name="Title 1"/>
          <p:cNvSpPr>
            <a:spLocks noGrp="1"/>
          </p:cNvSpPr>
          <p:nvPr>
            <p:ph type="title"/>
          </p:nvPr>
        </p:nvSpPr>
        <p:spPr/>
        <p:txBody>
          <a:bodyPr/>
          <a:lstStyle/>
          <a:p>
            <a:r>
              <a:rPr lang="nb-NO"/>
              <a:t>Klikk for å redigere tittelstil</a:t>
            </a:r>
            <a:endParaRPr lang="en-US"/>
          </a:p>
        </p:txBody>
      </p:sp>
      <p:sp>
        <p:nvSpPr>
          <p:cNvPr id="3" name="Content Placeholder 2"/>
          <p:cNvSpPr>
            <a:spLocks noGrp="1"/>
          </p:cNvSpPr>
          <p:nvPr>
            <p:ph idx="1"/>
          </p:nvPr>
        </p:nvSpPr>
        <p:spPr>
          <a:xfrm>
            <a:off x="838200" y="1900800"/>
            <a:ext cx="5096435" cy="3765600"/>
          </a:xfrm>
        </p:spPr>
        <p:txBody>
          <a:bodyPr/>
          <a:lstStyle>
            <a:lvl1pPr marL="268288" indent="-268288">
              <a:defRPr/>
            </a:lvl1pPr>
            <a:lvl2pPr marL="714375" indent="-357188">
              <a:defRPr/>
            </a:lvl2pPr>
            <a:lvl3pPr marL="981075" indent="-266700">
              <a:defRPr/>
            </a:lvl3pPr>
          </a:lstStyle>
          <a:p>
            <a:pPr lvl="0"/>
            <a:r>
              <a:rPr lang="nb-NO"/>
              <a:t>Klikk for å redigere tekststiler i malen</a:t>
            </a:r>
          </a:p>
          <a:p>
            <a:pPr lvl="1"/>
            <a:r>
              <a:rPr lang="nb-NO"/>
              <a:t>Andre nivå</a:t>
            </a:r>
          </a:p>
          <a:p>
            <a:pPr lvl="2"/>
            <a:r>
              <a:rPr lang="nb-NO"/>
              <a:t>Tredje nivå</a:t>
            </a:r>
          </a:p>
        </p:txBody>
      </p:sp>
      <p:pic>
        <p:nvPicPr>
          <p:cNvPr id="10" name="Bilde 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5982408"/>
            <a:ext cx="1297172" cy="875591"/>
          </a:xfrm>
          <a:prstGeom prst="rect">
            <a:avLst/>
          </a:prstGeom>
        </p:spPr>
      </p:pic>
      <p:pic>
        <p:nvPicPr>
          <p:cNvPr id="5" name="Bild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848400" y="5982408"/>
            <a:ext cx="2343600" cy="878850"/>
          </a:xfrm>
          <a:prstGeom prst="rect">
            <a:avLst/>
          </a:prstGeom>
        </p:spPr>
      </p:pic>
      <p:sp>
        <p:nvSpPr>
          <p:cNvPr id="6" name="Content Placeholder 2">
            <a:extLst>
              <a:ext uri="{FF2B5EF4-FFF2-40B4-BE49-F238E27FC236}">
                <a16:creationId xmlns:a16="http://schemas.microsoft.com/office/drawing/2014/main" id="{F0CDDBBD-C552-4BB4-908E-11B26340F713}"/>
              </a:ext>
            </a:extLst>
          </p:cNvPr>
          <p:cNvSpPr>
            <a:spLocks noGrp="1"/>
          </p:cNvSpPr>
          <p:nvPr>
            <p:ph idx="10"/>
          </p:nvPr>
        </p:nvSpPr>
        <p:spPr>
          <a:xfrm>
            <a:off x="6257367" y="1990164"/>
            <a:ext cx="4867833" cy="3550024"/>
          </a:xfrm>
        </p:spPr>
        <p:txBody>
          <a:bodyPr/>
          <a:lstStyle>
            <a:lvl1pPr marL="0" indent="0" algn="ctr">
              <a:buNone/>
              <a:defRPr>
                <a:solidFill>
                  <a:schemeClr val="bg1"/>
                </a:solidFill>
              </a:defRPr>
            </a:lvl1pPr>
            <a:lvl2pPr marL="357187" indent="0" algn="ctr">
              <a:buNone/>
              <a:defRPr>
                <a:solidFill>
                  <a:schemeClr val="bg1"/>
                </a:solidFill>
              </a:defRPr>
            </a:lvl2pPr>
            <a:lvl3pPr marL="714375" indent="0" algn="ctr">
              <a:buNone/>
              <a:defRPr>
                <a:solidFill>
                  <a:schemeClr val="bg1"/>
                </a:solidFill>
              </a:defRPr>
            </a:lvl3pPr>
          </a:lstStyle>
          <a:p>
            <a:pPr lvl="0"/>
            <a:r>
              <a:rPr lang="nb-NO"/>
              <a:t>Klikk for å redigere tekststiler i malen</a:t>
            </a:r>
          </a:p>
          <a:p>
            <a:pPr lvl="1"/>
            <a:r>
              <a:rPr lang="nb-NO"/>
              <a:t>Andre nivå</a:t>
            </a:r>
          </a:p>
        </p:txBody>
      </p:sp>
    </p:spTree>
    <p:extLst>
      <p:ext uri="{BB962C8B-B14F-4D97-AF65-F5344CB8AC3E}">
        <p14:creationId xmlns:p14="http://schemas.microsoft.com/office/powerpoint/2010/main" val="187378197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4_Tittel og innhold">
    <p:bg>
      <p:bgPr>
        <a:solidFill>
          <a:schemeClr val="bg1"/>
        </a:solidFill>
        <a:effectLst/>
      </p:bgPr>
    </p:bg>
    <p:spTree>
      <p:nvGrpSpPr>
        <p:cNvPr id="1" name=""/>
        <p:cNvGrpSpPr/>
        <p:nvPr/>
      </p:nvGrpSpPr>
      <p:grpSpPr>
        <a:xfrm>
          <a:off x="0" y="0"/>
          <a:ext cx="0" cy="0"/>
          <a:chOff x="0" y="0"/>
          <a:chExt cx="0" cy="0"/>
        </a:xfrm>
      </p:grpSpPr>
      <p:sp>
        <p:nvSpPr>
          <p:cNvPr id="4" name="Rektangel 3">
            <a:extLst>
              <a:ext uri="{FF2B5EF4-FFF2-40B4-BE49-F238E27FC236}">
                <a16:creationId xmlns:a16="http://schemas.microsoft.com/office/drawing/2014/main" id="{252CB2E1-42BC-4C5C-B0C7-684E669AD27E}"/>
              </a:ext>
            </a:extLst>
          </p:cNvPr>
          <p:cNvSpPr/>
          <p:nvPr/>
        </p:nvSpPr>
        <p:spPr>
          <a:xfrm>
            <a:off x="6140367" y="1900800"/>
            <a:ext cx="5096434" cy="3765600"/>
          </a:xfrm>
          <a:prstGeom prst="rect">
            <a:avLst/>
          </a:prstGeom>
          <a:solidFill>
            <a:srgbClr val="323F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solidFill>
                <a:schemeClr val="bg1"/>
              </a:solidFill>
            </a:endParaRPr>
          </a:p>
        </p:txBody>
      </p:sp>
      <p:sp>
        <p:nvSpPr>
          <p:cNvPr id="2" name="Title 1"/>
          <p:cNvSpPr>
            <a:spLocks noGrp="1"/>
          </p:cNvSpPr>
          <p:nvPr>
            <p:ph type="title"/>
          </p:nvPr>
        </p:nvSpPr>
        <p:spPr/>
        <p:txBody>
          <a:bodyPr/>
          <a:lstStyle/>
          <a:p>
            <a:r>
              <a:rPr lang="nb-NO"/>
              <a:t>Klikk for å redigere tittelstil</a:t>
            </a:r>
            <a:endParaRPr lang="en-US"/>
          </a:p>
        </p:txBody>
      </p:sp>
      <p:sp>
        <p:nvSpPr>
          <p:cNvPr id="3" name="Content Placeholder 2"/>
          <p:cNvSpPr>
            <a:spLocks noGrp="1"/>
          </p:cNvSpPr>
          <p:nvPr>
            <p:ph idx="1"/>
          </p:nvPr>
        </p:nvSpPr>
        <p:spPr>
          <a:xfrm>
            <a:off x="838200" y="1900800"/>
            <a:ext cx="5096435" cy="3765600"/>
          </a:xfrm>
        </p:spPr>
        <p:txBody>
          <a:bodyPr/>
          <a:lstStyle>
            <a:lvl1pPr marL="268288" indent="-268288">
              <a:defRPr/>
            </a:lvl1pPr>
            <a:lvl2pPr marL="714375" indent="-357188">
              <a:defRPr/>
            </a:lvl2pPr>
            <a:lvl3pPr marL="981075" indent="-266700">
              <a:defRPr/>
            </a:lvl3pPr>
          </a:lstStyle>
          <a:p>
            <a:pPr lvl="0"/>
            <a:r>
              <a:rPr lang="nb-NO"/>
              <a:t>Klikk for å redigere tekststiler i malen</a:t>
            </a:r>
          </a:p>
          <a:p>
            <a:pPr lvl="1"/>
            <a:r>
              <a:rPr lang="nb-NO"/>
              <a:t>Andre nivå</a:t>
            </a:r>
          </a:p>
          <a:p>
            <a:pPr lvl="2"/>
            <a:r>
              <a:rPr lang="nb-NO"/>
              <a:t>Tredje nivå</a:t>
            </a:r>
          </a:p>
        </p:txBody>
      </p:sp>
      <p:pic>
        <p:nvPicPr>
          <p:cNvPr id="10" name="Bilde 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5982408"/>
            <a:ext cx="1297172" cy="875591"/>
          </a:xfrm>
          <a:prstGeom prst="rect">
            <a:avLst/>
          </a:prstGeom>
        </p:spPr>
      </p:pic>
      <p:pic>
        <p:nvPicPr>
          <p:cNvPr id="5" name="Bild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848400" y="5982408"/>
            <a:ext cx="2343600" cy="878850"/>
          </a:xfrm>
          <a:prstGeom prst="rect">
            <a:avLst/>
          </a:prstGeom>
        </p:spPr>
      </p:pic>
      <p:sp>
        <p:nvSpPr>
          <p:cNvPr id="6" name="Content Placeholder 2">
            <a:extLst>
              <a:ext uri="{FF2B5EF4-FFF2-40B4-BE49-F238E27FC236}">
                <a16:creationId xmlns:a16="http://schemas.microsoft.com/office/drawing/2014/main" id="{F0CDDBBD-C552-4BB4-908E-11B26340F713}"/>
              </a:ext>
            </a:extLst>
          </p:cNvPr>
          <p:cNvSpPr>
            <a:spLocks noGrp="1"/>
          </p:cNvSpPr>
          <p:nvPr>
            <p:ph idx="10"/>
          </p:nvPr>
        </p:nvSpPr>
        <p:spPr>
          <a:xfrm>
            <a:off x="6257367" y="1990164"/>
            <a:ext cx="4867833" cy="3550024"/>
          </a:xfrm>
        </p:spPr>
        <p:txBody>
          <a:bodyPr/>
          <a:lstStyle>
            <a:lvl1pPr marL="0" indent="0" algn="ctr">
              <a:buNone/>
              <a:defRPr>
                <a:solidFill>
                  <a:schemeClr val="bg1"/>
                </a:solidFill>
              </a:defRPr>
            </a:lvl1pPr>
            <a:lvl2pPr marL="357187" indent="0" algn="ctr">
              <a:buNone/>
              <a:defRPr>
                <a:solidFill>
                  <a:schemeClr val="bg1"/>
                </a:solidFill>
              </a:defRPr>
            </a:lvl2pPr>
            <a:lvl3pPr marL="714375" indent="0" algn="ctr">
              <a:buNone/>
              <a:defRPr>
                <a:solidFill>
                  <a:schemeClr val="bg1"/>
                </a:solidFill>
              </a:defRPr>
            </a:lvl3pPr>
          </a:lstStyle>
          <a:p>
            <a:pPr lvl="0"/>
            <a:r>
              <a:rPr lang="nb-NO"/>
              <a:t>Klikk for å redigere tekststiler i malen</a:t>
            </a:r>
          </a:p>
          <a:p>
            <a:pPr lvl="1"/>
            <a:r>
              <a:rPr lang="nb-NO"/>
              <a:t>Andre nivå</a:t>
            </a:r>
          </a:p>
        </p:txBody>
      </p:sp>
    </p:spTree>
    <p:extLst>
      <p:ext uri="{BB962C8B-B14F-4D97-AF65-F5344CB8AC3E}">
        <p14:creationId xmlns:p14="http://schemas.microsoft.com/office/powerpoint/2010/main" val="233063184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5_Tittel og innhold">
    <p:bg>
      <p:bgPr>
        <a:solidFill>
          <a:schemeClr val="bg1"/>
        </a:solidFill>
        <a:effectLst/>
      </p:bgPr>
    </p:bg>
    <p:spTree>
      <p:nvGrpSpPr>
        <p:cNvPr id="1" name=""/>
        <p:cNvGrpSpPr/>
        <p:nvPr/>
      </p:nvGrpSpPr>
      <p:grpSpPr>
        <a:xfrm>
          <a:off x="0" y="0"/>
          <a:ext cx="0" cy="0"/>
          <a:chOff x="0" y="0"/>
          <a:chExt cx="0" cy="0"/>
        </a:xfrm>
      </p:grpSpPr>
      <p:sp>
        <p:nvSpPr>
          <p:cNvPr id="4" name="Rektangel 3">
            <a:extLst>
              <a:ext uri="{FF2B5EF4-FFF2-40B4-BE49-F238E27FC236}">
                <a16:creationId xmlns:a16="http://schemas.microsoft.com/office/drawing/2014/main" id="{252CB2E1-42BC-4C5C-B0C7-684E669AD27E}"/>
              </a:ext>
            </a:extLst>
          </p:cNvPr>
          <p:cNvSpPr/>
          <p:nvPr/>
        </p:nvSpPr>
        <p:spPr>
          <a:xfrm>
            <a:off x="6140367" y="1900800"/>
            <a:ext cx="5096434" cy="37656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solidFill>
                <a:schemeClr val="bg1"/>
              </a:solidFill>
            </a:endParaRPr>
          </a:p>
        </p:txBody>
      </p:sp>
      <p:sp>
        <p:nvSpPr>
          <p:cNvPr id="2" name="Title 1"/>
          <p:cNvSpPr>
            <a:spLocks noGrp="1"/>
          </p:cNvSpPr>
          <p:nvPr>
            <p:ph type="title"/>
          </p:nvPr>
        </p:nvSpPr>
        <p:spPr/>
        <p:txBody>
          <a:bodyPr/>
          <a:lstStyle/>
          <a:p>
            <a:r>
              <a:rPr lang="nb-NO"/>
              <a:t>Klikk for å redigere tittelstil</a:t>
            </a:r>
            <a:endParaRPr lang="en-US"/>
          </a:p>
        </p:txBody>
      </p:sp>
      <p:sp>
        <p:nvSpPr>
          <p:cNvPr id="3" name="Content Placeholder 2"/>
          <p:cNvSpPr>
            <a:spLocks noGrp="1"/>
          </p:cNvSpPr>
          <p:nvPr>
            <p:ph idx="1"/>
          </p:nvPr>
        </p:nvSpPr>
        <p:spPr>
          <a:xfrm>
            <a:off x="838200" y="1900800"/>
            <a:ext cx="5096435" cy="3765600"/>
          </a:xfrm>
        </p:spPr>
        <p:txBody>
          <a:bodyPr/>
          <a:lstStyle>
            <a:lvl1pPr marL="268288" indent="-268288">
              <a:defRPr/>
            </a:lvl1pPr>
            <a:lvl2pPr marL="714375" indent="-357188">
              <a:defRPr/>
            </a:lvl2pPr>
            <a:lvl3pPr marL="981075" indent="-266700">
              <a:defRPr/>
            </a:lvl3pPr>
          </a:lstStyle>
          <a:p>
            <a:pPr lvl="0"/>
            <a:r>
              <a:rPr lang="nb-NO"/>
              <a:t>Klikk for å redigere tekststiler i malen</a:t>
            </a:r>
          </a:p>
          <a:p>
            <a:pPr lvl="1"/>
            <a:r>
              <a:rPr lang="nb-NO"/>
              <a:t>Andre nivå</a:t>
            </a:r>
          </a:p>
          <a:p>
            <a:pPr lvl="2"/>
            <a:r>
              <a:rPr lang="nb-NO"/>
              <a:t>Tredje nivå</a:t>
            </a:r>
          </a:p>
        </p:txBody>
      </p:sp>
      <p:pic>
        <p:nvPicPr>
          <p:cNvPr id="10" name="Bilde 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5982408"/>
            <a:ext cx="1297172" cy="875591"/>
          </a:xfrm>
          <a:prstGeom prst="rect">
            <a:avLst/>
          </a:prstGeom>
        </p:spPr>
      </p:pic>
      <p:pic>
        <p:nvPicPr>
          <p:cNvPr id="5" name="Bild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848400" y="5982408"/>
            <a:ext cx="2343600" cy="878850"/>
          </a:xfrm>
          <a:prstGeom prst="rect">
            <a:avLst/>
          </a:prstGeom>
        </p:spPr>
      </p:pic>
      <p:sp>
        <p:nvSpPr>
          <p:cNvPr id="6" name="Content Placeholder 2">
            <a:extLst>
              <a:ext uri="{FF2B5EF4-FFF2-40B4-BE49-F238E27FC236}">
                <a16:creationId xmlns:a16="http://schemas.microsoft.com/office/drawing/2014/main" id="{F0CDDBBD-C552-4BB4-908E-11B26340F713}"/>
              </a:ext>
            </a:extLst>
          </p:cNvPr>
          <p:cNvSpPr>
            <a:spLocks noGrp="1"/>
          </p:cNvSpPr>
          <p:nvPr>
            <p:ph idx="10"/>
          </p:nvPr>
        </p:nvSpPr>
        <p:spPr>
          <a:xfrm>
            <a:off x="6257367" y="1990164"/>
            <a:ext cx="4867833" cy="3550024"/>
          </a:xfrm>
        </p:spPr>
        <p:txBody>
          <a:bodyPr/>
          <a:lstStyle>
            <a:lvl1pPr marL="0" indent="0" algn="ctr">
              <a:buNone/>
              <a:defRPr>
                <a:solidFill>
                  <a:schemeClr val="bg1"/>
                </a:solidFill>
              </a:defRPr>
            </a:lvl1pPr>
            <a:lvl2pPr marL="357187" indent="0" algn="ctr">
              <a:buNone/>
              <a:defRPr>
                <a:solidFill>
                  <a:schemeClr val="bg1"/>
                </a:solidFill>
              </a:defRPr>
            </a:lvl2pPr>
            <a:lvl3pPr marL="714375" indent="0" algn="ctr">
              <a:buNone/>
              <a:defRPr>
                <a:solidFill>
                  <a:schemeClr val="bg1"/>
                </a:solidFill>
              </a:defRPr>
            </a:lvl3pPr>
          </a:lstStyle>
          <a:p>
            <a:pPr lvl="0"/>
            <a:r>
              <a:rPr lang="nb-NO"/>
              <a:t>Klikk for å redigere tekststiler i malen</a:t>
            </a:r>
          </a:p>
          <a:p>
            <a:pPr lvl="1"/>
            <a:r>
              <a:rPr lang="nb-NO"/>
              <a:t>Andre nivå</a:t>
            </a:r>
          </a:p>
        </p:txBody>
      </p:sp>
    </p:spTree>
    <p:extLst>
      <p:ext uri="{BB962C8B-B14F-4D97-AF65-F5344CB8AC3E}">
        <p14:creationId xmlns:p14="http://schemas.microsoft.com/office/powerpoint/2010/main" val="155696135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6_Tittel og innhold">
    <p:bg>
      <p:bgPr>
        <a:solidFill>
          <a:schemeClr val="bg1"/>
        </a:solidFill>
        <a:effectLst/>
      </p:bgPr>
    </p:bg>
    <p:spTree>
      <p:nvGrpSpPr>
        <p:cNvPr id="1" name=""/>
        <p:cNvGrpSpPr/>
        <p:nvPr/>
      </p:nvGrpSpPr>
      <p:grpSpPr>
        <a:xfrm>
          <a:off x="0" y="0"/>
          <a:ext cx="0" cy="0"/>
          <a:chOff x="0" y="0"/>
          <a:chExt cx="0" cy="0"/>
        </a:xfrm>
      </p:grpSpPr>
      <p:sp>
        <p:nvSpPr>
          <p:cNvPr id="4" name="Rektangel 3">
            <a:extLst>
              <a:ext uri="{FF2B5EF4-FFF2-40B4-BE49-F238E27FC236}">
                <a16:creationId xmlns:a16="http://schemas.microsoft.com/office/drawing/2014/main" id="{252CB2E1-42BC-4C5C-B0C7-684E669AD27E}"/>
              </a:ext>
            </a:extLst>
          </p:cNvPr>
          <p:cNvSpPr/>
          <p:nvPr/>
        </p:nvSpPr>
        <p:spPr>
          <a:xfrm>
            <a:off x="6140367" y="1900800"/>
            <a:ext cx="5096434" cy="37656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solidFill>
                <a:schemeClr val="bg1"/>
              </a:solidFill>
            </a:endParaRPr>
          </a:p>
        </p:txBody>
      </p:sp>
      <p:sp>
        <p:nvSpPr>
          <p:cNvPr id="2" name="Title 1"/>
          <p:cNvSpPr>
            <a:spLocks noGrp="1"/>
          </p:cNvSpPr>
          <p:nvPr>
            <p:ph type="title"/>
          </p:nvPr>
        </p:nvSpPr>
        <p:spPr/>
        <p:txBody>
          <a:bodyPr/>
          <a:lstStyle/>
          <a:p>
            <a:r>
              <a:rPr lang="nb-NO"/>
              <a:t>Klikk for å redigere tittelstil</a:t>
            </a:r>
            <a:endParaRPr lang="en-US"/>
          </a:p>
        </p:txBody>
      </p:sp>
      <p:sp>
        <p:nvSpPr>
          <p:cNvPr id="3" name="Content Placeholder 2"/>
          <p:cNvSpPr>
            <a:spLocks noGrp="1"/>
          </p:cNvSpPr>
          <p:nvPr>
            <p:ph idx="1"/>
          </p:nvPr>
        </p:nvSpPr>
        <p:spPr>
          <a:xfrm>
            <a:off x="838200" y="1900800"/>
            <a:ext cx="5096435" cy="3765600"/>
          </a:xfrm>
        </p:spPr>
        <p:txBody>
          <a:bodyPr/>
          <a:lstStyle>
            <a:lvl1pPr marL="268288" indent="-268288">
              <a:defRPr/>
            </a:lvl1pPr>
            <a:lvl2pPr marL="714375" indent="-357188">
              <a:defRPr/>
            </a:lvl2pPr>
            <a:lvl3pPr marL="981075" indent="-266700">
              <a:defRPr/>
            </a:lvl3pPr>
          </a:lstStyle>
          <a:p>
            <a:pPr lvl="0"/>
            <a:r>
              <a:rPr lang="nb-NO"/>
              <a:t>Klikk for å redigere tekststiler i malen</a:t>
            </a:r>
          </a:p>
          <a:p>
            <a:pPr lvl="1"/>
            <a:r>
              <a:rPr lang="nb-NO"/>
              <a:t>Andre nivå</a:t>
            </a:r>
          </a:p>
          <a:p>
            <a:pPr lvl="2"/>
            <a:r>
              <a:rPr lang="nb-NO"/>
              <a:t>Tredje nivå</a:t>
            </a:r>
          </a:p>
        </p:txBody>
      </p:sp>
      <p:pic>
        <p:nvPicPr>
          <p:cNvPr id="10" name="Bilde 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5982408"/>
            <a:ext cx="1297172" cy="875591"/>
          </a:xfrm>
          <a:prstGeom prst="rect">
            <a:avLst/>
          </a:prstGeom>
        </p:spPr>
      </p:pic>
      <p:pic>
        <p:nvPicPr>
          <p:cNvPr id="5" name="Bild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848400" y="5982408"/>
            <a:ext cx="2343600" cy="878850"/>
          </a:xfrm>
          <a:prstGeom prst="rect">
            <a:avLst/>
          </a:prstGeom>
        </p:spPr>
      </p:pic>
      <p:sp>
        <p:nvSpPr>
          <p:cNvPr id="6" name="Content Placeholder 2">
            <a:extLst>
              <a:ext uri="{FF2B5EF4-FFF2-40B4-BE49-F238E27FC236}">
                <a16:creationId xmlns:a16="http://schemas.microsoft.com/office/drawing/2014/main" id="{F0CDDBBD-C552-4BB4-908E-11B26340F713}"/>
              </a:ext>
            </a:extLst>
          </p:cNvPr>
          <p:cNvSpPr>
            <a:spLocks noGrp="1"/>
          </p:cNvSpPr>
          <p:nvPr>
            <p:ph idx="10"/>
          </p:nvPr>
        </p:nvSpPr>
        <p:spPr>
          <a:xfrm>
            <a:off x="6257367" y="1990164"/>
            <a:ext cx="4867833" cy="3550024"/>
          </a:xfrm>
        </p:spPr>
        <p:txBody>
          <a:bodyPr/>
          <a:lstStyle>
            <a:lvl1pPr marL="0" indent="0" algn="ctr">
              <a:buNone/>
              <a:defRPr>
                <a:solidFill>
                  <a:schemeClr val="bg1"/>
                </a:solidFill>
              </a:defRPr>
            </a:lvl1pPr>
            <a:lvl2pPr marL="357187" indent="0" algn="ctr">
              <a:buNone/>
              <a:defRPr>
                <a:solidFill>
                  <a:schemeClr val="bg1"/>
                </a:solidFill>
              </a:defRPr>
            </a:lvl2pPr>
            <a:lvl3pPr marL="714375" indent="0" algn="ctr">
              <a:buNone/>
              <a:defRPr>
                <a:solidFill>
                  <a:schemeClr val="bg1"/>
                </a:solidFill>
              </a:defRPr>
            </a:lvl3pPr>
          </a:lstStyle>
          <a:p>
            <a:pPr lvl="0"/>
            <a:r>
              <a:rPr lang="nb-NO"/>
              <a:t>Klikk for å redigere tekststiler i malen</a:t>
            </a:r>
          </a:p>
          <a:p>
            <a:pPr lvl="1"/>
            <a:r>
              <a:rPr lang="nb-NO"/>
              <a:t>Andre nivå</a:t>
            </a:r>
          </a:p>
        </p:txBody>
      </p:sp>
    </p:spTree>
    <p:extLst>
      <p:ext uri="{BB962C8B-B14F-4D97-AF65-F5344CB8AC3E}">
        <p14:creationId xmlns:p14="http://schemas.microsoft.com/office/powerpoint/2010/main" val="377868291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7_Tittel og innhold">
    <p:bg>
      <p:bgPr>
        <a:solidFill>
          <a:schemeClr val="bg1"/>
        </a:solidFill>
        <a:effectLst/>
      </p:bgPr>
    </p:bg>
    <p:spTree>
      <p:nvGrpSpPr>
        <p:cNvPr id="1" name=""/>
        <p:cNvGrpSpPr/>
        <p:nvPr/>
      </p:nvGrpSpPr>
      <p:grpSpPr>
        <a:xfrm>
          <a:off x="0" y="0"/>
          <a:ext cx="0" cy="0"/>
          <a:chOff x="0" y="0"/>
          <a:chExt cx="0" cy="0"/>
        </a:xfrm>
      </p:grpSpPr>
      <p:sp>
        <p:nvSpPr>
          <p:cNvPr id="4" name="Rektangel 3">
            <a:extLst>
              <a:ext uri="{FF2B5EF4-FFF2-40B4-BE49-F238E27FC236}">
                <a16:creationId xmlns:a16="http://schemas.microsoft.com/office/drawing/2014/main" id="{252CB2E1-42BC-4C5C-B0C7-684E669AD27E}"/>
              </a:ext>
            </a:extLst>
          </p:cNvPr>
          <p:cNvSpPr/>
          <p:nvPr/>
        </p:nvSpPr>
        <p:spPr>
          <a:xfrm>
            <a:off x="6140367" y="1900800"/>
            <a:ext cx="5096434" cy="37656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solidFill>
                <a:schemeClr val="bg1"/>
              </a:solidFill>
            </a:endParaRPr>
          </a:p>
        </p:txBody>
      </p:sp>
      <p:sp>
        <p:nvSpPr>
          <p:cNvPr id="2" name="Title 1"/>
          <p:cNvSpPr>
            <a:spLocks noGrp="1"/>
          </p:cNvSpPr>
          <p:nvPr>
            <p:ph type="title"/>
          </p:nvPr>
        </p:nvSpPr>
        <p:spPr/>
        <p:txBody>
          <a:bodyPr/>
          <a:lstStyle/>
          <a:p>
            <a:r>
              <a:rPr lang="nb-NO"/>
              <a:t>Klikk for å redigere tittelstil</a:t>
            </a:r>
            <a:endParaRPr lang="en-US"/>
          </a:p>
        </p:txBody>
      </p:sp>
      <p:sp>
        <p:nvSpPr>
          <p:cNvPr id="3" name="Content Placeholder 2"/>
          <p:cNvSpPr>
            <a:spLocks noGrp="1"/>
          </p:cNvSpPr>
          <p:nvPr>
            <p:ph idx="1"/>
          </p:nvPr>
        </p:nvSpPr>
        <p:spPr>
          <a:xfrm>
            <a:off x="838200" y="1900800"/>
            <a:ext cx="5096435" cy="3765600"/>
          </a:xfrm>
        </p:spPr>
        <p:txBody>
          <a:bodyPr/>
          <a:lstStyle>
            <a:lvl1pPr marL="268288" indent="-268288">
              <a:defRPr/>
            </a:lvl1pPr>
            <a:lvl2pPr marL="714375" indent="-357188">
              <a:defRPr/>
            </a:lvl2pPr>
            <a:lvl3pPr marL="981075" indent="-266700">
              <a:defRPr/>
            </a:lvl3pPr>
          </a:lstStyle>
          <a:p>
            <a:pPr lvl="0"/>
            <a:r>
              <a:rPr lang="nb-NO"/>
              <a:t>Klikk for å redigere tekststiler i malen</a:t>
            </a:r>
          </a:p>
          <a:p>
            <a:pPr lvl="1"/>
            <a:r>
              <a:rPr lang="nb-NO"/>
              <a:t>Andre nivå</a:t>
            </a:r>
          </a:p>
          <a:p>
            <a:pPr lvl="2"/>
            <a:r>
              <a:rPr lang="nb-NO"/>
              <a:t>Tredje nivå</a:t>
            </a:r>
          </a:p>
        </p:txBody>
      </p:sp>
      <p:pic>
        <p:nvPicPr>
          <p:cNvPr id="10" name="Bilde 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5982408"/>
            <a:ext cx="1297172" cy="875591"/>
          </a:xfrm>
          <a:prstGeom prst="rect">
            <a:avLst/>
          </a:prstGeom>
        </p:spPr>
      </p:pic>
      <p:pic>
        <p:nvPicPr>
          <p:cNvPr id="5" name="Bild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848400" y="5982408"/>
            <a:ext cx="2343600" cy="878850"/>
          </a:xfrm>
          <a:prstGeom prst="rect">
            <a:avLst/>
          </a:prstGeom>
        </p:spPr>
      </p:pic>
      <p:sp>
        <p:nvSpPr>
          <p:cNvPr id="6" name="Content Placeholder 2">
            <a:extLst>
              <a:ext uri="{FF2B5EF4-FFF2-40B4-BE49-F238E27FC236}">
                <a16:creationId xmlns:a16="http://schemas.microsoft.com/office/drawing/2014/main" id="{F0CDDBBD-C552-4BB4-908E-11B26340F713}"/>
              </a:ext>
            </a:extLst>
          </p:cNvPr>
          <p:cNvSpPr>
            <a:spLocks noGrp="1"/>
          </p:cNvSpPr>
          <p:nvPr>
            <p:ph idx="10"/>
          </p:nvPr>
        </p:nvSpPr>
        <p:spPr>
          <a:xfrm>
            <a:off x="6257367" y="1990164"/>
            <a:ext cx="4867833" cy="3550024"/>
          </a:xfrm>
        </p:spPr>
        <p:txBody>
          <a:bodyPr/>
          <a:lstStyle>
            <a:lvl1pPr marL="0" indent="0" algn="ctr">
              <a:buNone/>
              <a:defRPr>
                <a:solidFill>
                  <a:schemeClr val="bg1"/>
                </a:solidFill>
              </a:defRPr>
            </a:lvl1pPr>
            <a:lvl2pPr marL="357187" indent="0" algn="ctr">
              <a:buNone/>
              <a:defRPr>
                <a:solidFill>
                  <a:schemeClr val="bg1"/>
                </a:solidFill>
              </a:defRPr>
            </a:lvl2pPr>
            <a:lvl3pPr marL="714375" indent="0" algn="ctr">
              <a:buNone/>
              <a:defRPr>
                <a:solidFill>
                  <a:schemeClr val="bg1"/>
                </a:solidFill>
              </a:defRPr>
            </a:lvl3pPr>
          </a:lstStyle>
          <a:p>
            <a:pPr lvl="0"/>
            <a:r>
              <a:rPr lang="nb-NO"/>
              <a:t>Klikk for å redigere tekststiler i malen</a:t>
            </a:r>
          </a:p>
          <a:p>
            <a:pPr lvl="1"/>
            <a:r>
              <a:rPr lang="nb-NO"/>
              <a:t>Andre nivå</a:t>
            </a:r>
          </a:p>
        </p:txBody>
      </p:sp>
    </p:spTree>
    <p:extLst>
      <p:ext uri="{BB962C8B-B14F-4D97-AF65-F5344CB8AC3E}">
        <p14:creationId xmlns:p14="http://schemas.microsoft.com/office/powerpoint/2010/main" val="69655171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8_Tittel og innhold">
    <p:bg>
      <p:bgPr>
        <a:solidFill>
          <a:schemeClr val="bg1"/>
        </a:solidFill>
        <a:effectLst/>
      </p:bgPr>
    </p:bg>
    <p:spTree>
      <p:nvGrpSpPr>
        <p:cNvPr id="1" name=""/>
        <p:cNvGrpSpPr/>
        <p:nvPr/>
      </p:nvGrpSpPr>
      <p:grpSpPr>
        <a:xfrm>
          <a:off x="0" y="0"/>
          <a:ext cx="0" cy="0"/>
          <a:chOff x="0" y="0"/>
          <a:chExt cx="0" cy="0"/>
        </a:xfrm>
      </p:grpSpPr>
      <p:sp>
        <p:nvSpPr>
          <p:cNvPr id="4" name="Rektangel 3">
            <a:extLst>
              <a:ext uri="{FF2B5EF4-FFF2-40B4-BE49-F238E27FC236}">
                <a16:creationId xmlns:a16="http://schemas.microsoft.com/office/drawing/2014/main" id="{252CB2E1-42BC-4C5C-B0C7-684E669AD27E}"/>
              </a:ext>
            </a:extLst>
          </p:cNvPr>
          <p:cNvSpPr/>
          <p:nvPr/>
        </p:nvSpPr>
        <p:spPr>
          <a:xfrm>
            <a:off x="6140367" y="1900800"/>
            <a:ext cx="5096434" cy="37656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solidFill>
                <a:schemeClr val="bg1"/>
              </a:solidFill>
            </a:endParaRPr>
          </a:p>
        </p:txBody>
      </p:sp>
      <p:sp>
        <p:nvSpPr>
          <p:cNvPr id="2" name="Title 1"/>
          <p:cNvSpPr>
            <a:spLocks noGrp="1"/>
          </p:cNvSpPr>
          <p:nvPr>
            <p:ph type="title"/>
          </p:nvPr>
        </p:nvSpPr>
        <p:spPr/>
        <p:txBody>
          <a:bodyPr/>
          <a:lstStyle/>
          <a:p>
            <a:r>
              <a:rPr lang="nb-NO"/>
              <a:t>Klikk for å redigere tittelstil</a:t>
            </a:r>
            <a:endParaRPr lang="en-US"/>
          </a:p>
        </p:txBody>
      </p:sp>
      <p:sp>
        <p:nvSpPr>
          <p:cNvPr id="3" name="Content Placeholder 2"/>
          <p:cNvSpPr>
            <a:spLocks noGrp="1"/>
          </p:cNvSpPr>
          <p:nvPr>
            <p:ph idx="1"/>
          </p:nvPr>
        </p:nvSpPr>
        <p:spPr>
          <a:xfrm>
            <a:off x="838200" y="1900800"/>
            <a:ext cx="5096435" cy="3765600"/>
          </a:xfrm>
        </p:spPr>
        <p:txBody>
          <a:bodyPr/>
          <a:lstStyle>
            <a:lvl1pPr marL="268288" indent="-268288">
              <a:defRPr/>
            </a:lvl1pPr>
            <a:lvl2pPr marL="714375" indent="-357188">
              <a:defRPr/>
            </a:lvl2pPr>
            <a:lvl3pPr marL="981075" indent="-266700">
              <a:defRPr/>
            </a:lvl3pPr>
          </a:lstStyle>
          <a:p>
            <a:pPr lvl="0"/>
            <a:r>
              <a:rPr lang="nb-NO"/>
              <a:t>Klikk for å redigere tekststiler i malen</a:t>
            </a:r>
          </a:p>
          <a:p>
            <a:pPr lvl="1"/>
            <a:r>
              <a:rPr lang="nb-NO"/>
              <a:t>Andre nivå</a:t>
            </a:r>
          </a:p>
          <a:p>
            <a:pPr lvl="2"/>
            <a:r>
              <a:rPr lang="nb-NO"/>
              <a:t>Tredje nivå</a:t>
            </a:r>
          </a:p>
        </p:txBody>
      </p:sp>
      <p:pic>
        <p:nvPicPr>
          <p:cNvPr id="10" name="Bilde 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5982408"/>
            <a:ext cx="1297172" cy="875591"/>
          </a:xfrm>
          <a:prstGeom prst="rect">
            <a:avLst/>
          </a:prstGeom>
        </p:spPr>
      </p:pic>
      <p:pic>
        <p:nvPicPr>
          <p:cNvPr id="5" name="Bild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848400" y="5982408"/>
            <a:ext cx="2343600" cy="878850"/>
          </a:xfrm>
          <a:prstGeom prst="rect">
            <a:avLst/>
          </a:prstGeom>
        </p:spPr>
      </p:pic>
      <p:sp>
        <p:nvSpPr>
          <p:cNvPr id="6" name="Content Placeholder 2">
            <a:extLst>
              <a:ext uri="{FF2B5EF4-FFF2-40B4-BE49-F238E27FC236}">
                <a16:creationId xmlns:a16="http://schemas.microsoft.com/office/drawing/2014/main" id="{F0CDDBBD-C552-4BB4-908E-11B26340F713}"/>
              </a:ext>
            </a:extLst>
          </p:cNvPr>
          <p:cNvSpPr>
            <a:spLocks noGrp="1"/>
          </p:cNvSpPr>
          <p:nvPr>
            <p:ph idx="10"/>
          </p:nvPr>
        </p:nvSpPr>
        <p:spPr>
          <a:xfrm>
            <a:off x="6257367" y="1990164"/>
            <a:ext cx="4867833" cy="3550024"/>
          </a:xfrm>
        </p:spPr>
        <p:txBody>
          <a:bodyPr/>
          <a:lstStyle>
            <a:lvl1pPr marL="0" indent="0" algn="ctr">
              <a:buNone/>
              <a:defRPr>
                <a:solidFill>
                  <a:schemeClr val="bg1"/>
                </a:solidFill>
              </a:defRPr>
            </a:lvl1pPr>
            <a:lvl2pPr marL="357187" indent="0" algn="ctr">
              <a:buNone/>
              <a:defRPr>
                <a:solidFill>
                  <a:schemeClr val="bg1"/>
                </a:solidFill>
              </a:defRPr>
            </a:lvl2pPr>
            <a:lvl3pPr marL="714375" indent="0" algn="ctr">
              <a:buNone/>
              <a:defRPr>
                <a:solidFill>
                  <a:schemeClr val="bg1"/>
                </a:solidFill>
              </a:defRPr>
            </a:lvl3pPr>
          </a:lstStyle>
          <a:p>
            <a:pPr lvl="0"/>
            <a:r>
              <a:rPr lang="nb-NO"/>
              <a:t>Klikk for å redigere tekststiler i malen</a:t>
            </a:r>
          </a:p>
          <a:p>
            <a:pPr lvl="1"/>
            <a:r>
              <a:rPr lang="nb-NO"/>
              <a:t>Andre nivå</a:t>
            </a:r>
          </a:p>
        </p:txBody>
      </p:sp>
    </p:spTree>
    <p:extLst>
      <p:ext uri="{BB962C8B-B14F-4D97-AF65-F5344CB8AC3E}">
        <p14:creationId xmlns:p14="http://schemas.microsoft.com/office/powerpoint/2010/main" val="84055741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woTxTwoObj" preserve="1">
  <p:cSld name="Sammenligning">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AEBADE39-0EBF-4633-AFAC-189275F39608}"/>
              </a:ext>
            </a:extLst>
          </p:cNvPr>
          <p:cNvSpPr>
            <a:spLocks noGrp="1"/>
          </p:cNvSpPr>
          <p:nvPr>
            <p:ph type="title"/>
          </p:nvPr>
        </p:nvSpPr>
        <p:spPr>
          <a:xfrm>
            <a:off x="839788" y="365125"/>
            <a:ext cx="10515600" cy="823913"/>
          </a:xfrm>
        </p:spPr>
        <p:txBody>
          <a:bodyPr/>
          <a:lstStyle/>
          <a:p>
            <a:r>
              <a:rPr lang="nb-NO"/>
              <a:t>Klikk for å redigere tittelstil</a:t>
            </a:r>
          </a:p>
        </p:txBody>
      </p:sp>
      <p:sp>
        <p:nvSpPr>
          <p:cNvPr id="3" name="Plassholder for tekst 2">
            <a:extLst>
              <a:ext uri="{FF2B5EF4-FFF2-40B4-BE49-F238E27FC236}">
                <a16:creationId xmlns:a16="http://schemas.microsoft.com/office/drawing/2014/main" id="{175B41FB-86F0-4D5A-B243-D5C4CA86A77F}"/>
              </a:ext>
            </a:extLst>
          </p:cNvPr>
          <p:cNvSpPr>
            <a:spLocks noGrp="1"/>
          </p:cNvSpPr>
          <p:nvPr>
            <p:ph type="body" idx="1"/>
          </p:nvPr>
        </p:nvSpPr>
        <p:spPr>
          <a:xfrm>
            <a:off x="839788" y="1268568"/>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a:t>Klikk for å redigere tekststiler i malen</a:t>
            </a:r>
          </a:p>
        </p:txBody>
      </p:sp>
      <p:sp>
        <p:nvSpPr>
          <p:cNvPr id="4" name="Plassholder for innhold 3">
            <a:extLst>
              <a:ext uri="{FF2B5EF4-FFF2-40B4-BE49-F238E27FC236}">
                <a16:creationId xmlns:a16="http://schemas.microsoft.com/office/drawing/2014/main" id="{59C35E91-516F-458F-A281-D6A711DB3641}"/>
              </a:ext>
            </a:extLst>
          </p:cNvPr>
          <p:cNvSpPr>
            <a:spLocks noGrp="1"/>
          </p:cNvSpPr>
          <p:nvPr>
            <p:ph sz="half" idx="2"/>
          </p:nvPr>
        </p:nvSpPr>
        <p:spPr>
          <a:xfrm>
            <a:off x="839788" y="2092480"/>
            <a:ext cx="5157787" cy="3889928"/>
          </a:xfrm>
        </p:spPr>
        <p:txBody>
          <a:bodyPr/>
          <a:lstStyle>
            <a:lvl1pPr marL="231775" indent="-231775">
              <a:defRPr/>
            </a:lvl1pPr>
          </a:lstStyle>
          <a:p>
            <a:pPr lvl="0"/>
            <a:r>
              <a:rPr lang="nb-NO"/>
              <a:t>Klikk for å redigere tekststiler i malen</a:t>
            </a:r>
          </a:p>
          <a:p>
            <a:pPr lvl="1"/>
            <a:r>
              <a:rPr lang="nb-NO"/>
              <a:t>Andre nivå</a:t>
            </a:r>
          </a:p>
          <a:p>
            <a:pPr lvl="2"/>
            <a:r>
              <a:rPr lang="nb-NO"/>
              <a:t>Tredje nivå</a:t>
            </a:r>
          </a:p>
        </p:txBody>
      </p:sp>
      <p:sp>
        <p:nvSpPr>
          <p:cNvPr id="5" name="Plassholder for tekst 4">
            <a:extLst>
              <a:ext uri="{FF2B5EF4-FFF2-40B4-BE49-F238E27FC236}">
                <a16:creationId xmlns:a16="http://schemas.microsoft.com/office/drawing/2014/main" id="{AFEE14C2-A616-4F32-894B-09FF8D2343F6}"/>
              </a:ext>
            </a:extLst>
          </p:cNvPr>
          <p:cNvSpPr>
            <a:spLocks noGrp="1"/>
          </p:cNvSpPr>
          <p:nvPr>
            <p:ph type="body" sz="quarter" idx="3"/>
          </p:nvPr>
        </p:nvSpPr>
        <p:spPr>
          <a:xfrm>
            <a:off x="6172200" y="1268568"/>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a:t>Klikk for å redigere tekststiler i malen</a:t>
            </a:r>
          </a:p>
        </p:txBody>
      </p:sp>
      <p:sp>
        <p:nvSpPr>
          <p:cNvPr id="6" name="Plassholder for innhold 5">
            <a:extLst>
              <a:ext uri="{FF2B5EF4-FFF2-40B4-BE49-F238E27FC236}">
                <a16:creationId xmlns:a16="http://schemas.microsoft.com/office/drawing/2014/main" id="{4A9AC615-A64C-4E6F-9EAB-2ECF67C0FCD9}"/>
              </a:ext>
            </a:extLst>
          </p:cNvPr>
          <p:cNvSpPr>
            <a:spLocks noGrp="1"/>
          </p:cNvSpPr>
          <p:nvPr>
            <p:ph sz="quarter" idx="4"/>
          </p:nvPr>
        </p:nvSpPr>
        <p:spPr>
          <a:xfrm>
            <a:off x="6172200" y="2092479"/>
            <a:ext cx="5183188" cy="3889927"/>
          </a:xfrm>
        </p:spPr>
        <p:txBody>
          <a:bodyPr/>
          <a:lstStyle>
            <a:lvl1pPr marL="320675" indent="-320675">
              <a:defRPr/>
            </a:lvl1pPr>
          </a:lstStyle>
          <a:p>
            <a:pPr lvl="0"/>
            <a:r>
              <a:rPr lang="nb-NO"/>
              <a:t>Klikk for å redigere tekststiler i malen</a:t>
            </a:r>
          </a:p>
          <a:p>
            <a:pPr lvl="1"/>
            <a:r>
              <a:rPr lang="nb-NO"/>
              <a:t>Andre nivå</a:t>
            </a:r>
          </a:p>
          <a:p>
            <a:pPr lvl="2"/>
            <a:r>
              <a:rPr lang="nb-NO"/>
              <a:t>Tredje nivå</a:t>
            </a:r>
          </a:p>
        </p:txBody>
      </p:sp>
      <p:pic>
        <p:nvPicPr>
          <p:cNvPr id="10" name="Bilde 9">
            <a:extLst>
              <a:ext uri="{FF2B5EF4-FFF2-40B4-BE49-F238E27FC236}">
                <a16:creationId xmlns:a16="http://schemas.microsoft.com/office/drawing/2014/main" id="{42ADE7CF-E42D-48BB-8B11-91E32E5DF055}"/>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5982408"/>
            <a:ext cx="1297172" cy="875591"/>
          </a:xfrm>
          <a:prstGeom prst="rect">
            <a:avLst/>
          </a:prstGeom>
        </p:spPr>
      </p:pic>
      <p:pic>
        <p:nvPicPr>
          <p:cNvPr id="11" name="Bilde 10">
            <a:extLst>
              <a:ext uri="{FF2B5EF4-FFF2-40B4-BE49-F238E27FC236}">
                <a16:creationId xmlns:a16="http://schemas.microsoft.com/office/drawing/2014/main" id="{C1FA4A7E-C461-48B2-AF80-36FE9AEEEF0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848400" y="5982408"/>
            <a:ext cx="2343600" cy="878850"/>
          </a:xfrm>
          <a:prstGeom prst="rect">
            <a:avLst/>
          </a:prstGeom>
        </p:spPr>
      </p:pic>
    </p:spTree>
    <p:extLst>
      <p:ext uri="{BB962C8B-B14F-4D97-AF65-F5344CB8AC3E}">
        <p14:creationId xmlns:p14="http://schemas.microsoft.com/office/powerpoint/2010/main" val="343636890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Tittel, innhold og bilde">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b-NO"/>
              <a:t>Klikk for å redigere tittelstil</a:t>
            </a:r>
            <a:endParaRPr lang="en-US"/>
          </a:p>
        </p:txBody>
      </p:sp>
      <p:sp>
        <p:nvSpPr>
          <p:cNvPr id="3" name="Content Placeholder 2"/>
          <p:cNvSpPr>
            <a:spLocks noGrp="1"/>
          </p:cNvSpPr>
          <p:nvPr>
            <p:ph idx="1"/>
          </p:nvPr>
        </p:nvSpPr>
        <p:spPr>
          <a:xfrm>
            <a:off x="838201" y="1900800"/>
            <a:ext cx="5212644" cy="3765600"/>
          </a:xfrm>
        </p:spPr>
        <p:txBody>
          <a:bodyPr/>
          <a:lstStyle>
            <a:lvl1pPr marL="320675" indent="-320675">
              <a:defRPr/>
            </a:lvl1pPr>
            <a:lvl2pPr marL="623888" indent="-263525">
              <a:defRPr/>
            </a:lvl2pPr>
            <a:lvl3pPr marL="892175" indent="-171450">
              <a:defRPr/>
            </a:lvl3pPr>
          </a:lstStyle>
          <a:p>
            <a:pPr lvl="0"/>
            <a:r>
              <a:rPr lang="nb-NO"/>
              <a:t>Klikk for å redigere tekststiler i malen</a:t>
            </a:r>
          </a:p>
          <a:p>
            <a:pPr lvl="1"/>
            <a:r>
              <a:rPr lang="nb-NO"/>
              <a:t>Andre nivå</a:t>
            </a:r>
          </a:p>
          <a:p>
            <a:pPr lvl="2"/>
            <a:r>
              <a:rPr lang="nb-NO"/>
              <a:t>Tredje nivå</a:t>
            </a:r>
          </a:p>
        </p:txBody>
      </p:sp>
      <p:sp>
        <p:nvSpPr>
          <p:cNvPr id="5" name="Plassholder for bilde 4"/>
          <p:cNvSpPr>
            <a:spLocks noGrp="1"/>
          </p:cNvSpPr>
          <p:nvPr>
            <p:ph type="pic" sz="quarter" idx="10"/>
          </p:nvPr>
        </p:nvSpPr>
        <p:spPr>
          <a:xfrm>
            <a:off x="6281511" y="1907134"/>
            <a:ext cx="4944000" cy="3765600"/>
          </a:xfrm>
          <a:solidFill>
            <a:schemeClr val="bg1"/>
          </a:solidFill>
        </p:spPr>
        <p:txBody>
          <a:bodyPr/>
          <a:lstStyle>
            <a:lvl1pPr algn="ctr">
              <a:defRPr>
                <a:solidFill>
                  <a:srgbClr val="1D384C"/>
                </a:solidFill>
              </a:defRPr>
            </a:lvl1pPr>
          </a:lstStyle>
          <a:p>
            <a:r>
              <a:rPr lang="nb-NO"/>
              <a:t>Klikk på ikonet for å legge til et bilde</a:t>
            </a:r>
          </a:p>
        </p:txBody>
      </p:sp>
      <p:pic>
        <p:nvPicPr>
          <p:cNvPr id="13" name="Bilde 1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5982408"/>
            <a:ext cx="1297172" cy="875591"/>
          </a:xfrm>
          <a:prstGeom prst="rect">
            <a:avLst/>
          </a:prstGeom>
        </p:spPr>
      </p:pic>
      <p:pic>
        <p:nvPicPr>
          <p:cNvPr id="14" name="Bilde 1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848400" y="5982408"/>
            <a:ext cx="2343600" cy="878850"/>
          </a:xfrm>
          <a:prstGeom prst="rect">
            <a:avLst/>
          </a:prstGeom>
        </p:spPr>
      </p:pic>
    </p:spTree>
    <p:extLst>
      <p:ext uri="{BB962C8B-B14F-4D97-AF65-F5344CB8AC3E}">
        <p14:creationId xmlns:p14="http://schemas.microsoft.com/office/powerpoint/2010/main" val="266751354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1_Egendefinert oppsett">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363A6770-9075-46DA-8104-BF5F0002B5A4}"/>
              </a:ext>
            </a:extLst>
          </p:cNvPr>
          <p:cNvSpPr>
            <a:spLocks noGrp="1"/>
          </p:cNvSpPr>
          <p:nvPr>
            <p:ph type="title"/>
          </p:nvPr>
        </p:nvSpPr>
        <p:spPr/>
        <p:txBody>
          <a:bodyPr/>
          <a:lstStyle/>
          <a:p>
            <a:r>
              <a:rPr lang="nb-NO"/>
              <a:t>Klikk for å redigere tittelstil</a:t>
            </a:r>
          </a:p>
        </p:txBody>
      </p:sp>
      <p:sp>
        <p:nvSpPr>
          <p:cNvPr id="3" name="Plassholder for dato 2">
            <a:extLst>
              <a:ext uri="{FF2B5EF4-FFF2-40B4-BE49-F238E27FC236}">
                <a16:creationId xmlns:a16="http://schemas.microsoft.com/office/drawing/2014/main" id="{24788512-D30E-41EA-A5CF-84E66E686DD8}"/>
              </a:ext>
            </a:extLst>
          </p:cNvPr>
          <p:cNvSpPr>
            <a:spLocks noGrp="1"/>
          </p:cNvSpPr>
          <p:nvPr>
            <p:ph type="dt" sz="half" idx="10"/>
          </p:nvPr>
        </p:nvSpPr>
        <p:spPr/>
        <p:txBody>
          <a:bodyPr/>
          <a:lstStyle/>
          <a:p>
            <a:fld id="{71555B7E-F91D-4E57-80C2-97BD83C27EED}" type="datetimeFigureOut">
              <a:rPr lang="nb-NO" smtClean="0"/>
              <a:t>20.11.2023</a:t>
            </a:fld>
            <a:endParaRPr lang="nb-NO"/>
          </a:p>
        </p:txBody>
      </p:sp>
      <p:sp>
        <p:nvSpPr>
          <p:cNvPr id="4" name="Plassholder for bunntekst 3">
            <a:extLst>
              <a:ext uri="{FF2B5EF4-FFF2-40B4-BE49-F238E27FC236}">
                <a16:creationId xmlns:a16="http://schemas.microsoft.com/office/drawing/2014/main" id="{B4AE416B-5EBE-4DC9-954E-295248467378}"/>
              </a:ext>
            </a:extLst>
          </p:cNvPr>
          <p:cNvSpPr>
            <a:spLocks noGrp="1"/>
          </p:cNvSpPr>
          <p:nvPr>
            <p:ph type="ftr" sz="quarter" idx="11"/>
          </p:nvPr>
        </p:nvSpPr>
        <p:spPr/>
        <p:txBody>
          <a:bodyPr/>
          <a:lstStyle/>
          <a:p>
            <a:endParaRPr lang="nb-NO"/>
          </a:p>
        </p:txBody>
      </p:sp>
      <p:sp>
        <p:nvSpPr>
          <p:cNvPr id="5" name="Plassholder for lysbildenummer 4">
            <a:extLst>
              <a:ext uri="{FF2B5EF4-FFF2-40B4-BE49-F238E27FC236}">
                <a16:creationId xmlns:a16="http://schemas.microsoft.com/office/drawing/2014/main" id="{F3CEC3ED-9928-42E2-B2B5-1F370ED21801}"/>
              </a:ext>
            </a:extLst>
          </p:cNvPr>
          <p:cNvSpPr>
            <a:spLocks noGrp="1"/>
          </p:cNvSpPr>
          <p:nvPr>
            <p:ph type="sldNum" sz="quarter" idx="12"/>
          </p:nvPr>
        </p:nvSpPr>
        <p:spPr/>
        <p:txBody>
          <a:bodyPr/>
          <a:lstStyle/>
          <a:p>
            <a:fld id="{58A18342-F328-4A39-BD26-D99449861DCC}" type="slidenum">
              <a:rPr lang="nb-NO" smtClean="0"/>
              <a:t>‹#›</a:t>
            </a:fld>
            <a:endParaRPr lang="nb-NO"/>
          </a:p>
        </p:txBody>
      </p:sp>
    </p:spTree>
    <p:extLst>
      <p:ext uri="{BB962C8B-B14F-4D97-AF65-F5344CB8AC3E}">
        <p14:creationId xmlns:p14="http://schemas.microsoft.com/office/powerpoint/2010/main" val="124989638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 preserve="1">
  <p:cSld name="Kapitteltittel blå">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084800" y="763201"/>
            <a:ext cx="10269000" cy="1869743"/>
          </a:xfrm>
        </p:spPr>
        <p:txBody>
          <a:bodyPr anchor="t">
            <a:noAutofit/>
          </a:bodyPr>
          <a:lstStyle>
            <a:lvl1pPr algn="l">
              <a:defRPr sz="4500" cap="all" baseline="0">
                <a:solidFill>
                  <a:schemeClr val="bg1"/>
                </a:solidFill>
              </a:defRPr>
            </a:lvl1pPr>
          </a:lstStyle>
          <a:p>
            <a:r>
              <a:rPr lang="nb-NO"/>
              <a:t>Klikk for å redigere tittelstil</a:t>
            </a:r>
            <a:endParaRPr lang="en-US"/>
          </a:p>
        </p:txBody>
      </p:sp>
      <p:sp>
        <p:nvSpPr>
          <p:cNvPr id="3" name="Subtitle 2"/>
          <p:cNvSpPr>
            <a:spLocks noGrp="1"/>
          </p:cNvSpPr>
          <p:nvPr>
            <p:ph type="subTitle" idx="1"/>
          </p:nvPr>
        </p:nvSpPr>
        <p:spPr>
          <a:xfrm>
            <a:off x="1084800" y="2930401"/>
            <a:ext cx="10269000" cy="221599"/>
          </a:xfrm>
        </p:spPr>
        <p:txBody>
          <a:bodyPr wrap="square" anchor="t">
            <a:spAutoFit/>
          </a:bodyPr>
          <a:lstStyle>
            <a:lvl1pPr marL="0" indent="0" algn="l">
              <a:buNone/>
              <a:defRPr sz="1600">
                <a:solidFill>
                  <a:srgbClr val="778494"/>
                </a:solidFill>
                <a:latin typeface="Times New Roman" panose="02020603050405020304" pitchFamily="18" charset="0"/>
                <a:cs typeface="Times New Roman" panose="02020603050405020304" pitchFamily="18"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b-NO"/>
              <a:t>Klikk for å redigere undertittelstil i malen</a:t>
            </a:r>
            <a:endParaRPr lang="en-US"/>
          </a:p>
        </p:txBody>
      </p:sp>
      <p:pic>
        <p:nvPicPr>
          <p:cNvPr id="11" name="Bilde 1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5982409"/>
            <a:ext cx="1299600" cy="877230"/>
          </a:xfrm>
          <a:prstGeom prst="rect">
            <a:avLst/>
          </a:prstGeom>
        </p:spPr>
      </p:pic>
      <p:pic>
        <p:nvPicPr>
          <p:cNvPr id="12" name="Bilde 1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848400" y="5979150"/>
            <a:ext cx="2343600" cy="878850"/>
          </a:xfrm>
          <a:prstGeom prst="rect">
            <a:avLst/>
          </a:prstGeom>
        </p:spPr>
      </p:pic>
    </p:spTree>
    <p:extLst>
      <p:ext uri="{BB962C8B-B14F-4D97-AF65-F5344CB8AC3E}">
        <p14:creationId xmlns:p14="http://schemas.microsoft.com/office/powerpoint/2010/main" val="21427078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2_Tittel og innho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b-NO"/>
              <a:t>Klikk for å redigere tittelstil</a:t>
            </a:r>
            <a:endParaRPr lang="en-US"/>
          </a:p>
        </p:txBody>
      </p:sp>
      <p:sp>
        <p:nvSpPr>
          <p:cNvPr id="3" name="Content Placeholder 2"/>
          <p:cNvSpPr>
            <a:spLocks noGrp="1"/>
          </p:cNvSpPr>
          <p:nvPr>
            <p:ph idx="1"/>
          </p:nvPr>
        </p:nvSpPr>
        <p:spPr>
          <a:xfrm>
            <a:off x="838200" y="1900800"/>
            <a:ext cx="5096435" cy="3765600"/>
          </a:xfrm>
        </p:spPr>
        <p:txBody>
          <a:bodyPr/>
          <a:lstStyle>
            <a:lvl1pPr marL="268288" indent="-268288">
              <a:defRPr/>
            </a:lvl1pPr>
            <a:lvl2pPr marL="714375" indent="-357188">
              <a:defRPr/>
            </a:lvl2pPr>
            <a:lvl3pPr marL="981075" indent="-266700">
              <a:defRPr/>
            </a:lvl3pPr>
          </a:lstStyle>
          <a:p>
            <a:pPr lvl="0"/>
            <a:r>
              <a:rPr lang="nb-NO"/>
              <a:t>Klikk for å redigere tekststiler i malen</a:t>
            </a:r>
          </a:p>
          <a:p>
            <a:pPr lvl="1"/>
            <a:r>
              <a:rPr lang="nb-NO"/>
              <a:t>Andre nivå</a:t>
            </a:r>
          </a:p>
          <a:p>
            <a:pPr lvl="2"/>
            <a:r>
              <a:rPr lang="nb-NO"/>
              <a:t>Tredje nivå</a:t>
            </a:r>
          </a:p>
        </p:txBody>
      </p:sp>
      <p:pic>
        <p:nvPicPr>
          <p:cNvPr id="10" name="Bilde 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5982408"/>
            <a:ext cx="1297172" cy="875591"/>
          </a:xfrm>
          <a:prstGeom prst="rect">
            <a:avLst/>
          </a:prstGeom>
        </p:spPr>
      </p:pic>
      <p:pic>
        <p:nvPicPr>
          <p:cNvPr id="5" name="Bild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848400" y="5982408"/>
            <a:ext cx="2343600" cy="878850"/>
          </a:xfrm>
          <a:prstGeom prst="rect">
            <a:avLst/>
          </a:prstGeom>
        </p:spPr>
      </p:pic>
      <p:sp>
        <p:nvSpPr>
          <p:cNvPr id="6" name="Content Placeholder 2">
            <a:extLst>
              <a:ext uri="{FF2B5EF4-FFF2-40B4-BE49-F238E27FC236}">
                <a16:creationId xmlns:a16="http://schemas.microsoft.com/office/drawing/2014/main" id="{F0CDDBBD-C552-4BB4-908E-11B26340F713}"/>
              </a:ext>
            </a:extLst>
          </p:cNvPr>
          <p:cNvSpPr>
            <a:spLocks noGrp="1"/>
          </p:cNvSpPr>
          <p:nvPr>
            <p:ph idx="10"/>
          </p:nvPr>
        </p:nvSpPr>
        <p:spPr>
          <a:xfrm>
            <a:off x="6140365" y="1900800"/>
            <a:ext cx="5096435" cy="3765600"/>
          </a:xfrm>
        </p:spPr>
        <p:txBody>
          <a:bodyPr/>
          <a:lstStyle>
            <a:lvl1pPr marL="268288" indent="-268288">
              <a:defRPr/>
            </a:lvl1pPr>
            <a:lvl2pPr marL="714375" indent="-357188">
              <a:defRPr/>
            </a:lvl2pPr>
            <a:lvl3pPr marL="981075" indent="-266700">
              <a:defRPr/>
            </a:lvl3pPr>
          </a:lstStyle>
          <a:p>
            <a:pPr lvl="0"/>
            <a:r>
              <a:rPr lang="nb-NO"/>
              <a:t>Klikk for å redigere tekststiler i malen</a:t>
            </a:r>
          </a:p>
          <a:p>
            <a:pPr lvl="1"/>
            <a:r>
              <a:rPr lang="nb-NO"/>
              <a:t>Andre nivå</a:t>
            </a:r>
          </a:p>
          <a:p>
            <a:pPr lvl="2"/>
            <a:r>
              <a:rPr lang="nb-NO"/>
              <a:t>Tredje nivå</a:t>
            </a:r>
          </a:p>
        </p:txBody>
      </p:sp>
    </p:spTree>
    <p:extLst>
      <p:ext uri="{BB962C8B-B14F-4D97-AF65-F5344CB8AC3E}">
        <p14:creationId xmlns:p14="http://schemas.microsoft.com/office/powerpoint/2010/main" val="302436697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10_Tittel og innhold">
    <p:bg>
      <p:bgPr>
        <a:solidFill>
          <a:schemeClr val="bg1"/>
        </a:solidFill>
        <a:effectLst/>
      </p:bgPr>
    </p:bg>
    <p:spTree>
      <p:nvGrpSpPr>
        <p:cNvPr id="1" name=""/>
        <p:cNvGrpSpPr/>
        <p:nvPr/>
      </p:nvGrpSpPr>
      <p:grpSpPr>
        <a:xfrm>
          <a:off x="0" y="0"/>
          <a:ext cx="0" cy="0"/>
          <a:chOff x="0" y="0"/>
          <a:chExt cx="0" cy="0"/>
        </a:xfrm>
      </p:grpSpPr>
      <p:sp>
        <p:nvSpPr>
          <p:cNvPr id="15" name="Manuell innmating 14">
            <a:extLst>
              <a:ext uri="{FF2B5EF4-FFF2-40B4-BE49-F238E27FC236}">
                <a16:creationId xmlns:a16="http://schemas.microsoft.com/office/drawing/2014/main" id="{D9C0AC45-9F7A-065D-EAA7-44E9F9AD05D0}"/>
              </a:ext>
            </a:extLst>
          </p:cNvPr>
          <p:cNvSpPr/>
          <p:nvPr userDrawn="1"/>
        </p:nvSpPr>
        <p:spPr>
          <a:xfrm rot="5400000">
            <a:off x="397044" y="-397043"/>
            <a:ext cx="6858000" cy="7652086"/>
          </a:xfrm>
          <a:prstGeom prst="flowChartManualInput">
            <a:avLst/>
          </a:prstGeom>
          <a:solidFill>
            <a:srgbClr val="81C5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2" name="Title 1"/>
          <p:cNvSpPr>
            <a:spLocks noGrp="1"/>
          </p:cNvSpPr>
          <p:nvPr>
            <p:ph type="title"/>
          </p:nvPr>
        </p:nvSpPr>
        <p:spPr>
          <a:xfrm>
            <a:off x="859200" y="702001"/>
            <a:ext cx="4903926" cy="830997"/>
          </a:xfrm>
        </p:spPr>
        <p:txBody>
          <a:bodyPr/>
          <a:lstStyle/>
          <a:p>
            <a:r>
              <a:rPr lang="nb-NO"/>
              <a:t>Klikk for å redigere tittelstil</a:t>
            </a:r>
            <a:endParaRPr lang="en-US"/>
          </a:p>
        </p:txBody>
      </p:sp>
      <p:sp>
        <p:nvSpPr>
          <p:cNvPr id="3" name="Content Placeholder 2"/>
          <p:cNvSpPr>
            <a:spLocks noGrp="1"/>
          </p:cNvSpPr>
          <p:nvPr>
            <p:ph idx="1"/>
          </p:nvPr>
        </p:nvSpPr>
        <p:spPr>
          <a:xfrm>
            <a:off x="838200" y="1900800"/>
            <a:ext cx="4903926" cy="3765600"/>
          </a:xfrm>
        </p:spPr>
        <p:txBody>
          <a:bodyPr/>
          <a:lstStyle>
            <a:lvl1pPr marL="268288" indent="-268288">
              <a:defRPr/>
            </a:lvl1pPr>
            <a:lvl2pPr marL="714375" indent="-357188">
              <a:defRPr/>
            </a:lvl2pPr>
            <a:lvl3pPr marL="981075" indent="-266700">
              <a:defRPr/>
            </a:lvl3pPr>
          </a:lstStyle>
          <a:p>
            <a:pPr lvl="0"/>
            <a:r>
              <a:rPr lang="nb-NO"/>
              <a:t>Klikk for å redigere tekststiler i malen</a:t>
            </a:r>
          </a:p>
          <a:p>
            <a:pPr lvl="1"/>
            <a:r>
              <a:rPr lang="nb-NO"/>
              <a:t>Andre nivå</a:t>
            </a:r>
          </a:p>
          <a:p>
            <a:pPr lvl="2"/>
            <a:r>
              <a:rPr lang="nb-NO"/>
              <a:t>Tredje nivå</a:t>
            </a:r>
          </a:p>
        </p:txBody>
      </p:sp>
      <p:pic>
        <p:nvPicPr>
          <p:cNvPr id="5" name="Bild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848400" y="5982408"/>
            <a:ext cx="2343600" cy="878850"/>
          </a:xfrm>
          <a:prstGeom prst="rect">
            <a:avLst/>
          </a:prstGeom>
        </p:spPr>
      </p:pic>
      <p:pic>
        <p:nvPicPr>
          <p:cNvPr id="13" name="Bilde 12" descr="Et bilde som inneholder tekst, målestokk&#10;&#10;Automatisk generert beskrivelse">
            <a:extLst>
              <a:ext uri="{FF2B5EF4-FFF2-40B4-BE49-F238E27FC236}">
                <a16:creationId xmlns:a16="http://schemas.microsoft.com/office/drawing/2014/main" id="{3C417BBC-3D4B-CE79-CED3-20C6E9E6B1DC}"/>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6601326" y="986201"/>
            <a:ext cx="5000904" cy="5126230"/>
          </a:xfrm>
          <a:prstGeom prst="rect">
            <a:avLst/>
          </a:prstGeom>
        </p:spPr>
      </p:pic>
      <p:pic>
        <p:nvPicPr>
          <p:cNvPr id="4" name="Bilde 3">
            <a:extLst>
              <a:ext uri="{FF2B5EF4-FFF2-40B4-BE49-F238E27FC236}">
                <a16:creationId xmlns:a16="http://schemas.microsoft.com/office/drawing/2014/main" id="{2AB2FB8E-0D42-767E-96E1-92A334B82FB2}"/>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0" y="5982408"/>
            <a:ext cx="1297172" cy="875591"/>
          </a:xfrm>
          <a:prstGeom prst="rect">
            <a:avLst/>
          </a:prstGeom>
        </p:spPr>
      </p:pic>
    </p:spTree>
    <p:extLst>
      <p:ext uri="{BB962C8B-B14F-4D97-AF65-F5344CB8AC3E}">
        <p14:creationId xmlns:p14="http://schemas.microsoft.com/office/powerpoint/2010/main" val="161451885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p:cSld name="11_Tittel og innhold">
    <p:bg>
      <p:bgPr>
        <a:solidFill>
          <a:schemeClr val="bg1"/>
        </a:solidFill>
        <a:effectLst/>
      </p:bgPr>
    </p:bg>
    <p:spTree>
      <p:nvGrpSpPr>
        <p:cNvPr id="1" name=""/>
        <p:cNvGrpSpPr/>
        <p:nvPr/>
      </p:nvGrpSpPr>
      <p:grpSpPr>
        <a:xfrm>
          <a:off x="0" y="0"/>
          <a:ext cx="0" cy="0"/>
          <a:chOff x="0" y="0"/>
          <a:chExt cx="0" cy="0"/>
        </a:xfrm>
      </p:grpSpPr>
      <p:sp>
        <p:nvSpPr>
          <p:cNvPr id="15" name="Manuell innmating 14">
            <a:extLst>
              <a:ext uri="{FF2B5EF4-FFF2-40B4-BE49-F238E27FC236}">
                <a16:creationId xmlns:a16="http://schemas.microsoft.com/office/drawing/2014/main" id="{D9C0AC45-9F7A-065D-EAA7-44E9F9AD05D0}"/>
              </a:ext>
            </a:extLst>
          </p:cNvPr>
          <p:cNvSpPr/>
          <p:nvPr userDrawn="1"/>
        </p:nvSpPr>
        <p:spPr>
          <a:xfrm rot="5400000">
            <a:off x="397044" y="-397043"/>
            <a:ext cx="6858000" cy="7652086"/>
          </a:xfrm>
          <a:prstGeom prst="flowChartManualInput">
            <a:avLst/>
          </a:prstGeom>
          <a:solidFill>
            <a:srgbClr val="D172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2" name="Title 1"/>
          <p:cNvSpPr>
            <a:spLocks noGrp="1"/>
          </p:cNvSpPr>
          <p:nvPr>
            <p:ph type="title"/>
          </p:nvPr>
        </p:nvSpPr>
        <p:spPr>
          <a:xfrm>
            <a:off x="859200" y="702001"/>
            <a:ext cx="4903926" cy="830997"/>
          </a:xfrm>
        </p:spPr>
        <p:txBody>
          <a:bodyPr/>
          <a:lstStyle/>
          <a:p>
            <a:r>
              <a:rPr lang="nb-NO"/>
              <a:t>Klikk for å redigere tittelstil</a:t>
            </a:r>
            <a:endParaRPr lang="en-US"/>
          </a:p>
        </p:txBody>
      </p:sp>
      <p:sp>
        <p:nvSpPr>
          <p:cNvPr id="3" name="Content Placeholder 2"/>
          <p:cNvSpPr>
            <a:spLocks noGrp="1"/>
          </p:cNvSpPr>
          <p:nvPr>
            <p:ph idx="1"/>
          </p:nvPr>
        </p:nvSpPr>
        <p:spPr>
          <a:xfrm>
            <a:off x="838200" y="1900800"/>
            <a:ext cx="4903926" cy="3765600"/>
          </a:xfrm>
        </p:spPr>
        <p:txBody>
          <a:bodyPr/>
          <a:lstStyle>
            <a:lvl1pPr marL="268288" indent="-268288">
              <a:defRPr/>
            </a:lvl1pPr>
            <a:lvl2pPr marL="714375" indent="-357188">
              <a:defRPr/>
            </a:lvl2pPr>
            <a:lvl3pPr marL="981075" indent="-266700">
              <a:defRPr/>
            </a:lvl3pPr>
          </a:lstStyle>
          <a:p>
            <a:pPr lvl="0"/>
            <a:r>
              <a:rPr lang="nb-NO"/>
              <a:t>Klikk for å redigere tekststiler i malen</a:t>
            </a:r>
          </a:p>
          <a:p>
            <a:pPr lvl="1"/>
            <a:r>
              <a:rPr lang="nb-NO"/>
              <a:t>Andre nivå</a:t>
            </a:r>
          </a:p>
          <a:p>
            <a:pPr lvl="2"/>
            <a:r>
              <a:rPr lang="nb-NO"/>
              <a:t>Tredje nivå</a:t>
            </a:r>
          </a:p>
        </p:txBody>
      </p:sp>
      <p:pic>
        <p:nvPicPr>
          <p:cNvPr id="5" name="Bild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848400" y="5982408"/>
            <a:ext cx="2343600" cy="878850"/>
          </a:xfrm>
          <a:prstGeom prst="rect">
            <a:avLst/>
          </a:prstGeom>
        </p:spPr>
      </p:pic>
      <p:pic>
        <p:nvPicPr>
          <p:cNvPr id="13" name="Bilde 12" descr="Et bilde som inneholder tekst, målestokk&#10;&#10;Automatisk generert beskrivelse">
            <a:extLst>
              <a:ext uri="{FF2B5EF4-FFF2-40B4-BE49-F238E27FC236}">
                <a16:creationId xmlns:a16="http://schemas.microsoft.com/office/drawing/2014/main" id="{3C417BBC-3D4B-CE79-CED3-20C6E9E6B1DC}"/>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6601326" y="986201"/>
            <a:ext cx="5000904" cy="5126230"/>
          </a:xfrm>
          <a:prstGeom prst="rect">
            <a:avLst/>
          </a:prstGeom>
        </p:spPr>
      </p:pic>
      <p:pic>
        <p:nvPicPr>
          <p:cNvPr id="7" name="Bilde 6">
            <a:extLst>
              <a:ext uri="{FF2B5EF4-FFF2-40B4-BE49-F238E27FC236}">
                <a16:creationId xmlns:a16="http://schemas.microsoft.com/office/drawing/2014/main" id="{E7E912F6-0849-EEB1-7405-5478A9B0A609}"/>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0" y="5982408"/>
            <a:ext cx="1297172" cy="875591"/>
          </a:xfrm>
          <a:prstGeom prst="rect">
            <a:avLst/>
          </a:prstGeom>
        </p:spPr>
      </p:pic>
    </p:spTree>
    <p:extLst>
      <p:ext uri="{BB962C8B-B14F-4D97-AF65-F5344CB8AC3E}">
        <p14:creationId xmlns:p14="http://schemas.microsoft.com/office/powerpoint/2010/main" val="392705157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type="title" preserve="1">
  <p:cSld name="1_Kapitteltittel blå">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084800" y="763201"/>
            <a:ext cx="10269000" cy="1869743"/>
          </a:xfrm>
        </p:spPr>
        <p:txBody>
          <a:bodyPr anchor="t">
            <a:noAutofit/>
          </a:bodyPr>
          <a:lstStyle>
            <a:lvl1pPr algn="l">
              <a:defRPr sz="4500" cap="all" baseline="0">
                <a:solidFill>
                  <a:schemeClr val="bg1"/>
                </a:solidFill>
              </a:defRPr>
            </a:lvl1pPr>
          </a:lstStyle>
          <a:p>
            <a:r>
              <a:rPr lang="nb-NO"/>
              <a:t>Klikk for å redigere tittelstil</a:t>
            </a:r>
            <a:endParaRPr lang="en-US"/>
          </a:p>
        </p:txBody>
      </p:sp>
      <p:sp>
        <p:nvSpPr>
          <p:cNvPr id="3" name="Subtitle 2"/>
          <p:cNvSpPr>
            <a:spLocks noGrp="1"/>
          </p:cNvSpPr>
          <p:nvPr>
            <p:ph type="subTitle" idx="1"/>
          </p:nvPr>
        </p:nvSpPr>
        <p:spPr>
          <a:xfrm>
            <a:off x="1084800" y="2930401"/>
            <a:ext cx="10269000" cy="221599"/>
          </a:xfrm>
        </p:spPr>
        <p:txBody>
          <a:bodyPr wrap="square" anchor="t">
            <a:spAutoFit/>
          </a:bodyPr>
          <a:lstStyle>
            <a:lvl1pPr marL="0" indent="0" algn="l">
              <a:buNone/>
              <a:defRPr sz="1600">
                <a:solidFill>
                  <a:srgbClr val="778494"/>
                </a:solidFill>
                <a:latin typeface="Times New Roman" panose="02020603050405020304" pitchFamily="18" charset="0"/>
                <a:cs typeface="Times New Roman" panose="02020603050405020304" pitchFamily="18"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b-NO"/>
              <a:t>Klikk for å redigere undertittelstil i malen</a:t>
            </a:r>
            <a:endParaRPr lang="en-US"/>
          </a:p>
        </p:txBody>
      </p:sp>
      <p:pic>
        <p:nvPicPr>
          <p:cNvPr id="11" name="Bilde 1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5982409"/>
            <a:ext cx="1299600" cy="877230"/>
          </a:xfrm>
          <a:prstGeom prst="rect">
            <a:avLst/>
          </a:prstGeom>
        </p:spPr>
      </p:pic>
      <p:pic>
        <p:nvPicPr>
          <p:cNvPr id="12" name="Bilde 1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848400" y="5979150"/>
            <a:ext cx="2343600" cy="878850"/>
          </a:xfrm>
          <a:prstGeom prst="rect">
            <a:avLst/>
          </a:prstGeom>
        </p:spPr>
      </p:pic>
      <p:pic>
        <p:nvPicPr>
          <p:cNvPr id="4" name="Bilde 3">
            <a:extLst>
              <a:ext uri="{FF2B5EF4-FFF2-40B4-BE49-F238E27FC236}">
                <a16:creationId xmlns:a16="http://schemas.microsoft.com/office/drawing/2014/main" id="{295631BF-1297-4708-82EA-464ECBABDE1E}"/>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l="-1" b="-1"/>
          <a:stretch/>
        </p:blipFill>
        <p:spPr>
          <a:xfrm>
            <a:off x="0" y="0"/>
            <a:ext cx="12192000" cy="6858000"/>
          </a:xfrm>
          <a:prstGeom prst="rect">
            <a:avLst/>
          </a:prstGeom>
        </p:spPr>
      </p:pic>
      <p:pic>
        <p:nvPicPr>
          <p:cNvPr id="7" name="Bilde 6">
            <a:extLst>
              <a:ext uri="{FF2B5EF4-FFF2-40B4-BE49-F238E27FC236}">
                <a16:creationId xmlns:a16="http://schemas.microsoft.com/office/drawing/2014/main" id="{227E37C8-3722-4D1E-8695-1BCE5E332F4D}"/>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59200" y="6250384"/>
            <a:ext cx="612789" cy="372502"/>
          </a:xfrm>
          <a:prstGeom prst="rect">
            <a:avLst/>
          </a:prstGeom>
        </p:spPr>
      </p:pic>
    </p:spTree>
    <p:extLst>
      <p:ext uri="{BB962C8B-B14F-4D97-AF65-F5344CB8AC3E}">
        <p14:creationId xmlns:p14="http://schemas.microsoft.com/office/powerpoint/2010/main" val="182267800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itle" preserve="1">
  <p:cSld name="3_Kapitteltittel blå">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084800" y="763201"/>
            <a:ext cx="10269000" cy="1869743"/>
          </a:xfrm>
        </p:spPr>
        <p:txBody>
          <a:bodyPr anchor="t">
            <a:noAutofit/>
          </a:bodyPr>
          <a:lstStyle>
            <a:lvl1pPr algn="l">
              <a:defRPr sz="4500" cap="all" baseline="0">
                <a:solidFill>
                  <a:schemeClr val="bg1"/>
                </a:solidFill>
              </a:defRPr>
            </a:lvl1pPr>
          </a:lstStyle>
          <a:p>
            <a:r>
              <a:rPr lang="nb-NO"/>
              <a:t>Klikk for å redigere tittelstil</a:t>
            </a:r>
            <a:endParaRPr lang="en-US"/>
          </a:p>
        </p:txBody>
      </p:sp>
      <p:sp>
        <p:nvSpPr>
          <p:cNvPr id="3" name="Subtitle 2"/>
          <p:cNvSpPr>
            <a:spLocks noGrp="1"/>
          </p:cNvSpPr>
          <p:nvPr>
            <p:ph type="subTitle" idx="1"/>
          </p:nvPr>
        </p:nvSpPr>
        <p:spPr>
          <a:xfrm>
            <a:off x="1084800" y="2930401"/>
            <a:ext cx="10269000" cy="221599"/>
          </a:xfrm>
        </p:spPr>
        <p:txBody>
          <a:bodyPr wrap="square" anchor="t">
            <a:spAutoFit/>
          </a:bodyPr>
          <a:lstStyle>
            <a:lvl1pPr marL="0" indent="0" algn="l">
              <a:buNone/>
              <a:defRPr sz="1600">
                <a:solidFill>
                  <a:srgbClr val="778494"/>
                </a:solidFill>
                <a:latin typeface="Times New Roman" panose="02020603050405020304" pitchFamily="18" charset="0"/>
                <a:cs typeface="Times New Roman" panose="02020603050405020304" pitchFamily="18"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b-NO"/>
              <a:t>Klikk for å redigere undertittelstil i malen</a:t>
            </a:r>
            <a:endParaRPr lang="en-US"/>
          </a:p>
        </p:txBody>
      </p:sp>
      <p:pic>
        <p:nvPicPr>
          <p:cNvPr id="11" name="Bilde 1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5982409"/>
            <a:ext cx="1299600" cy="877230"/>
          </a:xfrm>
          <a:prstGeom prst="rect">
            <a:avLst/>
          </a:prstGeom>
        </p:spPr>
      </p:pic>
      <p:pic>
        <p:nvPicPr>
          <p:cNvPr id="12" name="Bilde 1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848400" y="5979150"/>
            <a:ext cx="2343600" cy="878850"/>
          </a:xfrm>
          <a:prstGeom prst="rect">
            <a:avLst/>
          </a:prstGeom>
        </p:spPr>
      </p:pic>
      <p:pic>
        <p:nvPicPr>
          <p:cNvPr id="4" name="Bilde 3">
            <a:extLst>
              <a:ext uri="{FF2B5EF4-FFF2-40B4-BE49-F238E27FC236}">
                <a16:creationId xmlns:a16="http://schemas.microsoft.com/office/drawing/2014/main" id="{295631BF-1297-4708-82EA-464ECBABDE1E}"/>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l="-1" b="-1"/>
          <a:stretch/>
        </p:blipFill>
        <p:spPr>
          <a:xfrm>
            <a:off x="0" y="0"/>
            <a:ext cx="12192000" cy="6858000"/>
          </a:xfrm>
          <a:prstGeom prst="rect">
            <a:avLst/>
          </a:prstGeom>
        </p:spPr>
      </p:pic>
      <p:sp>
        <p:nvSpPr>
          <p:cNvPr id="5" name="TekstSylinder 4">
            <a:extLst>
              <a:ext uri="{FF2B5EF4-FFF2-40B4-BE49-F238E27FC236}">
                <a16:creationId xmlns:a16="http://schemas.microsoft.com/office/drawing/2014/main" id="{8360DEA2-F2DC-479D-9C4C-F13AC2FD3F98}"/>
              </a:ext>
            </a:extLst>
          </p:cNvPr>
          <p:cNvSpPr txBox="1"/>
          <p:nvPr/>
        </p:nvSpPr>
        <p:spPr>
          <a:xfrm>
            <a:off x="0" y="1198418"/>
            <a:ext cx="9117874" cy="2031325"/>
          </a:xfrm>
          <a:prstGeom prst="rect">
            <a:avLst/>
          </a:prstGeom>
          <a:solidFill>
            <a:srgbClr val="1D384C">
              <a:alpha val="76078"/>
            </a:srgbClr>
          </a:solidFill>
        </p:spPr>
        <p:txBody>
          <a:bodyPr wrap="square" rtlCol="0">
            <a:spAutoFit/>
          </a:bodyPr>
          <a:lstStyle/>
          <a:p>
            <a:pPr marL="182563"/>
            <a:endParaRPr lang="nb-NO" sz="1000" b="1">
              <a:solidFill>
                <a:schemeClr val="bg1"/>
              </a:solidFill>
            </a:endParaRPr>
          </a:p>
          <a:p>
            <a:pPr marL="714375"/>
            <a:r>
              <a:rPr lang="nb-NO" sz="3200" b="1">
                <a:solidFill>
                  <a:schemeClr val="bg1"/>
                </a:solidFill>
              </a:rPr>
              <a:t>Oppdrag</a:t>
            </a:r>
          </a:p>
          <a:p>
            <a:pPr marL="714375"/>
            <a:endParaRPr lang="nb-NO">
              <a:solidFill>
                <a:schemeClr val="bg1"/>
              </a:solidFill>
            </a:endParaRPr>
          </a:p>
          <a:p>
            <a:pPr marL="714375"/>
            <a:r>
              <a:rPr lang="nb-NO">
                <a:solidFill>
                  <a:schemeClr val="bg1"/>
                </a:solidFill>
              </a:rPr>
              <a:t>Oppdragsgiver:  </a:t>
            </a:r>
          </a:p>
          <a:p>
            <a:pPr marL="714375">
              <a:tabLst>
                <a:tab pos="2151063" algn="l"/>
              </a:tabLst>
            </a:pPr>
            <a:r>
              <a:rPr lang="nb-NO">
                <a:solidFill>
                  <a:schemeClr val="bg1"/>
                </a:solidFill>
              </a:rPr>
              <a:t>ÅKP Idélab:	Oddbjørn Hatløy </a:t>
            </a:r>
          </a:p>
          <a:p>
            <a:pPr marL="714375"/>
            <a:endParaRPr lang="nb-NO" sz="1400"/>
          </a:p>
          <a:p>
            <a:pPr marL="714375"/>
            <a:r>
              <a:rPr lang="nb-NO" sz="1600">
                <a:solidFill>
                  <a:schemeClr val="bg1"/>
                </a:solidFill>
              </a:rPr>
              <a:t>Ålesund, </a:t>
            </a:r>
            <a:fld id="{C1571BA8-7AF4-4D34-8565-6A3C3F2820A8}" type="datetime4">
              <a:rPr lang="nb-NO" sz="1600" smtClean="0">
                <a:solidFill>
                  <a:schemeClr val="bg1"/>
                </a:solidFill>
              </a:rPr>
              <a:t>20. november 2023</a:t>
            </a:fld>
            <a:endParaRPr lang="nb-NO" sz="1600">
              <a:solidFill>
                <a:schemeClr val="bg1"/>
              </a:solidFill>
            </a:endParaRPr>
          </a:p>
        </p:txBody>
      </p:sp>
      <p:pic>
        <p:nvPicPr>
          <p:cNvPr id="7" name="Bilde 6">
            <a:extLst>
              <a:ext uri="{FF2B5EF4-FFF2-40B4-BE49-F238E27FC236}">
                <a16:creationId xmlns:a16="http://schemas.microsoft.com/office/drawing/2014/main" id="{227E37C8-3722-4D1E-8695-1BCE5E332F4D}"/>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59200" y="6250384"/>
            <a:ext cx="612789" cy="372502"/>
          </a:xfrm>
          <a:prstGeom prst="rect">
            <a:avLst/>
          </a:prstGeom>
        </p:spPr>
      </p:pic>
    </p:spTree>
    <p:extLst>
      <p:ext uri="{BB962C8B-B14F-4D97-AF65-F5344CB8AC3E}">
        <p14:creationId xmlns:p14="http://schemas.microsoft.com/office/powerpoint/2010/main" val="419112881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4_Kapitteltittel blå">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8" name="Bilde 7" descr="Et bilde som inneholder gå på ski, personer, diverse, forskjellig&#10;&#10;Automatisk generert beskrivelse">
            <a:extLst>
              <a:ext uri="{FF2B5EF4-FFF2-40B4-BE49-F238E27FC236}">
                <a16:creationId xmlns:a16="http://schemas.microsoft.com/office/drawing/2014/main" id="{A040F264-6EF8-4ECC-923B-01ADBE4866A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12" name="Bilde 11"/>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0414000" y="6096404"/>
            <a:ext cx="1778000" cy="806465"/>
          </a:xfrm>
          <a:prstGeom prst="rect">
            <a:avLst/>
          </a:prstGeom>
        </p:spPr>
      </p:pic>
      <p:pic>
        <p:nvPicPr>
          <p:cNvPr id="9" name="Bilde 8">
            <a:extLst>
              <a:ext uri="{FF2B5EF4-FFF2-40B4-BE49-F238E27FC236}">
                <a16:creationId xmlns:a16="http://schemas.microsoft.com/office/drawing/2014/main" id="{764328AD-723E-41E2-9226-C79B176FC822}"/>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0" y="5982408"/>
            <a:ext cx="1297172" cy="875591"/>
          </a:xfrm>
          <a:prstGeom prst="rect">
            <a:avLst/>
          </a:prstGeom>
        </p:spPr>
      </p:pic>
    </p:spTree>
    <p:extLst>
      <p:ext uri="{BB962C8B-B14F-4D97-AF65-F5344CB8AC3E}">
        <p14:creationId xmlns:p14="http://schemas.microsoft.com/office/powerpoint/2010/main" val="267394028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Kapitteltittel grå">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084800" y="2930401"/>
            <a:ext cx="10269000" cy="221599"/>
          </a:xfrm>
        </p:spPr>
        <p:txBody>
          <a:bodyPr wrap="square" anchor="t">
            <a:spAutoFit/>
          </a:bodyPr>
          <a:lstStyle>
            <a:lvl1pPr marL="0" indent="0" algn="l">
              <a:buNone/>
              <a:defRPr sz="1600">
                <a:solidFill>
                  <a:srgbClr val="778494"/>
                </a:solidFill>
                <a:latin typeface="Times New Roman" panose="02020603050405020304" pitchFamily="18" charset="0"/>
                <a:cs typeface="Times New Roman" panose="02020603050405020304" pitchFamily="18"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b-NO"/>
              <a:t>Klikk for å redigere undertittelstil i malen</a:t>
            </a:r>
            <a:endParaRPr lang="en-US"/>
          </a:p>
        </p:txBody>
      </p:sp>
      <p:pic>
        <p:nvPicPr>
          <p:cNvPr id="9" name="Bilde 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5982408"/>
            <a:ext cx="1297172" cy="875591"/>
          </a:xfrm>
          <a:prstGeom prst="rect">
            <a:avLst/>
          </a:prstGeom>
        </p:spPr>
      </p:pic>
      <p:pic>
        <p:nvPicPr>
          <p:cNvPr id="10" name="Bilde 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848400" y="5982408"/>
            <a:ext cx="2343600" cy="878850"/>
          </a:xfrm>
          <a:prstGeom prst="rect">
            <a:avLst/>
          </a:prstGeom>
        </p:spPr>
      </p:pic>
      <p:sp>
        <p:nvSpPr>
          <p:cNvPr id="4" name="Tittel 3">
            <a:extLst>
              <a:ext uri="{FF2B5EF4-FFF2-40B4-BE49-F238E27FC236}">
                <a16:creationId xmlns:a16="http://schemas.microsoft.com/office/drawing/2014/main" id="{599F0E62-AB1D-44BF-B4EA-F1E44BDC8838}"/>
              </a:ext>
            </a:extLst>
          </p:cNvPr>
          <p:cNvSpPr>
            <a:spLocks noGrp="1"/>
          </p:cNvSpPr>
          <p:nvPr>
            <p:ph type="title"/>
          </p:nvPr>
        </p:nvSpPr>
        <p:spPr/>
        <p:txBody>
          <a:bodyPr/>
          <a:lstStyle>
            <a:lvl1pPr>
              <a:defRPr b="1"/>
            </a:lvl1pPr>
          </a:lstStyle>
          <a:p>
            <a:r>
              <a:rPr lang="nb-NO"/>
              <a:t>Klikk for å redigere tittelstil</a:t>
            </a:r>
          </a:p>
        </p:txBody>
      </p:sp>
    </p:spTree>
    <p:extLst>
      <p:ext uri="{BB962C8B-B14F-4D97-AF65-F5344CB8AC3E}">
        <p14:creationId xmlns:p14="http://schemas.microsoft.com/office/powerpoint/2010/main" val="296383681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Bildeboks med beskrivelse">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Plassholder for bilde 2"/>
          <p:cNvSpPr>
            <a:spLocks noGrp="1"/>
          </p:cNvSpPr>
          <p:nvPr>
            <p:ph type="pic" sz="quarter" idx="11"/>
          </p:nvPr>
        </p:nvSpPr>
        <p:spPr>
          <a:xfrm>
            <a:off x="138223" y="138223"/>
            <a:ext cx="11919098" cy="6581554"/>
          </a:xfrm>
          <a:solidFill>
            <a:srgbClr val="778494"/>
          </a:solidFill>
        </p:spPr>
        <p:txBody>
          <a:bodyPr/>
          <a:lstStyle>
            <a:lvl1pPr marL="0" indent="0" algn="ctr">
              <a:buNone/>
              <a:defRPr/>
            </a:lvl1pPr>
          </a:lstStyle>
          <a:p>
            <a:r>
              <a:rPr lang="nb-NO"/>
              <a:t>Klikk på ikonet for å legge til et bilde</a:t>
            </a:r>
          </a:p>
        </p:txBody>
      </p:sp>
      <p:sp>
        <p:nvSpPr>
          <p:cNvPr id="6" name="Plassholder for tekst 5"/>
          <p:cNvSpPr>
            <a:spLocks noGrp="1" noChangeAspect="1"/>
          </p:cNvSpPr>
          <p:nvPr>
            <p:ph type="body" sz="quarter" idx="10"/>
          </p:nvPr>
        </p:nvSpPr>
        <p:spPr>
          <a:xfrm>
            <a:off x="6955382" y="1748316"/>
            <a:ext cx="4320000" cy="4320000"/>
          </a:xfrm>
          <a:prstGeom prst="ellipse">
            <a:avLst/>
          </a:prstGeom>
          <a:solidFill>
            <a:schemeClr val="bg1"/>
          </a:solidFill>
        </p:spPr>
        <p:txBody>
          <a:bodyPr/>
          <a:lstStyle>
            <a:lvl1pPr marL="0" indent="0" algn="ctr">
              <a:lnSpc>
                <a:spcPct val="150000"/>
              </a:lnSpc>
              <a:spcBef>
                <a:spcPts val="0"/>
              </a:spcBef>
              <a:spcAft>
                <a:spcPts val="1400"/>
              </a:spcAft>
              <a:buFont typeface="Times New Roman" panose="02020603050405020304" pitchFamily="18" charset="0"/>
              <a:buChar char="​"/>
              <a:defRPr sz="1600" cap="all" baseline="0">
                <a:solidFill>
                  <a:srgbClr val="1D384C"/>
                </a:solidFill>
                <a:latin typeface="Times New Roman" panose="02020603050405020304" pitchFamily="18" charset="0"/>
                <a:cs typeface="Times New Roman" panose="02020603050405020304" pitchFamily="18" charset="0"/>
              </a:defRPr>
            </a:lvl1pPr>
            <a:lvl2pPr marL="0" indent="0" algn="ctr">
              <a:lnSpc>
                <a:spcPct val="150000"/>
              </a:lnSpc>
              <a:spcBef>
                <a:spcPts val="0"/>
              </a:spcBef>
              <a:buFont typeface="Times New Roman" panose="02020603050405020304" pitchFamily="18" charset="0"/>
              <a:buChar char="​"/>
              <a:defRPr sz="1200" i="1" baseline="0">
                <a:solidFill>
                  <a:srgbClr val="1D384C"/>
                </a:solidFill>
                <a:latin typeface="Times New Roman" panose="02020603050405020304" pitchFamily="18" charset="0"/>
                <a:cs typeface="Times New Roman" panose="02020603050405020304" pitchFamily="18" charset="0"/>
              </a:defRPr>
            </a:lvl2pPr>
          </a:lstStyle>
          <a:p>
            <a:pPr lvl="0"/>
            <a:r>
              <a:rPr lang="nb-NO"/>
              <a:t>Klikk for å redigere tekststiler i malen</a:t>
            </a:r>
          </a:p>
          <a:p>
            <a:pPr lvl="1"/>
            <a:r>
              <a:rPr lang="nb-NO"/>
              <a:t>Andre nivå</a:t>
            </a:r>
          </a:p>
        </p:txBody>
      </p:sp>
      <p:sp>
        <p:nvSpPr>
          <p:cNvPr id="2" name="TekstSylinder 1"/>
          <p:cNvSpPr txBox="1"/>
          <p:nvPr/>
        </p:nvSpPr>
        <p:spPr>
          <a:xfrm>
            <a:off x="9509760" y="6278880"/>
            <a:ext cx="2411307" cy="369332"/>
          </a:xfrm>
          <a:prstGeom prst="rect">
            <a:avLst/>
          </a:prstGeom>
          <a:noFill/>
        </p:spPr>
        <p:txBody>
          <a:bodyPr wrap="square" rtlCol="0">
            <a:spAutoFit/>
          </a:bodyPr>
          <a:lstStyle/>
          <a:p>
            <a:endParaRPr lang="nb-NO" sz="1800"/>
          </a:p>
        </p:txBody>
      </p:sp>
    </p:spTree>
    <p:extLst>
      <p:ext uri="{BB962C8B-B14F-4D97-AF65-F5344CB8AC3E}">
        <p14:creationId xmlns:p14="http://schemas.microsoft.com/office/powerpoint/2010/main" val="379668599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Egendefinert oppsett">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4" name="Bilde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228214" y="3659908"/>
            <a:ext cx="3735572" cy="906186"/>
          </a:xfrm>
          <a:prstGeom prst="rect">
            <a:avLst/>
          </a:prstGeom>
        </p:spPr>
      </p:pic>
      <p:pic>
        <p:nvPicPr>
          <p:cNvPr id="5" name="Bilde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5982409"/>
            <a:ext cx="1297172" cy="875591"/>
          </a:xfrm>
          <a:prstGeom prst="rect">
            <a:avLst/>
          </a:prstGeom>
        </p:spPr>
      </p:pic>
    </p:spTree>
    <p:extLst>
      <p:ext uri="{BB962C8B-B14F-4D97-AF65-F5344CB8AC3E}">
        <p14:creationId xmlns:p14="http://schemas.microsoft.com/office/powerpoint/2010/main" val="147408598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itleOnly">
  <p:cSld name="Bare tit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b-NO"/>
              <a:t>Klikk for å redigere tittelstil</a:t>
            </a:r>
            <a:endParaRPr lang="en-US"/>
          </a:p>
        </p:txBody>
      </p:sp>
      <p:sp>
        <p:nvSpPr>
          <p:cNvPr id="3" name="Date Placeholder 2"/>
          <p:cNvSpPr>
            <a:spLocks noGrp="1"/>
          </p:cNvSpPr>
          <p:nvPr>
            <p:ph type="dt" sz="half" idx="10"/>
          </p:nvPr>
        </p:nvSpPr>
        <p:spPr/>
        <p:txBody>
          <a:bodyPr/>
          <a:lstStyle/>
          <a:p>
            <a:fld id="{B77B6A9C-C450-544E-AAEB-31E58EA6859B}" type="datetimeFigureOut">
              <a:rPr lang="nb-NO" smtClean="0"/>
              <a:t>20.11.2023</a:t>
            </a:fld>
            <a:endParaRPr lang="nb-NO"/>
          </a:p>
        </p:txBody>
      </p:sp>
      <p:sp>
        <p:nvSpPr>
          <p:cNvPr id="4" name="Footer Placeholder 3"/>
          <p:cNvSpPr>
            <a:spLocks noGrp="1"/>
          </p:cNvSpPr>
          <p:nvPr>
            <p:ph type="ftr" sz="quarter" idx="11"/>
          </p:nvPr>
        </p:nvSpPr>
        <p:spPr>
          <a:xfrm>
            <a:off x="4038600" y="6356350"/>
            <a:ext cx="4114800" cy="365125"/>
          </a:xfrm>
          <a:prstGeom prst="rect">
            <a:avLst/>
          </a:prstGeom>
        </p:spPr>
        <p:txBody>
          <a:bodyPr/>
          <a:lstStyle/>
          <a:p>
            <a:endParaRPr lang="nb-NO"/>
          </a:p>
        </p:txBody>
      </p:sp>
      <p:sp>
        <p:nvSpPr>
          <p:cNvPr id="5" name="Slide Number Placeholder 4"/>
          <p:cNvSpPr>
            <a:spLocks noGrp="1"/>
          </p:cNvSpPr>
          <p:nvPr>
            <p:ph type="sldNum" sz="quarter" idx="12"/>
          </p:nvPr>
        </p:nvSpPr>
        <p:spPr/>
        <p:txBody>
          <a:bodyPr/>
          <a:lstStyle/>
          <a:p>
            <a:fld id="{114AE157-AE79-1342-8D4A-9D5EB1891E76}" type="slidenum">
              <a:rPr lang="nb-NO" smtClean="0"/>
              <a:t>‹#›</a:t>
            </a:fld>
            <a:endParaRPr lang="nb-NO"/>
          </a:p>
        </p:txBody>
      </p:sp>
    </p:spTree>
    <p:extLst>
      <p:ext uri="{BB962C8B-B14F-4D97-AF65-F5344CB8AC3E}">
        <p14:creationId xmlns:p14="http://schemas.microsoft.com/office/powerpoint/2010/main" val="324832637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cSld name="Startbilde">
    <p:spTree>
      <p:nvGrpSpPr>
        <p:cNvPr id="1" name=""/>
        <p:cNvGrpSpPr/>
        <p:nvPr/>
      </p:nvGrpSpPr>
      <p:grpSpPr>
        <a:xfrm>
          <a:off x="0" y="0"/>
          <a:ext cx="0" cy="0"/>
          <a:chOff x="0" y="0"/>
          <a:chExt cx="0" cy="0"/>
        </a:xfrm>
      </p:grpSpPr>
      <p:pic>
        <p:nvPicPr>
          <p:cNvPr id="4" name="Bilde 3"/>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rot="5400000">
            <a:off x="2623976" y="-2655888"/>
            <a:ext cx="6948000" cy="12188083"/>
          </a:xfrm>
          <a:prstGeom prst="rect">
            <a:avLst/>
          </a:prstGeom>
        </p:spPr>
      </p:pic>
      <p:pic>
        <p:nvPicPr>
          <p:cNvPr id="11" name="84028A45-0C23-4043-BC8D-CCC6767A9719" descr="D8FABE06-C2B7-4837-9A80-8ABD457CEDE4"/>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35200" y="2193726"/>
            <a:ext cx="4070401" cy="321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964242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9_Tittel og innhold">
    <p:bg>
      <p:bgPr>
        <a:solidFill>
          <a:schemeClr val="bg1"/>
        </a:solidFill>
        <a:effectLst/>
      </p:bgPr>
    </p:bg>
    <p:spTree>
      <p:nvGrpSpPr>
        <p:cNvPr id="1" name=""/>
        <p:cNvGrpSpPr/>
        <p:nvPr/>
      </p:nvGrpSpPr>
      <p:grpSpPr>
        <a:xfrm>
          <a:off x="0" y="0"/>
          <a:ext cx="0" cy="0"/>
          <a:chOff x="0" y="0"/>
          <a:chExt cx="0" cy="0"/>
        </a:xfrm>
      </p:grpSpPr>
      <p:sp>
        <p:nvSpPr>
          <p:cNvPr id="12" name="Rektangel 11">
            <a:extLst>
              <a:ext uri="{FF2B5EF4-FFF2-40B4-BE49-F238E27FC236}">
                <a16:creationId xmlns:a16="http://schemas.microsoft.com/office/drawing/2014/main" id="{2BE5BBBB-D480-AD7A-22BB-76A6A42FB18A}"/>
              </a:ext>
            </a:extLst>
          </p:cNvPr>
          <p:cNvSpPr/>
          <p:nvPr userDrawn="1"/>
        </p:nvSpPr>
        <p:spPr>
          <a:xfrm>
            <a:off x="6096000" y="0"/>
            <a:ext cx="6096000" cy="6858000"/>
          </a:xfrm>
          <a:prstGeom prst="rect">
            <a:avLst/>
          </a:pr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2" name="Title 1"/>
          <p:cNvSpPr>
            <a:spLocks noGrp="1"/>
          </p:cNvSpPr>
          <p:nvPr>
            <p:ph type="title"/>
          </p:nvPr>
        </p:nvSpPr>
        <p:spPr/>
        <p:txBody>
          <a:bodyPr/>
          <a:lstStyle/>
          <a:p>
            <a:r>
              <a:rPr lang="nb-NO"/>
              <a:t>Klikk for å redigere tittelstil</a:t>
            </a:r>
            <a:endParaRPr lang="en-US"/>
          </a:p>
        </p:txBody>
      </p:sp>
      <p:sp>
        <p:nvSpPr>
          <p:cNvPr id="3" name="Content Placeholder 2"/>
          <p:cNvSpPr>
            <a:spLocks noGrp="1"/>
          </p:cNvSpPr>
          <p:nvPr>
            <p:ph idx="1"/>
          </p:nvPr>
        </p:nvSpPr>
        <p:spPr>
          <a:xfrm>
            <a:off x="838200" y="1900800"/>
            <a:ext cx="5096435" cy="3765600"/>
          </a:xfrm>
        </p:spPr>
        <p:txBody>
          <a:bodyPr/>
          <a:lstStyle>
            <a:lvl1pPr marL="268288" indent="-268288">
              <a:defRPr/>
            </a:lvl1pPr>
            <a:lvl2pPr marL="714375" indent="-357188">
              <a:defRPr/>
            </a:lvl2pPr>
            <a:lvl3pPr marL="981075" indent="-266700">
              <a:defRPr/>
            </a:lvl3pPr>
          </a:lstStyle>
          <a:p>
            <a:pPr lvl="0"/>
            <a:r>
              <a:rPr lang="nb-NO"/>
              <a:t>Klikk for å redigere tekststiler i malen</a:t>
            </a:r>
          </a:p>
          <a:p>
            <a:pPr lvl="1"/>
            <a:r>
              <a:rPr lang="nb-NO"/>
              <a:t>Andre nivå</a:t>
            </a:r>
          </a:p>
          <a:p>
            <a:pPr lvl="2"/>
            <a:r>
              <a:rPr lang="nb-NO"/>
              <a:t>Tredje nivå</a:t>
            </a:r>
          </a:p>
        </p:txBody>
      </p:sp>
      <p:pic>
        <p:nvPicPr>
          <p:cNvPr id="10" name="Bilde 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5982408"/>
            <a:ext cx="1297172" cy="875591"/>
          </a:xfrm>
          <a:prstGeom prst="rect">
            <a:avLst/>
          </a:prstGeom>
        </p:spPr>
      </p:pic>
      <p:pic>
        <p:nvPicPr>
          <p:cNvPr id="5" name="Bild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848400" y="5982408"/>
            <a:ext cx="2343600" cy="878850"/>
          </a:xfrm>
          <a:prstGeom prst="rect">
            <a:avLst/>
          </a:prstGeom>
        </p:spPr>
      </p:pic>
      <p:sp>
        <p:nvSpPr>
          <p:cNvPr id="6" name="Content Placeholder 2">
            <a:extLst>
              <a:ext uri="{FF2B5EF4-FFF2-40B4-BE49-F238E27FC236}">
                <a16:creationId xmlns:a16="http://schemas.microsoft.com/office/drawing/2014/main" id="{F0CDDBBD-C552-4BB4-908E-11B26340F713}"/>
              </a:ext>
            </a:extLst>
          </p:cNvPr>
          <p:cNvSpPr>
            <a:spLocks noGrp="1"/>
          </p:cNvSpPr>
          <p:nvPr>
            <p:ph idx="10"/>
          </p:nvPr>
        </p:nvSpPr>
        <p:spPr>
          <a:xfrm>
            <a:off x="6140365" y="1900800"/>
            <a:ext cx="5096435" cy="3765600"/>
          </a:xfrm>
        </p:spPr>
        <p:txBody>
          <a:bodyPr/>
          <a:lstStyle>
            <a:lvl1pPr marL="268288" indent="-268288">
              <a:defRPr/>
            </a:lvl1pPr>
            <a:lvl2pPr marL="714375" indent="-357188">
              <a:defRPr/>
            </a:lvl2pPr>
            <a:lvl3pPr marL="981075" indent="-266700">
              <a:defRPr/>
            </a:lvl3pPr>
          </a:lstStyle>
          <a:p>
            <a:pPr lvl="0"/>
            <a:r>
              <a:rPr lang="nb-NO"/>
              <a:t>Klikk for å redigere tekststiler i malen</a:t>
            </a:r>
          </a:p>
          <a:p>
            <a:pPr lvl="1"/>
            <a:r>
              <a:rPr lang="nb-NO"/>
              <a:t>Andre nivå</a:t>
            </a:r>
          </a:p>
          <a:p>
            <a:pPr lvl="2"/>
            <a:r>
              <a:rPr lang="nb-NO"/>
              <a:t>Tredje nivå</a:t>
            </a:r>
          </a:p>
        </p:txBody>
      </p:sp>
    </p:spTree>
    <p:extLst>
      <p:ext uri="{BB962C8B-B14F-4D97-AF65-F5344CB8AC3E}">
        <p14:creationId xmlns:p14="http://schemas.microsoft.com/office/powerpoint/2010/main" val="1258510223"/>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50.xml><?xml version="1.0" encoding="utf-8"?>
<p:sldLayout xmlns:a="http://schemas.openxmlformats.org/drawingml/2006/main" xmlns:r="http://schemas.openxmlformats.org/officeDocument/2006/relationships" xmlns:p="http://schemas.openxmlformats.org/presentationml/2006/main">
  <p:cSld name="Tittel og innhold - Alu">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lvl1pPr marL="0">
              <a:lnSpc>
                <a:spcPct val="100000"/>
              </a:lnSpc>
              <a:defRPr>
                <a:solidFill>
                  <a:schemeClr val="bg1"/>
                </a:solidFill>
              </a:defRPr>
            </a:lvl1pPr>
          </a:lstStyle>
          <a:p>
            <a:r>
              <a:rPr lang="nb-NO"/>
              <a:t>Klikk for å redigere tittelstil</a:t>
            </a:r>
            <a:endParaRPr lang="en-US"/>
          </a:p>
        </p:txBody>
      </p:sp>
      <p:sp>
        <p:nvSpPr>
          <p:cNvPr id="8" name="Plassholder for tekst 7"/>
          <p:cNvSpPr>
            <a:spLocks noGrp="1"/>
          </p:cNvSpPr>
          <p:nvPr>
            <p:ph type="body" sz="quarter" idx="10"/>
          </p:nvPr>
        </p:nvSpPr>
        <p:spPr>
          <a:xfrm>
            <a:off x="1085851" y="2233613"/>
            <a:ext cx="8600016" cy="3471811"/>
          </a:xfrm>
        </p:spPr>
        <p:txBody>
          <a:bodyPr/>
          <a:lstStyle>
            <a:lvl1pPr marL="120611" indent="0">
              <a:lnSpc>
                <a:spcPct val="100000"/>
              </a:lnSpc>
              <a:tabLst/>
              <a:defRPr sz="2133" b="0"/>
            </a:lvl1pPr>
            <a:lvl2pPr marL="120611" indent="0">
              <a:lnSpc>
                <a:spcPct val="100000"/>
              </a:lnSpc>
              <a:tabLst/>
              <a:defRPr sz="2133" b="1"/>
            </a:lvl2pPr>
            <a:lvl3pPr marL="296237" indent="-175627">
              <a:lnSpc>
                <a:spcPct val="100000"/>
              </a:lnSpc>
              <a:tabLst/>
              <a:defRPr sz="2133" b="0"/>
            </a:lvl3pPr>
            <a:lvl4pPr>
              <a:lnSpc>
                <a:spcPct val="100000"/>
              </a:lnSpc>
              <a:defRPr b="1"/>
            </a:lvl4pPr>
            <a:lvl5pPr>
              <a:lnSpc>
                <a:spcPct val="100000"/>
              </a:lnSpc>
              <a:defRPr b="0"/>
            </a:lvl5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pic>
        <p:nvPicPr>
          <p:cNvPr id="5" name="84028A45-0C23-4043-BC8D-CCC6767A9719" descr="D8FABE06-C2B7-4837-9A80-8ABD457CEDE4">
            <a:extLst>
              <a:ext uri="{FF2B5EF4-FFF2-40B4-BE49-F238E27FC236}">
                <a16:creationId xmlns:a16="http://schemas.microsoft.com/office/drawing/2014/main" id="{21C9BCEB-3774-474C-B79F-65511B4E4CAE}"/>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9847581" y="1744463"/>
            <a:ext cx="1333631" cy="1053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245933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3_Tittel og innhold">
    <p:bg>
      <p:bgPr>
        <a:solidFill>
          <a:schemeClr val="bg1"/>
        </a:solidFill>
        <a:effectLst/>
      </p:bgPr>
    </p:bg>
    <p:spTree>
      <p:nvGrpSpPr>
        <p:cNvPr id="1" name=""/>
        <p:cNvGrpSpPr/>
        <p:nvPr/>
      </p:nvGrpSpPr>
      <p:grpSpPr>
        <a:xfrm>
          <a:off x="0" y="0"/>
          <a:ext cx="0" cy="0"/>
          <a:chOff x="0" y="0"/>
          <a:chExt cx="0" cy="0"/>
        </a:xfrm>
      </p:grpSpPr>
      <p:sp>
        <p:nvSpPr>
          <p:cNvPr id="4" name="Rektangel 3">
            <a:extLst>
              <a:ext uri="{FF2B5EF4-FFF2-40B4-BE49-F238E27FC236}">
                <a16:creationId xmlns:a16="http://schemas.microsoft.com/office/drawing/2014/main" id="{252CB2E1-42BC-4C5C-B0C7-684E669AD27E}"/>
              </a:ext>
            </a:extLst>
          </p:cNvPr>
          <p:cNvSpPr/>
          <p:nvPr/>
        </p:nvSpPr>
        <p:spPr>
          <a:xfrm>
            <a:off x="6140367" y="1900800"/>
            <a:ext cx="5096434" cy="3765600"/>
          </a:xfrm>
          <a:prstGeom prst="rect">
            <a:avLst/>
          </a:prstGeom>
          <a:solidFill>
            <a:srgbClr val="C830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solidFill>
                <a:schemeClr val="bg1"/>
              </a:solidFill>
            </a:endParaRPr>
          </a:p>
        </p:txBody>
      </p:sp>
      <p:sp>
        <p:nvSpPr>
          <p:cNvPr id="2" name="Title 1"/>
          <p:cNvSpPr>
            <a:spLocks noGrp="1"/>
          </p:cNvSpPr>
          <p:nvPr>
            <p:ph type="title"/>
          </p:nvPr>
        </p:nvSpPr>
        <p:spPr/>
        <p:txBody>
          <a:bodyPr/>
          <a:lstStyle/>
          <a:p>
            <a:r>
              <a:rPr lang="nb-NO"/>
              <a:t>Klikk for å redigere tittelstil</a:t>
            </a:r>
            <a:endParaRPr lang="en-US"/>
          </a:p>
        </p:txBody>
      </p:sp>
      <p:sp>
        <p:nvSpPr>
          <p:cNvPr id="3" name="Content Placeholder 2"/>
          <p:cNvSpPr>
            <a:spLocks noGrp="1"/>
          </p:cNvSpPr>
          <p:nvPr>
            <p:ph idx="1"/>
          </p:nvPr>
        </p:nvSpPr>
        <p:spPr>
          <a:xfrm>
            <a:off x="838200" y="1900800"/>
            <a:ext cx="5096435" cy="3765600"/>
          </a:xfrm>
        </p:spPr>
        <p:txBody>
          <a:bodyPr/>
          <a:lstStyle>
            <a:lvl1pPr marL="268288" indent="-268288">
              <a:defRPr/>
            </a:lvl1pPr>
            <a:lvl2pPr marL="714375" indent="-357188">
              <a:defRPr/>
            </a:lvl2pPr>
            <a:lvl3pPr marL="981075" indent="-266700">
              <a:defRPr/>
            </a:lvl3pPr>
          </a:lstStyle>
          <a:p>
            <a:pPr lvl="0"/>
            <a:r>
              <a:rPr lang="nb-NO"/>
              <a:t>Klikk for å redigere tekststiler i malen</a:t>
            </a:r>
          </a:p>
          <a:p>
            <a:pPr lvl="1"/>
            <a:r>
              <a:rPr lang="nb-NO"/>
              <a:t>Andre nivå</a:t>
            </a:r>
          </a:p>
          <a:p>
            <a:pPr lvl="2"/>
            <a:r>
              <a:rPr lang="nb-NO"/>
              <a:t>Tredje nivå</a:t>
            </a:r>
          </a:p>
        </p:txBody>
      </p:sp>
      <p:pic>
        <p:nvPicPr>
          <p:cNvPr id="10" name="Bilde 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5982408"/>
            <a:ext cx="1297172" cy="875591"/>
          </a:xfrm>
          <a:prstGeom prst="rect">
            <a:avLst/>
          </a:prstGeom>
        </p:spPr>
      </p:pic>
      <p:pic>
        <p:nvPicPr>
          <p:cNvPr id="5" name="Bild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848400" y="5982408"/>
            <a:ext cx="2343600" cy="878850"/>
          </a:xfrm>
          <a:prstGeom prst="rect">
            <a:avLst/>
          </a:prstGeom>
        </p:spPr>
      </p:pic>
      <p:sp>
        <p:nvSpPr>
          <p:cNvPr id="6" name="Content Placeholder 2">
            <a:extLst>
              <a:ext uri="{FF2B5EF4-FFF2-40B4-BE49-F238E27FC236}">
                <a16:creationId xmlns:a16="http://schemas.microsoft.com/office/drawing/2014/main" id="{F0CDDBBD-C552-4BB4-908E-11B26340F713}"/>
              </a:ext>
            </a:extLst>
          </p:cNvPr>
          <p:cNvSpPr>
            <a:spLocks noGrp="1"/>
          </p:cNvSpPr>
          <p:nvPr>
            <p:ph idx="10"/>
          </p:nvPr>
        </p:nvSpPr>
        <p:spPr>
          <a:xfrm>
            <a:off x="6257367" y="1990164"/>
            <a:ext cx="4867833" cy="3550024"/>
          </a:xfrm>
        </p:spPr>
        <p:txBody>
          <a:bodyPr/>
          <a:lstStyle>
            <a:lvl1pPr marL="0" indent="0" algn="ctr">
              <a:buNone/>
              <a:defRPr>
                <a:solidFill>
                  <a:schemeClr val="bg1"/>
                </a:solidFill>
              </a:defRPr>
            </a:lvl1pPr>
            <a:lvl2pPr marL="357187" indent="0" algn="ctr">
              <a:buNone/>
              <a:defRPr>
                <a:solidFill>
                  <a:schemeClr val="bg1"/>
                </a:solidFill>
              </a:defRPr>
            </a:lvl2pPr>
            <a:lvl3pPr marL="714375" indent="0" algn="ctr">
              <a:buNone/>
              <a:defRPr>
                <a:solidFill>
                  <a:schemeClr val="bg1"/>
                </a:solidFill>
              </a:defRPr>
            </a:lvl3pPr>
          </a:lstStyle>
          <a:p>
            <a:pPr lvl="0"/>
            <a:r>
              <a:rPr lang="nb-NO"/>
              <a:t>Klikk for å redigere tekststiler i malen</a:t>
            </a:r>
          </a:p>
          <a:p>
            <a:pPr lvl="1"/>
            <a:r>
              <a:rPr lang="nb-NO"/>
              <a:t>Andre nivå</a:t>
            </a:r>
          </a:p>
        </p:txBody>
      </p:sp>
    </p:spTree>
    <p:extLst>
      <p:ext uri="{BB962C8B-B14F-4D97-AF65-F5344CB8AC3E}">
        <p14:creationId xmlns:p14="http://schemas.microsoft.com/office/powerpoint/2010/main" val="34154581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4_Tittel og innhold">
    <p:bg>
      <p:bgPr>
        <a:solidFill>
          <a:schemeClr val="bg1"/>
        </a:solidFill>
        <a:effectLst/>
      </p:bgPr>
    </p:bg>
    <p:spTree>
      <p:nvGrpSpPr>
        <p:cNvPr id="1" name=""/>
        <p:cNvGrpSpPr/>
        <p:nvPr/>
      </p:nvGrpSpPr>
      <p:grpSpPr>
        <a:xfrm>
          <a:off x="0" y="0"/>
          <a:ext cx="0" cy="0"/>
          <a:chOff x="0" y="0"/>
          <a:chExt cx="0" cy="0"/>
        </a:xfrm>
      </p:grpSpPr>
      <p:sp>
        <p:nvSpPr>
          <p:cNvPr id="4" name="Rektangel 3">
            <a:extLst>
              <a:ext uri="{FF2B5EF4-FFF2-40B4-BE49-F238E27FC236}">
                <a16:creationId xmlns:a16="http://schemas.microsoft.com/office/drawing/2014/main" id="{252CB2E1-42BC-4C5C-B0C7-684E669AD27E}"/>
              </a:ext>
            </a:extLst>
          </p:cNvPr>
          <p:cNvSpPr/>
          <p:nvPr/>
        </p:nvSpPr>
        <p:spPr>
          <a:xfrm>
            <a:off x="6140367" y="1900800"/>
            <a:ext cx="5096434" cy="3765600"/>
          </a:xfrm>
          <a:prstGeom prst="rect">
            <a:avLst/>
          </a:prstGeom>
          <a:solidFill>
            <a:srgbClr val="323F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solidFill>
                <a:schemeClr val="bg1"/>
              </a:solidFill>
            </a:endParaRPr>
          </a:p>
        </p:txBody>
      </p:sp>
      <p:sp>
        <p:nvSpPr>
          <p:cNvPr id="2" name="Title 1"/>
          <p:cNvSpPr>
            <a:spLocks noGrp="1"/>
          </p:cNvSpPr>
          <p:nvPr>
            <p:ph type="title"/>
          </p:nvPr>
        </p:nvSpPr>
        <p:spPr/>
        <p:txBody>
          <a:bodyPr/>
          <a:lstStyle/>
          <a:p>
            <a:r>
              <a:rPr lang="nb-NO"/>
              <a:t>Klikk for å redigere tittelstil</a:t>
            </a:r>
            <a:endParaRPr lang="en-US"/>
          </a:p>
        </p:txBody>
      </p:sp>
      <p:sp>
        <p:nvSpPr>
          <p:cNvPr id="3" name="Content Placeholder 2"/>
          <p:cNvSpPr>
            <a:spLocks noGrp="1"/>
          </p:cNvSpPr>
          <p:nvPr>
            <p:ph idx="1"/>
          </p:nvPr>
        </p:nvSpPr>
        <p:spPr>
          <a:xfrm>
            <a:off x="838200" y="1900800"/>
            <a:ext cx="5096435" cy="3765600"/>
          </a:xfrm>
        </p:spPr>
        <p:txBody>
          <a:bodyPr/>
          <a:lstStyle>
            <a:lvl1pPr marL="268288" indent="-268288">
              <a:defRPr/>
            </a:lvl1pPr>
            <a:lvl2pPr marL="714375" indent="-357188">
              <a:defRPr/>
            </a:lvl2pPr>
            <a:lvl3pPr marL="981075" indent="-266700">
              <a:defRPr/>
            </a:lvl3pPr>
          </a:lstStyle>
          <a:p>
            <a:pPr lvl="0"/>
            <a:r>
              <a:rPr lang="nb-NO"/>
              <a:t>Klikk for å redigere tekststiler i malen</a:t>
            </a:r>
          </a:p>
          <a:p>
            <a:pPr lvl="1"/>
            <a:r>
              <a:rPr lang="nb-NO"/>
              <a:t>Andre nivå</a:t>
            </a:r>
          </a:p>
          <a:p>
            <a:pPr lvl="2"/>
            <a:r>
              <a:rPr lang="nb-NO"/>
              <a:t>Tredje nivå</a:t>
            </a:r>
          </a:p>
        </p:txBody>
      </p:sp>
      <p:pic>
        <p:nvPicPr>
          <p:cNvPr id="10" name="Bilde 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5982408"/>
            <a:ext cx="1297172" cy="875591"/>
          </a:xfrm>
          <a:prstGeom prst="rect">
            <a:avLst/>
          </a:prstGeom>
        </p:spPr>
      </p:pic>
      <p:pic>
        <p:nvPicPr>
          <p:cNvPr id="5" name="Bild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848400" y="5982408"/>
            <a:ext cx="2343600" cy="878850"/>
          </a:xfrm>
          <a:prstGeom prst="rect">
            <a:avLst/>
          </a:prstGeom>
        </p:spPr>
      </p:pic>
      <p:sp>
        <p:nvSpPr>
          <p:cNvPr id="6" name="Content Placeholder 2">
            <a:extLst>
              <a:ext uri="{FF2B5EF4-FFF2-40B4-BE49-F238E27FC236}">
                <a16:creationId xmlns:a16="http://schemas.microsoft.com/office/drawing/2014/main" id="{F0CDDBBD-C552-4BB4-908E-11B26340F713}"/>
              </a:ext>
            </a:extLst>
          </p:cNvPr>
          <p:cNvSpPr>
            <a:spLocks noGrp="1"/>
          </p:cNvSpPr>
          <p:nvPr>
            <p:ph idx="10"/>
          </p:nvPr>
        </p:nvSpPr>
        <p:spPr>
          <a:xfrm>
            <a:off x="6257367" y="1990164"/>
            <a:ext cx="4867833" cy="3550024"/>
          </a:xfrm>
        </p:spPr>
        <p:txBody>
          <a:bodyPr/>
          <a:lstStyle>
            <a:lvl1pPr marL="0" indent="0" algn="ctr">
              <a:buNone/>
              <a:defRPr>
                <a:solidFill>
                  <a:schemeClr val="bg1"/>
                </a:solidFill>
              </a:defRPr>
            </a:lvl1pPr>
            <a:lvl2pPr marL="357187" indent="0" algn="ctr">
              <a:buNone/>
              <a:defRPr>
                <a:solidFill>
                  <a:schemeClr val="bg1"/>
                </a:solidFill>
              </a:defRPr>
            </a:lvl2pPr>
            <a:lvl3pPr marL="714375" indent="0" algn="ctr">
              <a:buNone/>
              <a:defRPr>
                <a:solidFill>
                  <a:schemeClr val="bg1"/>
                </a:solidFill>
              </a:defRPr>
            </a:lvl3pPr>
          </a:lstStyle>
          <a:p>
            <a:pPr lvl="0"/>
            <a:r>
              <a:rPr lang="nb-NO"/>
              <a:t>Klikk for å redigere tekststiler i malen</a:t>
            </a:r>
          </a:p>
          <a:p>
            <a:pPr lvl="1"/>
            <a:r>
              <a:rPr lang="nb-NO"/>
              <a:t>Andre nivå</a:t>
            </a:r>
          </a:p>
        </p:txBody>
      </p:sp>
    </p:spTree>
    <p:extLst>
      <p:ext uri="{BB962C8B-B14F-4D97-AF65-F5344CB8AC3E}">
        <p14:creationId xmlns:p14="http://schemas.microsoft.com/office/powerpoint/2010/main" val="31477921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5_Tittel og innhold">
    <p:bg>
      <p:bgPr>
        <a:solidFill>
          <a:schemeClr val="bg1"/>
        </a:solidFill>
        <a:effectLst/>
      </p:bgPr>
    </p:bg>
    <p:spTree>
      <p:nvGrpSpPr>
        <p:cNvPr id="1" name=""/>
        <p:cNvGrpSpPr/>
        <p:nvPr/>
      </p:nvGrpSpPr>
      <p:grpSpPr>
        <a:xfrm>
          <a:off x="0" y="0"/>
          <a:ext cx="0" cy="0"/>
          <a:chOff x="0" y="0"/>
          <a:chExt cx="0" cy="0"/>
        </a:xfrm>
      </p:grpSpPr>
      <p:sp>
        <p:nvSpPr>
          <p:cNvPr id="4" name="Rektangel 3">
            <a:extLst>
              <a:ext uri="{FF2B5EF4-FFF2-40B4-BE49-F238E27FC236}">
                <a16:creationId xmlns:a16="http://schemas.microsoft.com/office/drawing/2014/main" id="{252CB2E1-42BC-4C5C-B0C7-684E669AD27E}"/>
              </a:ext>
            </a:extLst>
          </p:cNvPr>
          <p:cNvSpPr/>
          <p:nvPr/>
        </p:nvSpPr>
        <p:spPr>
          <a:xfrm>
            <a:off x="6140367" y="1900800"/>
            <a:ext cx="5096434" cy="37656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solidFill>
                <a:schemeClr val="bg1"/>
              </a:solidFill>
            </a:endParaRPr>
          </a:p>
        </p:txBody>
      </p:sp>
      <p:sp>
        <p:nvSpPr>
          <p:cNvPr id="2" name="Title 1"/>
          <p:cNvSpPr>
            <a:spLocks noGrp="1"/>
          </p:cNvSpPr>
          <p:nvPr>
            <p:ph type="title"/>
          </p:nvPr>
        </p:nvSpPr>
        <p:spPr/>
        <p:txBody>
          <a:bodyPr/>
          <a:lstStyle/>
          <a:p>
            <a:r>
              <a:rPr lang="nb-NO"/>
              <a:t>Klikk for å redigere tittelstil</a:t>
            </a:r>
            <a:endParaRPr lang="en-US"/>
          </a:p>
        </p:txBody>
      </p:sp>
      <p:sp>
        <p:nvSpPr>
          <p:cNvPr id="3" name="Content Placeholder 2"/>
          <p:cNvSpPr>
            <a:spLocks noGrp="1"/>
          </p:cNvSpPr>
          <p:nvPr>
            <p:ph idx="1"/>
          </p:nvPr>
        </p:nvSpPr>
        <p:spPr>
          <a:xfrm>
            <a:off x="838200" y="1900800"/>
            <a:ext cx="5096435" cy="3765600"/>
          </a:xfrm>
        </p:spPr>
        <p:txBody>
          <a:bodyPr/>
          <a:lstStyle>
            <a:lvl1pPr marL="268288" indent="-268288">
              <a:defRPr/>
            </a:lvl1pPr>
            <a:lvl2pPr marL="714375" indent="-357188">
              <a:defRPr/>
            </a:lvl2pPr>
            <a:lvl3pPr marL="981075" indent="-266700">
              <a:defRPr/>
            </a:lvl3pPr>
          </a:lstStyle>
          <a:p>
            <a:pPr lvl="0"/>
            <a:r>
              <a:rPr lang="nb-NO"/>
              <a:t>Klikk for å redigere tekststiler i malen</a:t>
            </a:r>
          </a:p>
          <a:p>
            <a:pPr lvl="1"/>
            <a:r>
              <a:rPr lang="nb-NO"/>
              <a:t>Andre nivå</a:t>
            </a:r>
          </a:p>
          <a:p>
            <a:pPr lvl="2"/>
            <a:r>
              <a:rPr lang="nb-NO"/>
              <a:t>Tredje nivå</a:t>
            </a:r>
          </a:p>
        </p:txBody>
      </p:sp>
      <p:pic>
        <p:nvPicPr>
          <p:cNvPr id="10" name="Bilde 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5982408"/>
            <a:ext cx="1297172" cy="875591"/>
          </a:xfrm>
          <a:prstGeom prst="rect">
            <a:avLst/>
          </a:prstGeom>
        </p:spPr>
      </p:pic>
      <p:pic>
        <p:nvPicPr>
          <p:cNvPr id="5" name="Bild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848400" y="5982408"/>
            <a:ext cx="2343600" cy="878850"/>
          </a:xfrm>
          <a:prstGeom prst="rect">
            <a:avLst/>
          </a:prstGeom>
        </p:spPr>
      </p:pic>
      <p:sp>
        <p:nvSpPr>
          <p:cNvPr id="6" name="Content Placeholder 2">
            <a:extLst>
              <a:ext uri="{FF2B5EF4-FFF2-40B4-BE49-F238E27FC236}">
                <a16:creationId xmlns:a16="http://schemas.microsoft.com/office/drawing/2014/main" id="{F0CDDBBD-C552-4BB4-908E-11B26340F713}"/>
              </a:ext>
            </a:extLst>
          </p:cNvPr>
          <p:cNvSpPr>
            <a:spLocks noGrp="1"/>
          </p:cNvSpPr>
          <p:nvPr>
            <p:ph idx="10"/>
          </p:nvPr>
        </p:nvSpPr>
        <p:spPr>
          <a:xfrm>
            <a:off x="6257367" y="1990164"/>
            <a:ext cx="4867833" cy="3550024"/>
          </a:xfrm>
        </p:spPr>
        <p:txBody>
          <a:bodyPr/>
          <a:lstStyle>
            <a:lvl1pPr marL="0" indent="0" algn="ctr">
              <a:buNone/>
              <a:defRPr>
                <a:solidFill>
                  <a:schemeClr val="bg1"/>
                </a:solidFill>
              </a:defRPr>
            </a:lvl1pPr>
            <a:lvl2pPr marL="357187" indent="0" algn="ctr">
              <a:buNone/>
              <a:defRPr>
                <a:solidFill>
                  <a:schemeClr val="bg1"/>
                </a:solidFill>
              </a:defRPr>
            </a:lvl2pPr>
            <a:lvl3pPr marL="714375" indent="0" algn="ctr">
              <a:buNone/>
              <a:defRPr>
                <a:solidFill>
                  <a:schemeClr val="bg1"/>
                </a:solidFill>
              </a:defRPr>
            </a:lvl3pPr>
          </a:lstStyle>
          <a:p>
            <a:pPr lvl="0"/>
            <a:r>
              <a:rPr lang="nb-NO"/>
              <a:t>Klikk for å redigere tekststiler i malen</a:t>
            </a:r>
          </a:p>
          <a:p>
            <a:pPr lvl="1"/>
            <a:r>
              <a:rPr lang="nb-NO"/>
              <a:t>Andre nivå</a:t>
            </a:r>
          </a:p>
        </p:txBody>
      </p:sp>
    </p:spTree>
    <p:extLst>
      <p:ext uri="{BB962C8B-B14F-4D97-AF65-F5344CB8AC3E}">
        <p14:creationId xmlns:p14="http://schemas.microsoft.com/office/powerpoint/2010/main" val="40014975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6_Tittel og innhold">
    <p:bg>
      <p:bgPr>
        <a:solidFill>
          <a:schemeClr val="bg1"/>
        </a:solidFill>
        <a:effectLst/>
      </p:bgPr>
    </p:bg>
    <p:spTree>
      <p:nvGrpSpPr>
        <p:cNvPr id="1" name=""/>
        <p:cNvGrpSpPr/>
        <p:nvPr/>
      </p:nvGrpSpPr>
      <p:grpSpPr>
        <a:xfrm>
          <a:off x="0" y="0"/>
          <a:ext cx="0" cy="0"/>
          <a:chOff x="0" y="0"/>
          <a:chExt cx="0" cy="0"/>
        </a:xfrm>
      </p:grpSpPr>
      <p:sp>
        <p:nvSpPr>
          <p:cNvPr id="4" name="Rektangel 3">
            <a:extLst>
              <a:ext uri="{FF2B5EF4-FFF2-40B4-BE49-F238E27FC236}">
                <a16:creationId xmlns:a16="http://schemas.microsoft.com/office/drawing/2014/main" id="{252CB2E1-42BC-4C5C-B0C7-684E669AD27E}"/>
              </a:ext>
            </a:extLst>
          </p:cNvPr>
          <p:cNvSpPr/>
          <p:nvPr/>
        </p:nvSpPr>
        <p:spPr>
          <a:xfrm>
            <a:off x="6140367" y="1900800"/>
            <a:ext cx="5096434" cy="37656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solidFill>
                <a:schemeClr val="bg1"/>
              </a:solidFill>
            </a:endParaRPr>
          </a:p>
        </p:txBody>
      </p:sp>
      <p:sp>
        <p:nvSpPr>
          <p:cNvPr id="2" name="Title 1"/>
          <p:cNvSpPr>
            <a:spLocks noGrp="1"/>
          </p:cNvSpPr>
          <p:nvPr>
            <p:ph type="title"/>
          </p:nvPr>
        </p:nvSpPr>
        <p:spPr/>
        <p:txBody>
          <a:bodyPr/>
          <a:lstStyle/>
          <a:p>
            <a:r>
              <a:rPr lang="nb-NO"/>
              <a:t>Klikk for å redigere tittelstil</a:t>
            </a:r>
            <a:endParaRPr lang="en-US"/>
          </a:p>
        </p:txBody>
      </p:sp>
      <p:sp>
        <p:nvSpPr>
          <p:cNvPr id="3" name="Content Placeholder 2"/>
          <p:cNvSpPr>
            <a:spLocks noGrp="1"/>
          </p:cNvSpPr>
          <p:nvPr>
            <p:ph idx="1"/>
          </p:nvPr>
        </p:nvSpPr>
        <p:spPr>
          <a:xfrm>
            <a:off x="838200" y="1900800"/>
            <a:ext cx="5096435" cy="3765600"/>
          </a:xfrm>
        </p:spPr>
        <p:txBody>
          <a:bodyPr/>
          <a:lstStyle>
            <a:lvl1pPr marL="268288" indent="-268288">
              <a:defRPr/>
            </a:lvl1pPr>
            <a:lvl2pPr marL="714375" indent="-357188">
              <a:defRPr/>
            </a:lvl2pPr>
            <a:lvl3pPr marL="981075" indent="-266700">
              <a:defRPr/>
            </a:lvl3pPr>
          </a:lstStyle>
          <a:p>
            <a:pPr lvl="0"/>
            <a:r>
              <a:rPr lang="nb-NO"/>
              <a:t>Klikk for å redigere tekststiler i malen</a:t>
            </a:r>
          </a:p>
          <a:p>
            <a:pPr lvl="1"/>
            <a:r>
              <a:rPr lang="nb-NO"/>
              <a:t>Andre nivå</a:t>
            </a:r>
          </a:p>
          <a:p>
            <a:pPr lvl="2"/>
            <a:r>
              <a:rPr lang="nb-NO"/>
              <a:t>Tredje nivå</a:t>
            </a:r>
          </a:p>
        </p:txBody>
      </p:sp>
      <p:pic>
        <p:nvPicPr>
          <p:cNvPr id="10" name="Bilde 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5982408"/>
            <a:ext cx="1297172" cy="875591"/>
          </a:xfrm>
          <a:prstGeom prst="rect">
            <a:avLst/>
          </a:prstGeom>
        </p:spPr>
      </p:pic>
      <p:pic>
        <p:nvPicPr>
          <p:cNvPr id="5" name="Bild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848400" y="5982408"/>
            <a:ext cx="2343600" cy="878850"/>
          </a:xfrm>
          <a:prstGeom prst="rect">
            <a:avLst/>
          </a:prstGeom>
        </p:spPr>
      </p:pic>
      <p:sp>
        <p:nvSpPr>
          <p:cNvPr id="6" name="Content Placeholder 2">
            <a:extLst>
              <a:ext uri="{FF2B5EF4-FFF2-40B4-BE49-F238E27FC236}">
                <a16:creationId xmlns:a16="http://schemas.microsoft.com/office/drawing/2014/main" id="{F0CDDBBD-C552-4BB4-908E-11B26340F713}"/>
              </a:ext>
            </a:extLst>
          </p:cNvPr>
          <p:cNvSpPr>
            <a:spLocks noGrp="1"/>
          </p:cNvSpPr>
          <p:nvPr>
            <p:ph idx="10"/>
          </p:nvPr>
        </p:nvSpPr>
        <p:spPr>
          <a:xfrm>
            <a:off x="6257367" y="1990164"/>
            <a:ext cx="4867833" cy="3550024"/>
          </a:xfrm>
        </p:spPr>
        <p:txBody>
          <a:bodyPr/>
          <a:lstStyle>
            <a:lvl1pPr marL="0" indent="0" algn="ctr">
              <a:buNone/>
              <a:defRPr>
                <a:solidFill>
                  <a:schemeClr val="bg1"/>
                </a:solidFill>
              </a:defRPr>
            </a:lvl1pPr>
            <a:lvl2pPr marL="357187" indent="0" algn="ctr">
              <a:buNone/>
              <a:defRPr>
                <a:solidFill>
                  <a:schemeClr val="bg1"/>
                </a:solidFill>
              </a:defRPr>
            </a:lvl2pPr>
            <a:lvl3pPr marL="714375" indent="0" algn="ctr">
              <a:buNone/>
              <a:defRPr>
                <a:solidFill>
                  <a:schemeClr val="bg1"/>
                </a:solidFill>
              </a:defRPr>
            </a:lvl3pPr>
          </a:lstStyle>
          <a:p>
            <a:pPr lvl="0"/>
            <a:r>
              <a:rPr lang="nb-NO"/>
              <a:t>Klikk for å redigere tekststiler i malen</a:t>
            </a:r>
          </a:p>
          <a:p>
            <a:pPr lvl="1"/>
            <a:r>
              <a:rPr lang="nb-NO"/>
              <a:t>Andre nivå</a:t>
            </a:r>
          </a:p>
        </p:txBody>
      </p:sp>
    </p:spTree>
    <p:extLst>
      <p:ext uri="{BB962C8B-B14F-4D97-AF65-F5344CB8AC3E}">
        <p14:creationId xmlns:p14="http://schemas.microsoft.com/office/powerpoint/2010/main" val="9749276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image" Target="../media/image1.png"/><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slideLayout" Target="../slideLayouts/slideLayout37.xml"/><Relationship Id="rId18" Type="http://schemas.openxmlformats.org/officeDocument/2006/relationships/slideLayout" Target="../slideLayouts/slideLayout42.xml"/><Relationship Id="rId26" Type="http://schemas.openxmlformats.org/officeDocument/2006/relationships/slideLayout" Target="../slideLayouts/slideLayout50.xml"/><Relationship Id="rId3" Type="http://schemas.openxmlformats.org/officeDocument/2006/relationships/slideLayout" Target="../slideLayouts/slideLayout27.xml"/><Relationship Id="rId21" Type="http://schemas.openxmlformats.org/officeDocument/2006/relationships/slideLayout" Target="../slideLayouts/slideLayout45.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17" Type="http://schemas.openxmlformats.org/officeDocument/2006/relationships/slideLayout" Target="../slideLayouts/slideLayout41.xml"/><Relationship Id="rId25" Type="http://schemas.openxmlformats.org/officeDocument/2006/relationships/slideLayout" Target="../slideLayouts/slideLayout49.xml"/><Relationship Id="rId2" Type="http://schemas.openxmlformats.org/officeDocument/2006/relationships/slideLayout" Target="../slideLayouts/slideLayout26.xml"/><Relationship Id="rId16" Type="http://schemas.openxmlformats.org/officeDocument/2006/relationships/slideLayout" Target="../slideLayouts/slideLayout40.xml"/><Relationship Id="rId20" Type="http://schemas.openxmlformats.org/officeDocument/2006/relationships/slideLayout" Target="../slideLayouts/slideLayout44.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24" Type="http://schemas.openxmlformats.org/officeDocument/2006/relationships/slideLayout" Target="../slideLayouts/slideLayout48.xml"/><Relationship Id="rId5" Type="http://schemas.openxmlformats.org/officeDocument/2006/relationships/slideLayout" Target="../slideLayouts/slideLayout29.xml"/><Relationship Id="rId15" Type="http://schemas.openxmlformats.org/officeDocument/2006/relationships/slideLayout" Target="../slideLayouts/slideLayout39.xml"/><Relationship Id="rId23" Type="http://schemas.openxmlformats.org/officeDocument/2006/relationships/slideLayout" Target="../slideLayouts/slideLayout47.xml"/><Relationship Id="rId28" Type="http://schemas.openxmlformats.org/officeDocument/2006/relationships/image" Target="../media/image1.png"/><Relationship Id="rId10" Type="http://schemas.openxmlformats.org/officeDocument/2006/relationships/slideLayout" Target="../slideLayouts/slideLayout34.xml"/><Relationship Id="rId19" Type="http://schemas.openxmlformats.org/officeDocument/2006/relationships/slideLayout" Target="../slideLayouts/slideLayout43.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slideLayout" Target="../slideLayouts/slideLayout38.xml"/><Relationship Id="rId22" Type="http://schemas.openxmlformats.org/officeDocument/2006/relationships/slideLayout" Target="../slideLayouts/slideLayout46.xml"/><Relationship Id="rId27"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26"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59200" y="702001"/>
            <a:ext cx="10377600" cy="830997"/>
          </a:xfrm>
          <a:prstGeom prst="rect">
            <a:avLst/>
          </a:prstGeom>
        </p:spPr>
        <p:txBody>
          <a:bodyPr vert="horz" lIns="0" tIns="0" rIns="0" bIns="0" rtlCol="0" anchor="t">
            <a:noAutofit/>
          </a:bodyPr>
          <a:lstStyle/>
          <a:p>
            <a:r>
              <a:rPr lang="nb-NO"/>
              <a:t>Klikk for å redigere tittelstil</a:t>
            </a:r>
            <a:endParaRPr lang="en-US"/>
          </a:p>
        </p:txBody>
      </p:sp>
      <p:sp>
        <p:nvSpPr>
          <p:cNvPr id="3" name="Text Placeholder 2"/>
          <p:cNvSpPr>
            <a:spLocks noGrp="1"/>
          </p:cNvSpPr>
          <p:nvPr>
            <p:ph type="body" idx="1"/>
          </p:nvPr>
        </p:nvSpPr>
        <p:spPr>
          <a:xfrm>
            <a:off x="838200" y="1900800"/>
            <a:ext cx="10377600" cy="3765600"/>
          </a:xfrm>
          <a:prstGeom prst="rect">
            <a:avLst/>
          </a:prstGeom>
        </p:spPr>
        <p:txBody>
          <a:bodyPr vert="horz" lIns="0" tIns="0" rIns="0" bIns="0" rtlCol="0" anchor="t">
            <a:noAutofit/>
          </a:bodyPr>
          <a:lstStyle/>
          <a:p>
            <a:pPr lvl="0"/>
            <a:r>
              <a:rPr lang="nb-NO"/>
              <a:t>Klikk for å redigere tekststiler i malen</a:t>
            </a:r>
          </a:p>
          <a:p>
            <a:pPr lvl="1"/>
            <a:r>
              <a:rPr lang="nb-NO"/>
              <a:t>Andre nivå</a:t>
            </a:r>
          </a:p>
          <a:p>
            <a:pPr lvl="2"/>
            <a:r>
              <a:rPr lang="nb-NO"/>
              <a:t>Tredje nivå</a:t>
            </a:r>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1555B7E-F91D-4E57-80C2-97BD83C27EED}" type="datetimeFigureOut">
              <a:rPr lang="nb-NO" smtClean="0"/>
              <a:t>20.11.2023</a:t>
            </a:fld>
            <a:endParaRPr lang="nb-NO"/>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b-NO"/>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8A18342-F328-4A39-BD26-D99449861DCC}" type="slidenum">
              <a:rPr lang="nb-NO" smtClean="0"/>
              <a:t>‹#›</a:t>
            </a:fld>
            <a:endParaRPr lang="nb-NO"/>
          </a:p>
        </p:txBody>
      </p:sp>
    </p:spTree>
    <p:extLst>
      <p:ext uri="{BB962C8B-B14F-4D97-AF65-F5344CB8AC3E}">
        <p14:creationId xmlns:p14="http://schemas.microsoft.com/office/powerpoint/2010/main" val="1824071056"/>
      </p:ext>
    </p:extLst>
  </p:cSld>
  <p:clrMap bg1="lt1" tx1="dk1" bg2="lt2" tx2="dk2" accent1="accent1" accent2="accent2" accent3="accent3" accent4="accent4" accent5="accent5" accent6="accent6" hlink="hlink" folHlink="folHlink"/>
  <p:sldLayoutIdLst>
    <p:sldLayoutId id="2147483672" r:id="rId1"/>
    <p:sldLayoutId id="2147483662" r:id="rId2"/>
    <p:sldLayoutId id="2147483697" r:id="rId3"/>
    <p:sldLayoutId id="2147483698" r:id="rId4"/>
    <p:sldLayoutId id="2147483739" r:id="rId5"/>
    <p:sldLayoutId id="2147483699" r:id="rId6"/>
    <p:sldLayoutId id="2147483700" r:id="rId7"/>
    <p:sldLayoutId id="2147483701" r:id="rId8"/>
    <p:sldLayoutId id="2147483702" r:id="rId9"/>
    <p:sldLayoutId id="2147483703" r:id="rId10"/>
    <p:sldLayoutId id="2147483707" r:id="rId11"/>
    <p:sldLayoutId id="2147483692" r:id="rId12"/>
    <p:sldLayoutId id="2147483673" r:id="rId13"/>
    <p:sldLayoutId id="2147483679" r:id="rId14"/>
    <p:sldLayoutId id="2147483661" r:id="rId15"/>
    <p:sldLayoutId id="2147483704" r:id="rId16"/>
    <p:sldLayoutId id="2147483706" r:id="rId17"/>
    <p:sldLayoutId id="2147483708" r:id="rId18"/>
    <p:sldLayoutId id="2147483674" r:id="rId19"/>
    <p:sldLayoutId id="2147483676" r:id="rId20"/>
    <p:sldLayoutId id="2147483677" r:id="rId21"/>
    <p:sldLayoutId id="2147483709" r:id="rId22"/>
    <p:sldLayoutId id="2147483710" r:id="rId23"/>
    <p:sldLayoutId id="2147483711" r:id="rId24"/>
  </p:sldLayoutIdLst>
  <p:txStyles>
    <p:titleStyle>
      <a:lvl1pPr algn="l" defTabSz="914400" rtl="0" eaLnBrk="1" latinLnBrk="0" hangingPunct="1">
        <a:lnSpc>
          <a:spcPct val="90000"/>
        </a:lnSpc>
        <a:spcBef>
          <a:spcPct val="0"/>
        </a:spcBef>
        <a:buNone/>
        <a:defRPr sz="3000" kern="1200">
          <a:solidFill>
            <a:srgbClr val="1D384C"/>
          </a:solidFill>
          <a:latin typeface="+mn-lt"/>
          <a:ea typeface="+mj-ea"/>
          <a:cs typeface="Times New Roman" panose="02020603050405020304" pitchFamily="18" charset="0"/>
        </a:defRPr>
      </a:lvl1pPr>
    </p:titleStyle>
    <p:bodyStyle>
      <a:lvl1pPr marL="0" indent="-144000" algn="l" defTabSz="914400" rtl="0" eaLnBrk="1" latinLnBrk="0" hangingPunct="1">
        <a:lnSpc>
          <a:spcPct val="90000"/>
        </a:lnSpc>
        <a:spcBef>
          <a:spcPts val="1000"/>
        </a:spcBef>
        <a:buFont typeface="Arial" panose="020B0604020202020204" pitchFamily="34" charset="0"/>
        <a:buChar char="•"/>
        <a:defRPr sz="2000" kern="1200">
          <a:solidFill>
            <a:srgbClr val="1D384C"/>
          </a:solidFill>
          <a:latin typeface="+mn-lt"/>
          <a:ea typeface="+mn-ea"/>
          <a:cs typeface="+mn-cs"/>
        </a:defRPr>
      </a:lvl1pPr>
      <a:lvl2pPr marL="504000" indent="-144000" algn="l" defTabSz="914400" rtl="0" eaLnBrk="1" latinLnBrk="0" hangingPunct="1">
        <a:lnSpc>
          <a:spcPct val="90000"/>
        </a:lnSpc>
        <a:spcBef>
          <a:spcPts val="500"/>
        </a:spcBef>
        <a:buFont typeface="Arial" panose="020B0604020202020204" pitchFamily="34" charset="0"/>
        <a:buChar char="•"/>
        <a:defRPr sz="2000" b="0" kern="1200">
          <a:solidFill>
            <a:srgbClr val="1D384C"/>
          </a:solidFill>
          <a:latin typeface="+mn-lt"/>
          <a:ea typeface="+mn-ea"/>
          <a:cs typeface="+mn-cs"/>
        </a:defRPr>
      </a:lvl2pPr>
      <a:lvl3pPr marL="864000" indent="-144000" algn="l" defTabSz="914400" rtl="0" eaLnBrk="1" latinLnBrk="0" hangingPunct="1">
        <a:lnSpc>
          <a:spcPct val="90000"/>
        </a:lnSpc>
        <a:spcBef>
          <a:spcPts val="500"/>
        </a:spcBef>
        <a:buFont typeface="Arial" panose="020B0604020202020204" pitchFamily="34" charset="0"/>
        <a:buChar char="•"/>
        <a:defRPr sz="1500" kern="1200">
          <a:solidFill>
            <a:srgbClr val="1D384C"/>
          </a:solidFill>
          <a:latin typeface="+mn-lt"/>
          <a:ea typeface="+mn-ea"/>
          <a:cs typeface="+mn-cs"/>
        </a:defRPr>
      </a:lvl3pPr>
      <a:lvl4pPr marL="0" indent="-144000" algn="l" defTabSz="914400" rtl="0" eaLnBrk="1" latinLnBrk="0" hangingPunct="1">
        <a:lnSpc>
          <a:spcPct val="90000"/>
        </a:lnSpc>
        <a:spcBef>
          <a:spcPts val="500"/>
        </a:spcBef>
        <a:buFont typeface="Arial" panose="020B0604020202020204" pitchFamily="34" charset="0"/>
        <a:buChar char="•"/>
        <a:defRPr sz="1500" kern="1200">
          <a:solidFill>
            <a:schemeClr val="tx1"/>
          </a:solidFill>
          <a:latin typeface="+mn-lt"/>
          <a:ea typeface="+mn-ea"/>
          <a:cs typeface="+mn-cs"/>
        </a:defRPr>
      </a:lvl4pPr>
      <a:lvl5pPr marL="0" indent="-144000" algn="l" defTabSz="914400" rtl="0" eaLnBrk="1" latinLnBrk="0" hangingPunct="1">
        <a:lnSpc>
          <a:spcPct val="90000"/>
        </a:lnSpc>
        <a:spcBef>
          <a:spcPts val="500"/>
        </a:spcBef>
        <a:buFont typeface="Arial" panose="020B0604020202020204" pitchFamily="34" charset="0"/>
        <a:buChar char="•"/>
        <a:defRPr sz="15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28"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59200" y="702001"/>
            <a:ext cx="10377600" cy="830997"/>
          </a:xfrm>
          <a:prstGeom prst="rect">
            <a:avLst/>
          </a:prstGeom>
        </p:spPr>
        <p:txBody>
          <a:bodyPr vert="horz" lIns="0" tIns="0" rIns="0" bIns="0" rtlCol="0" anchor="t">
            <a:noAutofit/>
          </a:bodyPr>
          <a:lstStyle/>
          <a:p>
            <a:r>
              <a:rPr lang="nb-NO"/>
              <a:t>Klikk for å redigere tittelstil</a:t>
            </a:r>
            <a:endParaRPr lang="en-US"/>
          </a:p>
        </p:txBody>
      </p:sp>
      <p:sp>
        <p:nvSpPr>
          <p:cNvPr id="3" name="Text Placeholder 2"/>
          <p:cNvSpPr>
            <a:spLocks noGrp="1"/>
          </p:cNvSpPr>
          <p:nvPr>
            <p:ph type="body" idx="1"/>
          </p:nvPr>
        </p:nvSpPr>
        <p:spPr>
          <a:xfrm>
            <a:off x="838200" y="1900800"/>
            <a:ext cx="10377600" cy="3765600"/>
          </a:xfrm>
          <a:prstGeom prst="rect">
            <a:avLst/>
          </a:prstGeom>
        </p:spPr>
        <p:txBody>
          <a:bodyPr vert="horz" lIns="0" tIns="0" rIns="0" bIns="0" rtlCol="0" anchor="t">
            <a:noAutofit/>
          </a:bodyPr>
          <a:lstStyle/>
          <a:p>
            <a:pPr lvl="0"/>
            <a:r>
              <a:rPr lang="nb-NO"/>
              <a:t>Klikk for å redigere tekststiler i malen</a:t>
            </a:r>
          </a:p>
          <a:p>
            <a:pPr lvl="1"/>
            <a:r>
              <a:rPr lang="nb-NO"/>
              <a:t>Andre nivå</a:t>
            </a:r>
          </a:p>
          <a:p>
            <a:pPr lvl="2"/>
            <a:r>
              <a:rPr lang="nb-NO"/>
              <a:t>Tredje nivå</a:t>
            </a:r>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1555B7E-F91D-4E57-80C2-97BD83C27EED}" type="datetimeFigureOut">
              <a:rPr lang="nb-NO" smtClean="0"/>
              <a:t>20.11.2023</a:t>
            </a:fld>
            <a:endParaRPr lang="nb-NO"/>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b-NO"/>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8A18342-F328-4A39-BD26-D99449861DCC}" type="slidenum">
              <a:rPr lang="nb-NO" smtClean="0"/>
              <a:t>‹#›</a:t>
            </a:fld>
            <a:endParaRPr lang="nb-NO"/>
          </a:p>
        </p:txBody>
      </p:sp>
    </p:spTree>
    <p:extLst>
      <p:ext uri="{BB962C8B-B14F-4D97-AF65-F5344CB8AC3E}">
        <p14:creationId xmlns:p14="http://schemas.microsoft.com/office/powerpoint/2010/main" val="426619149"/>
      </p:ext>
    </p:extLst>
  </p:cSld>
  <p:clrMap bg1="lt1" tx1="dk1" bg2="lt2" tx2="dk2" accent1="accent1" accent2="accent2" accent3="accent3" accent4="accent4" accent5="accent5" accent6="accent6" hlink="hlink" folHlink="folHlink"/>
  <p:sldLayoutIdLst>
    <p:sldLayoutId id="2147483713" r:id="rId1"/>
    <p:sldLayoutId id="2147483714" r:id="rId2"/>
    <p:sldLayoutId id="2147483715" r:id="rId3"/>
    <p:sldLayoutId id="2147483716" r:id="rId4"/>
    <p:sldLayoutId id="2147483717" r:id="rId5"/>
    <p:sldLayoutId id="2147483718" r:id="rId6"/>
    <p:sldLayoutId id="2147483719" r:id="rId7"/>
    <p:sldLayoutId id="2147483720" r:id="rId8"/>
    <p:sldLayoutId id="2147483721" r:id="rId9"/>
    <p:sldLayoutId id="2147483722" r:id="rId10"/>
    <p:sldLayoutId id="2147483723" r:id="rId11"/>
    <p:sldLayoutId id="2147483724" r:id="rId12"/>
    <p:sldLayoutId id="2147483725" r:id="rId13"/>
    <p:sldLayoutId id="2147483726" r:id="rId14"/>
    <p:sldLayoutId id="2147483727" r:id="rId15"/>
    <p:sldLayoutId id="2147483728" r:id="rId16"/>
    <p:sldLayoutId id="2147483729" r:id="rId17"/>
    <p:sldLayoutId id="2147483730" r:id="rId18"/>
    <p:sldLayoutId id="2147483731" r:id="rId19"/>
    <p:sldLayoutId id="2147483732" r:id="rId20"/>
    <p:sldLayoutId id="2147483733" r:id="rId21"/>
    <p:sldLayoutId id="2147483734" r:id="rId22"/>
    <p:sldLayoutId id="2147483735" r:id="rId23"/>
    <p:sldLayoutId id="2147483736" r:id="rId24"/>
    <p:sldLayoutId id="2147483737" r:id="rId25"/>
    <p:sldLayoutId id="2147483738" r:id="rId26"/>
  </p:sldLayoutIdLst>
  <p:txStyles>
    <p:titleStyle>
      <a:lvl1pPr algn="l" defTabSz="914400" rtl="0" eaLnBrk="1" latinLnBrk="0" hangingPunct="1">
        <a:lnSpc>
          <a:spcPct val="90000"/>
        </a:lnSpc>
        <a:spcBef>
          <a:spcPct val="0"/>
        </a:spcBef>
        <a:buNone/>
        <a:defRPr sz="3000" kern="1200">
          <a:solidFill>
            <a:srgbClr val="1D384C"/>
          </a:solidFill>
          <a:latin typeface="+mn-lt"/>
          <a:ea typeface="+mj-ea"/>
          <a:cs typeface="Times New Roman" panose="02020603050405020304" pitchFamily="18" charset="0"/>
        </a:defRPr>
      </a:lvl1pPr>
    </p:titleStyle>
    <p:bodyStyle>
      <a:lvl1pPr marL="0" indent="-144000" algn="l" defTabSz="914400" rtl="0" eaLnBrk="1" latinLnBrk="0" hangingPunct="1">
        <a:lnSpc>
          <a:spcPct val="90000"/>
        </a:lnSpc>
        <a:spcBef>
          <a:spcPts val="1000"/>
        </a:spcBef>
        <a:buFont typeface="Arial" panose="020B0604020202020204" pitchFamily="34" charset="0"/>
        <a:buChar char="•"/>
        <a:defRPr sz="2000" kern="1200">
          <a:solidFill>
            <a:srgbClr val="1D384C"/>
          </a:solidFill>
          <a:latin typeface="+mn-lt"/>
          <a:ea typeface="+mn-ea"/>
          <a:cs typeface="+mn-cs"/>
        </a:defRPr>
      </a:lvl1pPr>
      <a:lvl2pPr marL="504000" indent="-144000" algn="l" defTabSz="914400" rtl="0" eaLnBrk="1" latinLnBrk="0" hangingPunct="1">
        <a:lnSpc>
          <a:spcPct val="90000"/>
        </a:lnSpc>
        <a:spcBef>
          <a:spcPts val="500"/>
        </a:spcBef>
        <a:buFont typeface="Arial" panose="020B0604020202020204" pitchFamily="34" charset="0"/>
        <a:buChar char="•"/>
        <a:defRPr sz="2000" b="0" kern="1200">
          <a:solidFill>
            <a:srgbClr val="1D384C"/>
          </a:solidFill>
          <a:latin typeface="+mn-lt"/>
          <a:ea typeface="+mn-ea"/>
          <a:cs typeface="+mn-cs"/>
        </a:defRPr>
      </a:lvl2pPr>
      <a:lvl3pPr marL="864000" indent="-144000" algn="l" defTabSz="914400" rtl="0" eaLnBrk="1" latinLnBrk="0" hangingPunct="1">
        <a:lnSpc>
          <a:spcPct val="90000"/>
        </a:lnSpc>
        <a:spcBef>
          <a:spcPts val="500"/>
        </a:spcBef>
        <a:buFont typeface="Arial" panose="020B0604020202020204" pitchFamily="34" charset="0"/>
        <a:buChar char="•"/>
        <a:defRPr sz="1500" kern="1200">
          <a:solidFill>
            <a:srgbClr val="1D384C"/>
          </a:solidFill>
          <a:latin typeface="+mn-lt"/>
          <a:ea typeface="+mn-ea"/>
          <a:cs typeface="+mn-cs"/>
        </a:defRPr>
      </a:lvl3pPr>
      <a:lvl4pPr marL="0" indent="-144000" algn="l" defTabSz="914400" rtl="0" eaLnBrk="1" latinLnBrk="0" hangingPunct="1">
        <a:lnSpc>
          <a:spcPct val="90000"/>
        </a:lnSpc>
        <a:spcBef>
          <a:spcPts val="500"/>
        </a:spcBef>
        <a:buFont typeface="Arial" panose="020B0604020202020204" pitchFamily="34" charset="0"/>
        <a:buChar char="•"/>
        <a:defRPr sz="1500" kern="1200">
          <a:solidFill>
            <a:schemeClr val="tx1"/>
          </a:solidFill>
          <a:latin typeface="+mn-lt"/>
          <a:ea typeface="+mn-ea"/>
          <a:cs typeface="+mn-cs"/>
        </a:defRPr>
      </a:lvl4pPr>
      <a:lvl5pPr marL="0" indent="-144000" algn="l" defTabSz="914400" rtl="0" eaLnBrk="1" latinLnBrk="0" hangingPunct="1">
        <a:lnSpc>
          <a:spcPct val="90000"/>
        </a:lnSpc>
        <a:spcBef>
          <a:spcPts val="500"/>
        </a:spcBef>
        <a:buFont typeface="Arial" panose="020B0604020202020204" pitchFamily="34" charset="0"/>
        <a:buChar char="•"/>
        <a:defRPr sz="15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22.png"/><Relationship Id="rId1" Type="http://schemas.openxmlformats.org/officeDocument/2006/relationships/slideLayout" Target="../slideLayouts/slideLayout27.xml"/></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22.png"/><Relationship Id="rId1" Type="http://schemas.openxmlformats.org/officeDocument/2006/relationships/slideLayout" Target="../slideLayouts/slideLayout27.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22.png"/><Relationship Id="rId1" Type="http://schemas.openxmlformats.org/officeDocument/2006/relationships/slideLayout" Target="../slideLayouts/slideLayout2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3.png"/><Relationship Id="rId1" Type="http://schemas.openxmlformats.org/officeDocument/2006/relationships/slideLayout" Target="../slideLayouts/slideLayout3.xml"/><Relationship Id="rId4" Type="http://schemas.openxmlformats.org/officeDocument/2006/relationships/image" Target="../media/image20.png"/></Relationships>
</file>

<file path=ppt/slides/_rels/slide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3.png"/><Relationship Id="rId1" Type="http://schemas.openxmlformats.org/officeDocument/2006/relationships/slideLayout" Target="../slideLayouts/slideLayout3.xml"/><Relationship Id="rId4" Type="http://schemas.openxmlformats.org/officeDocument/2006/relationships/image" Target="../media/image21.png"/></Relationships>
</file>

<file path=ppt/slides/_rels/slide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3.png"/><Relationship Id="rId1" Type="http://schemas.openxmlformats.org/officeDocument/2006/relationships/slideLayout" Target="../slideLayouts/slideLayout3.xml"/><Relationship Id="rId4" Type="http://schemas.openxmlformats.org/officeDocument/2006/relationships/image" Target="../media/image17.png"/></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uppe 10">
            <a:extLst>
              <a:ext uri="{FF2B5EF4-FFF2-40B4-BE49-F238E27FC236}">
                <a16:creationId xmlns:a16="http://schemas.microsoft.com/office/drawing/2014/main" id="{1D22A80D-6778-5FAD-C628-C78DEC4C113C}"/>
              </a:ext>
            </a:extLst>
          </p:cNvPr>
          <p:cNvGrpSpPr/>
          <p:nvPr/>
        </p:nvGrpSpPr>
        <p:grpSpPr>
          <a:xfrm>
            <a:off x="663447" y="5527187"/>
            <a:ext cx="4893752" cy="765888"/>
            <a:chOff x="4444927" y="4311920"/>
            <a:chExt cx="4893752" cy="765888"/>
          </a:xfrm>
        </p:grpSpPr>
        <p:pic>
          <p:nvPicPr>
            <p:cNvPr id="3" name="Bilde 2" descr="Et bilde som inneholder person&#10;&#10;Automatisk generert beskrivelse">
              <a:extLst>
                <a:ext uri="{FF2B5EF4-FFF2-40B4-BE49-F238E27FC236}">
                  <a16:creationId xmlns:a16="http://schemas.microsoft.com/office/drawing/2014/main" id="{5685DF1A-E204-BB40-0946-CCA87A69686A}"/>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852845" y="4311920"/>
              <a:ext cx="765888" cy="765888"/>
            </a:xfrm>
            <a:prstGeom prst="ellipse">
              <a:avLst/>
            </a:prstGeom>
          </p:spPr>
        </p:pic>
        <p:sp>
          <p:nvSpPr>
            <p:cNvPr id="4" name="TekstSylinder 3">
              <a:extLst>
                <a:ext uri="{FF2B5EF4-FFF2-40B4-BE49-F238E27FC236}">
                  <a16:creationId xmlns:a16="http://schemas.microsoft.com/office/drawing/2014/main" id="{EC9DE3C1-4001-B90F-3961-F155ABB67983}"/>
                </a:ext>
              </a:extLst>
            </p:cNvPr>
            <p:cNvSpPr txBox="1"/>
            <p:nvPr/>
          </p:nvSpPr>
          <p:spPr>
            <a:xfrm>
              <a:off x="7660862" y="4356310"/>
              <a:ext cx="1677817" cy="67710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nb-NO" sz="14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sym typeface="Arial"/>
                </a:rPr>
                <a:t>Anna With Rødstøl</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nb-NO" sz="1200" b="0" i="1"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sym typeface="Arial"/>
                </a:rPr>
                <a:t>Seniorrådgiver og ansvarlig for ÅKP Idélab</a:t>
              </a:r>
            </a:p>
          </p:txBody>
        </p:sp>
        <p:sp>
          <p:nvSpPr>
            <p:cNvPr id="7" name="TekstSylinder 6">
              <a:extLst>
                <a:ext uri="{FF2B5EF4-FFF2-40B4-BE49-F238E27FC236}">
                  <a16:creationId xmlns:a16="http://schemas.microsoft.com/office/drawing/2014/main" id="{3D1C86BE-7CA3-620F-49DF-3D19784B23AF}"/>
                </a:ext>
              </a:extLst>
            </p:cNvPr>
            <p:cNvSpPr txBox="1"/>
            <p:nvPr/>
          </p:nvSpPr>
          <p:spPr>
            <a:xfrm>
              <a:off x="5252942" y="4448643"/>
              <a:ext cx="1377300" cy="492443"/>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nb-NO" sz="14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sym typeface="Arial"/>
                </a:rPr>
                <a:t>Robert Voldnes</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nb-NO" sz="1200" b="0" i="1"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sym typeface="Arial"/>
                </a:rPr>
                <a:t>Seniorrådgiver ÅKP</a:t>
              </a:r>
            </a:p>
          </p:txBody>
        </p:sp>
        <p:pic>
          <p:nvPicPr>
            <p:cNvPr id="8" name="Plassholder for innhold 2">
              <a:extLst>
                <a:ext uri="{FF2B5EF4-FFF2-40B4-BE49-F238E27FC236}">
                  <a16:creationId xmlns:a16="http://schemas.microsoft.com/office/drawing/2014/main" id="{92554925-8376-8380-C604-D0F16BA83606}"/>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444927" y="4311920"/>
              <a:ext cx="765888" cy="765888"/>
            </a:xfrm>
            <a:prstGeom prst="ellipse">
              <a:avLst/>
            </a:prstGeom>
            <a:effectLst/>
          </p:spPr>
        </p:pic>
      </p:grpSp>
      <p:sp>
        <p:nvSpPr>
          <p:cNvPr id="12" name="TekstSylinder 11">
            <a:extLst>
              <a:ext uri="{FF2B5EF4-FFF2-40B4-BE49-F238E27FC236}">
                <a16:creationId xmlns:a16="http://schemas.microsoft.com/office/drawing/2014/main" id="{B447230A-0676-E0BA-8FAD-F65050C401E2}"/>
              </a:ext>
            </a:extLst>
          </p:cNvPr>
          <p:cNvSpPr txBox="1"/>
          <p:nvPr/>
        </p:nvSpPr>
        <p:spPr>
          <a:xfrm>
            <a:off x="4435458" y="4117750"/>
            <a:ext cx="3698640" cy="800219"/>
          </a:xfrm>
          <a:prstGeom prst="rect">
            <a:avLst/>
          </a:prstGeom>
          <a:noFill/>
        </p:spPr>
        <p:txBody>
          <a:bodyPr wrap="none" rtlCol="0">
            <a:spAutoFit/>
          </a:bodyPr>
          <a:lstStyle/>
          <a:p>
            <a:pPr algn="ctr"/>
            <a:r>
              <a:rPr lang="nb-NO" sz="2800" b="1" dirty="0">
                <a:solidFill>
                  <a:schemeClr val="bg1"/>
                </a:solidFill>
              </a:rPr>
              <a:t>Næringsteft arbeidsbok</a:t>
            </a:r>
          </a:p>
          <a:p>
            <a:pPr algn="ctr"/>
            <a:r>
              <a:rPr lang="nb-NO" i="1" dirty="0">
                <a:solidFill>
                  <a:schemeClr val="bg1"/>
                </a:solidFill>
              </a:rPr>
              <a:t>21.11.23</a:t>
            </a:r>
          </a:p>
        </p:txBody>
      </p:sp>
    </p:spTree>
    <p:extLst>
      <p:ext uri="{BB962C8B-B14F-4D97-AF65-F5344CB8AC3E}">
        <p14:creationId xmlns:p14="http://schemas.microsoft.com/office/powerpoint/2010/main" val="8467560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ktangel 16">
            <a:extLst>
              <a:ext uri="{FF2B5EF4-FFF2-40B4-BE49-F238E27FC236}">
                <a16:creationId xmlns:a16="http://schemas.microsoft.com/office/drawing/2014/main" id="{C0C3B48E-0FA3-40C4-B431-04DE121FEAE9}"/>
              </a:ext>
            </a:extLst>
          </p:cNvPr>
          <p:cNvSpPr/>
          <p:nvPr/>
        </p:nvSpPr>
        <p:spPr>
          <a:xfrm>
            <a:off x="0" y="0"/>
            <a:ext cx="2424114" cy="6858000"/>
          </a:xfrm>
          <a:prstGeom prst="rect">
            <a:avLst/>
          </a:prstGeom>
          <a:solidFill>
            <a:srgbClr val="D172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nb-NO" sz="1800" b="0" i="0" u="none" strike="noStrike" kern="1200" cap="none" spc="0" normalizeH="0" baseline="0" noProof="0">
              <a:ln>
                <a:noFill/>
              </a:ln>
              <a:solidFill>
                <a:prstClr val="white"/>
              </a:solidFill>
              <a:effectLst/>
              <a:uLnTx/>
              <a:uFillTx/>
              <a:latin typeface="Calibri"/>
              <a:ea typeface="+mn-ea"/>
              <a:cs typeface="+mn-cs"/>
            </a:endParaRPr>
          </a:p>
        </p:txBody>
      </p:sp>
      <p:sp>
        <p:nvSpPr>
          <p:cNvPr id="23" name="TekstSylinder 22">
            <a:extLst>
              <a:ext uri="{FF2B5EF4-FFF2-40B4-BE49-F238E27FC236}">
                <a16:creationId xmlns:a16="http://schemas.microsoft.com/office/drawing/2014/main" id="{905E463F-6FCA-6B1B-3A4A-2FD63642A9C8}"/>
              </a:ext>
            </a:extLst>
          </p:cNvPr>
          <p:cNvSpPr txBox="1"/>
          <p:nvPr/>
        </p:nvSpPr>
        <p:spPr>
          <a:xfrm>
            <a:off x="155576" y="1789616"/>
            <a:ext cx="2195512" cy="401648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b-NO" sz="1200" b="1" i="0" u="none" strike="noStrike" kern="1200" cap="none" spc="0" normalizeH="0" baseline="0" noProof="0">
                <a:ln>
                  <a:noFill/>
                </a:ln>
                <a:solidFill>
                  <a:prstClr val="black"/>
                </a:solidFill>
                <a:effectLst/>
                <a:uLnTx/>
                <a:uFillTx/>
                <a:latin typeface="Calibri"/>
                <a:ea typeface="+mn-ea"/>
                <a:cs typeface="+mn-cs"/>
              </a:rPr>
              <a:t>Veiledning:</a:t>
            </a:r>
          </a:p>
          <a:p>
            <a:pPr marL="0" marR="0" lvl="0" indent="0" algn="l" defTabSz="914400" rtl="0" eaLnBrk="1" fontAlgn="auto" latinLnBrk="0" hangingPunct="1">
              <a:lnSpc>
                <a:spcPct val="100000"/>
              </a:lnSpc>
              <a:spcBef>
                <a:spcPts val="0"/>
              </a:spcBef>
              <a:spcAft>
                <a:spcPts val="600"/>
              </a:spcAft>
              <a:buClrTx/>
              <a:buSzTx/>
              <a:buFontTx/>
              <a:buNone/>
              <a:tabLst/>
              <a:defRPr/>
            </a:pPr>
            <a:r>
              <a:rPr kumimoji="0" lang="nb-NO" sz="1100" b="0" i="0" u="none" strike="noStrike" kern="1200" cap="none" spc="0" normalizeH="0" baseline="0" noProof="0">
                <a:ln>
                  <a:noFill/>
                </a:ln>
                <a:solidFill>
                  <a:prstClr val="black"/>
                </a:solidFill>
                <a:effectLst/>
                <a:uLnTx/>
                <a:uFillTx/>
                <a:latin typeface="Calibri"/>
                <a:ea typeface="+mn-ea"/>
                <a:cs typeface="+mn-cs"/>
              </a:rPr>
              <a:t>Forstå og beskriv konteksten / situasjonen for hvordan ideen din vil passe inn i </a:t>
            </a:r>
            <a:r>
              <a:rPr kumimoji="0" lang="nb-NO" sz="1100" b="0" i="1" u="none" strike="noStrike" kern="1200" cap="none" spc="0" normalizeH="0" baseline="0" noProof="0">
                <a:ln>
                  <a:noFill/>
                </a:ln>
                <a:solidFill>
                  <a:prstClr val="black"/>
                </a:solidFill>
                <a:effectLst/>
                <a:uLnTx/>
                <a:uFillTx/>
                <a:latin typeface="Calibri"/>
                <a:ea typeface="+mn-ea"/>
                <a:cs typeface="+mn-cs"/>
              </a:rPr>
              <a:t>Personas </a:t>
            </a:r>
            <a:r>
              <a:rPr kumimoji="0" lang="nb-NO" sz="1100" b="0" i="0" u="none" strike="noStrike" kern="1200" cap="none" spc="0" normalizeH="0" baseline="0" noProof="0">
                <a:ln>
                  <a:noFill/>
                </a:ln>
                <a:solidFill>
                  <a:prstClr val="black"/>
                </a:solidFill>
                <a:effectLst/>
                <a:uLnTx/>
                <a:uFillTx/>
                <a:latin typeface="Calibri"/>
                <a:ea typeface="+mn-ea"/>
                <a:cs typeface="+mn-cs"/>
              </a:rPr>
              <a:t>arbeidsflyt. Øvelsen er fra </a:t>
            </a:r>
            <a:r>
              <a:rPr kumimoji="0" lang="nb-NO" sz="1100" b="0" i="1" u="none" strike="noStrike" kern="1200" cap="none" spc="0" normalizeH="0" baseline="0" noProof="0">
                <a:ln>
                  <a:noFill/>
                </a:ln>
                <a:solidFill>
                  <a:prstClr val="black"/>
                </a:solidFill>
                <a:effectLst/>
                <a:uLnTx/>
                <a:uFillTx/>
                <a:latin typeface="Calibri"/>
                <a:ea typeface="+mn-ea"/>
                <a:cs typeface="+mn-cs"/>
              </a:rPr>
              <a:t>kundens perspektiv.</a:t>
            </a:r>
            <a:endParaRPr kumimoji="0" lang="nb-NO" sz="1200" b="0" i="0" u="none" strike="noStrike" kern="1200" cap="none" spc="0" normalizeH="0" baseline="0" noProof="0">
              <a:ln>
                <a:noFill/>
              </a:ln>
              <a:solidFill>
                <a:prstClr val="black"/>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nb-NO" sz="1200" b="1" i="0" u="none" strike="noStrike" kern="1200" cap="none" spc="0" normalizeH="0" baseline="0" noProof="0">
                <a:ln>
                  <a:noFill/>
                </a:ln>
                <a:solidFill>
                  <a:prstClr val="black"/>
                </a:solidFill>
                <a:effectLst/>
                <a:uLnTx/>
                <a:uFillTx/>
                <a:latin typeface="Calibri"/>
                <a:ea typeface="+mn-ea"/>
                <a:cs typeface="+mn-cs"/>
              </a:rPr>
              <a:t>Formål:</a:t>
            </a:r>
          </a:p>
          <a:p>
            <a:pPr marL="0" marR="0" lvl="0" indent="0" algn="l" defTabSz="914400" rtl="0" eaLnBrk="1" fontAlgn="auto" latinLnBrk="0" hangingPunct="1">
              <a:lnSpc>
                <a:spcPct val="100000"/>
              </a:lnSpc>
              <a:spcBef>
                <a:spcPts val="0"/>
              </a:spcBef>
              <a:spcAft>
                <a:spcPts val="600"/>
              </a:spcAft>
              <a:buClrTx/>
              <a:buSzTx/>
              <a:buFontTx/>
              <a:buNone/>
              <a:tabLst/>
              <a:defRPr/>
            </a:pPr>
            <a:r>
              <a:rPr kumimoji="0" lang="nb-NO" sz="1100" b="0" i="0" u="none" strike="noStrike" kern="1200" cap="none" spc="0" normalizeH="0" baseline="0" noProof="0">
                <a:ln>
                  <a:noFill/>
                </a:ln>
                <a:solidFill>
                  <a:prstClr val="black"/>
                </a:solidFill>
                <a:effectLst/>
                <a:uLnTx/>
                <a:uFillTx/>
                <a:latin typeface="Calibri"/>
                <a:ea typeface="+mn-ea"/>
                <a:cs typeface="+mn-cs"/>
              </a:rPr>
              <a:t>Hjelper teamet å identifisere potensielle barrierer for at kunden skal ta i bruk ideen fra et salgs-perspektiv. Nå som du har en reell </a:t>
            </a:r>
            <a:r>
              <a:rPr kumimoji="0" lang="nb-NO" sz="1100" b="0" i="1" u="none" strike="noStrike" kern="1200" cap="none" spc="0" normalizeH="0" baseline="0" noProof="0">
                <a:ln>
                  <a:noFill/>
                </a:ln>
                <a:solidFill>
                  <a:prstClr val="black"/>
                </a:solidFill>
                <a:effectLst/>
                <a:uLnTx/>
                <a:uFillTx/>
                <a:latin typeface="Calibri"/>
                <a:ea typeface="+mn-ea"/>
                <a:cs typeface="+mn-cs"/>
              </a:rPr>
              <a:t>Persona </a:t>
            </a:r>
            <a:r>
              <a:rPr kumimoji="0" lang="nb-NO" sz="1100" b="0" i="0" u="none" strike="noStrike" kern="1200" cap="none" spc="0" normalizeH="0" baseline="0" noProof="0">
                <a:ln>
                  <a:noFill/>
                </a:ln>
                <a:solidFill>
                  <a:prstClr val="black"/>
                </a:solidFill>
                <a:effectLst/>
                <a:uLnTx/>
                <a:uFillTx/>
                <a:latin typeface="Calibri"/>
                <a:ea typeface="+mn-ea"/>
                <a:cs typeface="+mn-cs"/>
              </a:rPr>
              <a:t>fra trinn 5, kan du gjennomføre markedsundersøkelser du trenger for å </a:t>
            </a:r>
            <a:r>
              <a:rPr kumimoji="0" lang="nb-NO" sz="1100" b="0" i="1" u="none" strike="noStrike" kern="1200" cap="none" spc="0" normalizeH="0" baseline="0" noProof="0">
                <a:ln>
                  <a:noFill/>
                </a:ln>
                <a:solidFill>
                  <a:prstClr val="black"/>
                </a:solidFill>
                <a:effectLst/>
                <a:uLnTx/>
                <a:uFillTx/>
                <a:latin typeface="Calibri"/>
                <a:ea typeface="+mn-ea"/>
                <a:cs typeface="+mn-cs"/>
              </a:rPr>
              <a:t>skissere </a:t>
            </a:r>
            <a:r>
              <a:rPr kumimoji="0" lang="nb-NO" sz="1100" b="0" i="0" u="none" strike="noStrike" kern="1200" cap="none" spc="0" normalizeH="0" baseline="0" noProof="0">
                <a:ln>
                  <a:noFill/>
                </a:ln>
                <a:solidFill>
                  <a:prstClr val="black"/>
                </a:solidFill>
                <a:effectLst/>
                <a:uLnTx/>
                <a:uFillTx/>
                <a:latin typeface="Calibri"/>
                <a:ea typeface="+mn-ea"/>
                <a:cs typeface="+mn-cs"/>
              </a:rPr>
              <a:t>dette trinnet.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nb-NO" sz="1200" b="1" i="0" u="none" strike="noStrike" kern="1200" cap="none" spc="0" normalizeH="0" baseline="0" noProof="0">
                <a:ln>
                  <a:noFill/>
                </a:ln>
                <a:solidFill>
                  <a:prstClr val="black"/>
                </a:solidFill>
                <a:effectLst/>
                <a:uLnTx/>
                <a:uFillTx/>
                <a:latin typeface="Calibri"/>
                <a:ea typeface="+mn-ea"/>
                <a:cs typeface="+mn-cs"/>
              </a:rPr>
              <a:t>Tips: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nb-NO" sz="1100" b="0" i="0" u="none" strike="noStrike" kern="1200" cap="none" spc="0" normalizeH="0" baseline="0" noProof="0">
                <a:ln>
                  <a:noFill/>
                </a:ln>
                <a:solidFill>
                  <a:prstClr val="black"/>
                </a:solidFill>
                <a:effectLst/>
                <a:uLnTx/>
                <a:uFillTx/>
                <a:latin typeface="Calibri"/>
                <a:ea typeface="+mn-ea"/>
                <a:cs typeface="+mn-cs"/>
              </a:rPr>
              <a:t>Vanlige feller er at dere: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b-NO" sz="1100" b="0" i="0" u="none" strike="noStrike" kern="1200" cap="none" spc="0" normalizeH="0" baseline="0" noProof="0">
                <a:ln>
                  <a:noFill/>
                </a:ln>
                <a:solidFill>
                  <a:prstClr val="black"/>
                </a:solidFill>
                <a:effectLst/>
                <a:uLnTx/>
                <a:uFillTx/>
                <a:latin typeface="Calibri"/>
                <a:ea typeface="+mn-ea"/>
                <a:cs typeface="+mn-cs"/>
              </a:rPr>
              <a:t>Overvurderer kundens entusiasme for deres tilbud</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b-NO" sz="1100" b="0" i="0" u="none" strike="noStrike" kern="1200" cap="none" spc="0" normalizeH="0" baseline="0" noProof="0">
                <a:ln>
                  <a:noFill/>
                </a:ln>
                <a:solidFill>
                  <a:prstClr val="black"/>
                </a:solidFill>
                <a:effectLst/>
                <a:uLnTx/>
                <a:uFillTx/>
                <a:latin typeface="Calibri"/>
                <a:ea typeface="+mn-ea"/>
                <a:cs typeface="+mn-cs"/>
              </a:rPr>
              <a:t>Er for selvsikre på hva kunden sitter igjen med</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b-NO" sz="1100" b="0" i="0" u="none" strike="noStrike" kern="1200" cap="none" spc="0" normalizeH="0" baseline="0" noProof="0">
                <a:ln>
                  <a:noFill/>
                </a:ln>
                <a:solidFill>
                  <a:prstClr val="black"/>
                </a:solidFill>
                <a:effectLst/>
                <a:uLnTx/>
                <a:uFillTx/>
                <a:latin typeface="Calibri"/>
                <a:ea typeface="+mn-ea"/>
                <a:cs typeface="+mn-cs"/>
              </a:rPr>
              <a:t>Overestimerer hvor enkelt det er å ta i bruk</a:t>
            </a:r>
          </a:p>
        </p:txBody>
      </p:sp>
      <p:sp>
        <p:nvSpPr>
          <p:cNvPr id="24" name="Title 1">
            <a:extLst>
              <a:ext uri="{FF2B5EF4-FFF2-40B4-BE49-F238E27FC236}">
                <a16:creationId xmlns:a16="http://schemas.microsoft.com/office/drawing/2014/main" id="{1C6A2F6F-833C-7EB0-AF53-F1EB250BD78E}"/>
              </a:ext>
            </a:extLst>
          </p:cNvPr>
          <p:cNvSpPr>
            <a:spLocks noGrp="1"/>
          </p:cNvSpPr>
          <p:nvPr>
            <p:ph type="title"/>
          </p:nvPr>
        </p:nvSpPr>
        <p:spPr>
          <a:xfrm>
            <a:off x="2608264" y="416251"/>
            <a:ext cx="8628536" cy="830997"/>
          </a:xfrm>
        </p:spPr>
        <p:txBody>
          <a:bodyPr anchor="t">
            <a:normAutofit/>
          </a:bodyPr>
          <a:lstStyle/>
          <a:p>
            <a:r>
              <a:rPr lang="nb-NO"/>
              <a:t>Trinn 6: Full livssyklus</a:t>
            </a:r>
          </a:p>
        </p:txBody>
      </p:sp>
      <p:pic>
        <p:nvPicPr>
          <p:cNvPr id="2" name="Bilde 1" descr="Et bilde som inneholder tekst, clip art&#10;&#10;Automatisk generert beskrivelse">
            <a:extLst>
              <a:ext uri="{FF2B5EF4-FFF2-40B4-BE49-F238E27FC236}">
                <a16:creationId xmlns:a16="http://schemas.microsoft.com/office/drawing/2014/main" id="{BF9B928A-C891-6D98-C48F-07CDA40035E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2187" y="6151965"/>
            <a:ext cx="552709" cy="337152"/>
          </a:xfrm>
          <a:prstGeom prst="rect">
            <a:avLst/>
          </a:prstGeom>
        </p:spPr>
      </p:pic>
      <p:graphicFrame>
        <p:nvGraphicFramePr>
          <p:cNvPr id="3" name="Tabell 8">
            <a:extLst>
              <a:ext uri="{FF2B5EF4-FFF2-40B4-BE49-F238E27FC236}">
                <a16:creationId xmlns:a16="http://schemas.microsoft.com/office/drawing/2014/main" id="{31192936-663D-72E8-E0B0-ABB49FEC708F}"/>
              </a:ext>
            </a:extLst>
          </p:cNvPr>
          <p:cNvGraphicFramePr>
            <a:graphicFrameLocks noGrp="1"/>
          </p:cNvGraphicFramePr>
          <p:nvPr/>
        </p:nvGraphicFramePr>
        <p:xfrm>
          <a:off x="2608263" y="1104901"/>
          <a:ext cx="9104315" cy="4879354"/>
        </p:xfrm>
        <a:graphic>
          <a:graphicData uri="http://schemas.openxmlformats.org/drawingml/2006/table">
            <a:tbl>
              <a:tblPr firstRow="1" bandRow="1">
                <a:tableStyleId>{FABFCF23-3B69-468F-B69F-88F6DE6A72F2}</a:tableStyleId>
              </a:tblPr>
              <a:tblGrid>
                <a:gridCol w="827665">
                  <a:extLst>
                    <a:ext uri="{9D8B030D-6E8A-4147-A177-3AD203B41FA5}">
                      <a16:colId xmlns:a16="http://schemas.microsoft.com/office/drawing/2014/main" val="2375893934"/>
                    </a:ext>
                  </a:extLst>
                </a:gridCol>
                <a:gridCol w="827665">
                  <a:extLst>
                    <a:ext uri="{9D8B030D-6E8A-4147-A177-3AD203B41FA5}">
                      <a16:colId xmlns:a16="http://schemas.microsoft.com/office/drawing/2014/main" val="4025008609"/>
                    </a:ext>
                  </a:extLst>
                </a:gridCol>
                <a:gridCol w="827665">
                  <a:extLst>
                    <a:ext uri="{9D8B030D-6E8A-4147-A177-3AD203B41FA5}">
                      <a16:colId xmlns:a16="http://schemas.microsoft.com/office/drawing/2014/main" val="1299653740"/>
                    </a:ext>
                  </a:extLst>
                </a:gridCol>
                <a:gridCol w="827665">
                  <a:extLst>
                    <a:ext uri="{9D8B030D-6E8A-4147-A177-3AD203B41FA5}">
                      <a16:colId xmlns:a16="http://schemas.microsoft.com/office/drawing/2014/main" val="557912510"/>
                    </a:ext>
                  </a:extLst>
                </a:gridCol>
                <a:gridCol w="827665">
                  <a:extLst>
                    <a:ext uri="{9D8B030D-6E8A-4147-A177-3AD203B41FA5}">
                      <a16:colId xmlns:a16="http://schemas.microsoft.com/office/drawing/2014/main" val="3227234334"/>
                    </a:ext>
                  </a:extLst>
                </a:gridCol>
                <a:gridCol w="827665">
                  <a:extLst>
                    <a:ext uri="{9D8B030D-6E8A-4147-A177-3AD203B41FA5}">
                      <a16:colId xmlns:a16="http://schemas.microsoft.com/office/drawing/2014/main" val="3530432337"/>
                    </a:ext>
                  </a:extLst>
                </a:gridCol>
                <a:gridCol w="827665">
                  <a:extLst>
                    <a:ext uri="{9D8B030D-6E8A-4147-A177-3AD203B41FA5}">
                      <a16:colId xmlns:a16="http://schemas.microsoft.com/office/drawing/2014/main" val="4240434186"/>
                    </a:ext>
                  </a:extLst>
                </a:gridCol>
                <a:gridCol w="827665">
                  <a:extLst>
                    <a:ext uri="{9D8B030D-6E8A-4147-A177-3AD203B41FA5}">
                      <a16:colId xmlns:a16="http://schemas.microsoft.com/office/drawing/2014/main" val="2962807960"/>
                    </a:ext>
                  </a:extLst>
                </a:gridCol>
                <a:gridCol w="827665">
                  <a:extLst>
                    <a:ext uri="{9D8B030D-6E8A-4147-A177-3AD203B41FA5}">
                      <a16:colId xmlns:a16="http://schemas.microsoft.com/office/drawing/2014/main" val="2228336009"/>
                    </a:ext>
                  </a:extLst>
                </a:gridCol>
                <a:gridCol w="827665">
                  <a:extLst>
                    <a:ext uri="{9D8B030D-6E8A-4147-A177-3AD203B41FA5}">
                      <a16:colId xmlns:a16="http://schemas.microsoft.com/office/drawing/2014/main" val="2921373390"/>
                    </a:ext>
                  </a:extLst>
                </a:gridCol>
                <a:gridCol w="827665">
                  <a:extLst>
                    <a:ext uri="{9D8B030D-6E8A-4147-A177-3AD203B41FA5}">
                      <a16:colId xmlns:a16="http://schemas.microsoft.com/office/drawing/2014/main" val="3499275456"/>
                    </a:ext>
                  </a:extLst>
                </a:gridCol>
              </a:tblGrid>
              <a:tr h="251876">
                <a:tc>
                  <a:txBody>
                    <a:bodyPr/>
                    <a:lstStyle/>
                    <a:p>
                      <a:pPr algn="ctr"/>
                      <a:r>
                        <a:rPr lang="nb-NO" sz="1100" b="1"/>
                        <a:t>Steg</a:t>
                      </a:r>
                    </a:p>
                  </a:txBody>
                  <a:tcPr marL="18000" marR="18000" marT="36000" marB="3600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solidFill>
                      <a:srgbClr val="D17273"/>
                    </a:solidFill>
                  </a:tcPr>
                </a:tc>
                <a:tc>
                  <a:txBody>
                    <a:bodyPr/>
                    <a:lstStyle/>
                    <a:p>
                      <a:pPr algn="ctr"/>
                      <a:r>
                        <a:rPr lang="nb-NO" sz="1100"/>
                        <a:t>1</a:t>
                      </a:r>
                    </a:p>
                  </a:txBody>
                  <a:tcPr marL="18000" marR="18000" marT="36000" marB="3600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solidFill>
                      <a:srgbClr val="D17273"/>
                    </a:solidFill>
                  </a:tcPr>
                </a:tc>
                <a:tc>
                  <a:txBody>
                    <a:bodyPr/>
                    <a:lstStyle/>
                    <a:p>
                      <a:pPr algn="ctr"/>
                      <a:r>
                        <a:rPr lang="nb-NO" sz="1100"/>
                        <a:t>2</a:t>
                      </a:r>
                    </a:p>
                  </a:txBody>
                  <a:tcPr marL="18000" marR="18000" marT="36000" marB="3600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solidFill>
                      <a:srgbClr val="D17273"/>
                    </a:solidFill>
                  </a:tcPr>
                </a:tc>
                <a:tc>
                  <a:txBody>
                    <a:bodyPr/>
                    <a:lstStyle/>
                    <a:p>
                      <a:pPr algn="ctr"/>
                      <a:r>
                        <a:rPr lang="nb-NO" sz="1100"/>
                        <a:t>3</a:t>
                      </a:r>
                    </a:p>
                  </a:txBody>
                  <a:tcPr marL="18000" marR="18000" marT="36000" marB="3600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solidFill>
                      <a:srgbClr val="D17273"/>
                    </a:solidFill>
                  </a:tcPr>
                </a:tc>
                <a:tc>
                  <a:txBody>
                    <a:bodyPr/>
                    <a:lstStyle/>
                    <a:p>
                      <a:pPr algn="ctr"/>
                      <a:r>
                        <a:rPr lang="nb-NO" sz="1100"/>
                        <a:t>4</a:t>
                      </a:r>
                    </a:p>
                  </a:txBody>
                  <a:tcPr marL="18000" marR="18000" marT="36000" marB="3600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solidFill>
                      <a:srgbClr val="D17273"/>
                    </a:solidFill>
                  </a:tcPr>
                </a:tc>
                <a:tc>
                  <a:txBody>
                    <a:bodyPr/>
                    <a:lstStyle/>
                    <a:p>
                      <a:pPr algn="ctr"/>
                      <a:r>
                        <a:rPr lang="nb-NO" sz="1100"/>
                        <a:t>5</a:t>
                      </a:r>
                    </a:p>
                  </a:txBody>
                  <a:tcPr marL="18000" marR="18000" marT="36000" marB="3600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solidFill>
                      <a:srgbClr val="D17273"/>
                    </a:solidFill>
                  </a:tcPr>
                </a:tc>
                <a:tc>
                  <a:txBody>
                    <a:bodyPr/>
                    <a:lstStyle/>
                    <a:p>
                      <a:pPr algn="ctr"/>
                      <a:r>
                        <a:rPr lang="nb-NO" sz="1100"/>
                        <a:t>6</a:t>
                      </a:r>
                    </a:p>
                  </a:txBody>
                  <a:tcPr marL="18000" marR="18000" marT="36000" marB="3600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solidFill>
                      <a:srgbClr val="D17273"/>
                    </a:solidFill>
                  </a:tcPr>
                </a:tc>
                <a:tc>
                  <a:txBody>
                    <a:bodyPr/>
                    <a:lstStyle/>
                    <a:p>
                      <a:pPr algn="ctr"/>
                      <a:r>
                        <a:rPr lang="nb-NO" sz="1100"/>
                        <a:t>7</a:t>
                      </a:r>
                    </a:p>
                  </a:txBody>
                  <a:tcPr marL="18000" marR="18000" marT="36000" marB="3600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solidFill>
                      <a:srgbClr val="D17273"/>
                    </a:solidFill>
                  </a:tcPr>
                </a:tc>
                <a:tc>
                  <a:txBody>
                    <a:bodyPr/>
                    <a:lstStyle/>
                    <a:p>
                      <a:pPr algn="ctr"/>
                      <a:r>
                        <a:rPr lang="nb-NO" sz="1100"/>
                        <a:t>8</a:t>
                      </a:r>
                    </a:p>
                  </a:txBody>
                  <a:tcPr marL="18000" marR="18000" marT="36000" marB="3600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solidFill>
                      <a:srgbClr val="D17273"/>
                    </a:solidFill>
                  </a:tcPr>
                </a:tc>
                <a:tc>
                  <a:txBody>
                    <a:bodyPr/>
                    <a:lstStyle/>
                    <a:p>
                      <a:pPr algn="ctr"/>
                      <a:r>
                        <a:rPr lang="nb-NO" sz="1100"/>
                        <a:t>9</a:t>
                      </a:r>
                    </a:p>
                  </a:txBody>
                  <a:tcPr marL="18000" marR="18000" marT="36000" marB="3600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solidFill>
                      <a:srgbClr val="D17273"/>
                    </a:solidFill>
                  </a:tcPr>
                </a:tc>
                <a:tc>
                  <a:txBody>
                    <a:bodyPr/>
                    <a:lstStyle/>
                    <a:p>
                      <a:pPr algn="ctr"/>
                      <a:r>
                        <a:rPr lang="nb-NO" sz="1100"/>
                        <a:t>10</a:t>
                      </a:r>
                    </a:p>
                  </a:txBody>
                  <a:tcPr marL="18000" marR="18000" marT="36000" marB="3600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solidFill>
                      <a:srgbClr val="D17273"/>
                    </a:solidFill>
                  </a:tcPr>
                </a:tc>
                <a:extLst>
                  <a:ext uri="{0D108BD9-81ED-4DB2-BD59-A6C34878D82A}">
                    <a16:rowId xmlns:a16="http://schemas.microsoft.com/office/drawing/2014/main" val="1376792498"/>
                  </a:ext>
                </a:extLst>
              </a:tr>
              <a:tr h="897863">
                <a:tc>
                  <a:txBody>
                    <a:bodyPr/>
                    <a:lstStyle/>
                    <a:p>
                      <a:pPr algn="ctr"/>
                      <a:r>
                        <a:rPr lang="nb-NO" sz="1050" b="1" i="1"/>
                        <a:t>Handling</a:t>
                      </a:r>
                    </a:p>
                  </a:txBody>
                  <a:tcPr marL="18000" marR="18000" marT="36000" marB="3600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solidFill>
                      <a:srgbClr val="F0B9B6"/>
                    </a:solidFill>
                  </a:tcPr>
                </a:tc>
                <a:tc>
                  <a:txBody>
                    <a:bodyPr/>
                    <a:lstStyle/>
                    <a:p>
                      <a:pPr algn="ctr"/>
                      <a:r>
                        <a:rPr lang="nb-NO" sz="1000" i="1"/>
                        <a:t>Hvordan bli klar over </a:t>
                      </a:r>
                      <a:r>
                        <a:rPr lang="nb-NO" sz="1000" b="1" i="1"/>
                        <a:t>behov</a:t>
                      </a:r>
                      <a:r>
                        <a:rPr lang="nb-NO" sz="1000" i="1"/>
                        <a:t>, og hva </a:t>
                      </a:r>
                      <a:r>
                        <a:rPr lang="nb-NO" sz="1000" b="1" i="1"/>
                        <a:t>trigger handling</a:t>
                      </a:r>
                      <a:r>
                        <a:rPr lang="nb-NO" sz="1000" i="1"/>
                        <a:t>?</a:t>
                      </a:r>
                    </a:p>
                  </a:txBody>
                  <a:tcPr marL="18000" marR="18000" marT="36000" marB="3600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solidFill>
                      <a:srgbClr val="F0B9B6"/>
                    </a:solidFill>
                  </a:tcPr>
                </a:tc>
                <a:tc>
                  <a:txBody>
                    <a:bodyPr/>
                    <a:lstStyle/>
                    <a:p>
                      <a:pPr algn="ctr"/>
                      <a:r>
                        <a:rPr lang="nb-NO" sz="1000" i="1"/>
                        <a:t>Hvordan finne </a:t>
                      </a:r>
                      <a:r>
                        <a:rPr lang="nb-NO" sz="1000" b="1" i="1"/>
                        <a:t>tilgjengelige alternativer</a:t>
                      </a:r>
                      <a:r>
                        <a:rPr lang="nb-NO" sz="1000" i="1"/>
                        <a:t>?</a:t>
                      </a:r>
                    </a:p>
                  </a:txBody>
                  <a:tcPr marL="18000" marR="18000" marT="36000" marB="3600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solidFill>
                      <a:srgbClr val="F0B9B6"/>
                    </a:solidFill>
                  </a:tcPr>
                </a:tc>
                <a:tc>
                  <a:txBody>
                    <a:bodyPr/>
                    <a:lstStyle/>
                    <a:p>
                      <a:pPr algn="ctr"/>
                      <a:r>
                        <a:rPr lang="nb-NO" sz="1000" i="1"/>
                        <a:t>Hvordan </a:t>
                      </a:r>
                      <a:r>
                        <a:rPr lang="nb-NO" sz="1000" b="1" i="1"/>
                        <a:t>sammenlignes </a:t>
                      </a:r>
                      <a:r>
                        <a:rPr lang="nb-NO" sz="1000" i="1"/>
                        <a:t>alternativer?</a:t>
                      </a:r>
                    </a:p>
                  </a:txBody>
                  <a:tcPr marL="18000" marR="18000" marT="36000" marB="3600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solidFill>
                      <a:srgbClr val="F0B9B6"/>
                    </a:solidFill>
                  </a:tcPr>
                </a:tc>
                <a:tc>
                  <a:txBody>
                    <a:bodyPr/>
                    <a:lstStyle/>
                    <a:p>
                      <a:pPr algn="ctr"/>
                      <a:r>
                        <a:rPr lang="nb-NO" sz="1000" i="1"/>
                        <a:t>Hvordan </a:t>
                      </a:r>
                      <a:r>
                        <a:rPr lang="nb-NO" sz="1000" b="1" i="1"/>
                        <a:t>anskaffer </a:t>
                      </a:r>
                      <a:r>
                        <a:rPr lang="nb-NO" sz="1000" i="1"/>
                        <a:t>de produktet / tjenesten?</a:t>
                      </a:r>
                    </a:p>
                  </a:txBody>
                  <a:tcPr marL="18000" marR="18000" marT="36000" marB="3600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solidFill>
                      <a:srgbClr val="F0B9B6"/>
                    </a:solidFill>
                  </a:tcPr>
                </a:tc>
                <a:tc>
                  <a:txBody>
                    <a:bodyPr/>
                    <a:lstStyle/>
                    <a:p>
                      <a:pPr algn="ctr"/>
                      <a:r>
                        <a:rPr lang="nb-NO" sz="1000" i="1"/>
                        <a:t>Hvordan </a:t>
                      </a:r>
                      <a:r>
                        <a:rPr lang="nb-NO" sz="1000" b="1" i="1"/>
                        <a:t>betaler </a:t>
                      </a:r>
                      <a:r>
                        <a:rPr lang="nb-NO" sz="1000" i="1"/>
                        <a:t>de for produktet / tjenesten?</a:t>
                      </a:r>
                    </a:p>
                  </a:txBody>
                  <a:tcPr marL="18000" marR="18000" marT="36000" marB="3600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solidFill>
                      <a:srgbClr val="F0B9B6"/>
                    </a:solidFill>
                  </a:tcPr>
                </a:tc>
                <a:tc>
                  <a:txBody>
                    <a:bodyPr/>
                    <a:lstStyle/>
                    <a:p>
                      <a:pPr algn="ctr"/>
                      <a:r>
                        <a:rPr lang="nb-NO" sz="1000" i="1"/>
                        <a:t>Hvordan </a:t>
                      </a:r>
                      <a:r>
                        <a:rPr lang="nb-NO" sz="1000" b="1" i="1"/>
                        <a:t>installerer </a:t>
                      </a:r>
                      <a:r>
                        <a:rPr lang="nb-NO" sz="1000" i="1"/>
                        <a:t>eller </a:t>
                      </a:r>
                      <a:r>
                        <a:rPr lang="nb-NO" sz="1000" b="1" i="1"/>
                        <a:t>tar i bruk </a:t>
                      </a:r>
                      <a:r>
                        <a:rPr lang="nb-NO" sz="1000" i="1"/>
                        <a:t>produktet / tjenesten?</a:t>
                      </a:r>
                    </a:p>
                  </a:txBody>
                  <a:tcPr marL="18000" marR="18000" marT="36000" marB="3600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solidFill>
                      <a:srgbClr val="F0B9B6"/>
                    </a:solidFill>
                  </a:tcPr>
                </a:tc>
                <a:tc>
                  <a:txBody>
                    <a:bodyPr/>
                    <a:lstStyle/>
                    <a:p>
                      <a:pPr algn="ctr"/>
                      <a:r>
                        <a:rPr lang="nb-NO" sz="1000" i="1"/>
                        <a:t>Hvordan </a:t>
                      </a:r>
                      <a:r>
                        <a:rPr lang="nb-NO" sz="1000" b="1" i="1"/>
                        <a:t>bruker </a:t>
                      </a:r>
                      <a:r>
                        <a:rPr lang="nb-NO" sz="1000" i="1"/>
                        <a:t>de, og </a:t>
                      </a:r>
                      <a:r>
                        <a:rPr lang="nb-NO" sz="1000" b="1" i="1"/>
                        <a:t>får verdi </a:t>
                      </a:r>
                      <a:r>
                        <a:rPr lang="nb-NO" sz="1000" i="1"/>
                        <a:t>fra produktet / tjenesten?</a:t>
                      </a:r>
                    </a:p>
                  </a:txBody>
                  <a:tcPr marL="18000" marR="18000" marT="36000" marB="3600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solidFill>
                      <a:srgbClr val="F0B9B6"/>
                    </a:solidFill>
                  </a:tcPr>
                </a:tc>
                <a:tc>
                  <a:txBody>
                    <a:bodyPr/>
                    <a:lstStyle/>
                    <a:p>
                      <a:pPr algn="ctr"/>
                      <a:r>
                        <a:rPr lang="nb-NO" sz="1000" i="1"/>
                        <a:t>Hvordan bli </a:t>
                      </a:r>
                      <a:r>
                        <a:rPr lang="nb-NO" sz="1000" b="1" i="1"/>
                        <a:t>klar over verdi </a:t>
                      </a:r>
                      <a:r>
                        <a:rPr lang="nb-NO" sz="1000" i="1"/>
                        <a:t>de får fra produktet / tjenesten?</a:t>
                      </a:r>
                    </a:p>
                  </a:txBody>
                  <a:tcPr marL="18000" marR="18000" marT="36000" marB="3600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solidFill>
                      <a:srgbClr val="F0B9B6"/>
                    </a:solidFill>
                  </a:tcPr>
                </a:tc>
                <a:tc>
                  <a:txBody>
                    <a:bodyPr/>
                    <a:lstStyle/>
                    <a:p>
                      <a:pPr algn="ctr"/>
                      <a:r>
                        <a:rPr lang="nb-NO" sz="1000" i="1"/>
                        <a:t>Hvordan </a:t>
                      </a:r>
                      <a:r>
                        <a:rPr lang="nb-NO" sz="1000" b="1" i="1"/>
                        <a:t>kjøper de mer </a:t>
                      </a:r>
                      <a:r>
                        <a:rPr lang="nb-NO" sz="1000" i="1"/>
                        <a:t>av produktet / tjenesten?</a:t>
                      </a:r>
                    </a:p>
                  </a:txBody>
                  <a:tcPr marL="18000" marR="18000" marT="36000" marB="3600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solidFill>
                      <a:srgbClr val="F0B9B6"/>
                    </a:solidFill>
                  </a:tcPr>
                </a:tc>
                <a:tc>
                  <a:txBody>
                    <a:bodyPr/>
                    <a:lstStyle/>
                    <a:p>
                      <a:pPr algn="ctr"/>
                      <a:r>
                        <a:rPr lang="nb-NO" sz="1000" i="1"/>
                        <a:t>Hvordan </a:t>
                      </a:r>
                      <a:r>
                        <a:rPr lang="nb-NO" sz="1000" b="1" i="1"/>
                        <a:t>forteller de andre </a:t>
                      </a:r>
                      <a:r>
                        <a:rPr lang="nb-NO" sz="1000" i="1"/>
                        <a:t>om produktet / tjenesten?</a:t>
                      </a:r>
                    </a:p>
                  </a:txBody>
                  <a:tcPr marL="18000" marR="18000" marT="36000" marB="3600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solidFill>
                      <a:srgbClr val="F0B9B6"/>
                    </a:solidFill>
                  </a:tcPr>
                </a:tc>
                <a:extLst>
                  <a:ext uri="{0D108BD9-81ED-4DB2-BD59-A6C34878D82A}">
                    <a16:rowId xmlns:a16="http://schemas.microsoft.com/office/drawing/2014/main" val="3611953502"/>
                  </a:ext>
                </a:extLst>
              </a:tr>
              <a:tr h="745923">
                <a:tc>
                  <a:txBody>
                    <a:bodyPr/>
                    <a:lstStyle/>
                    <a:p>
                      <a:pPr algn="ctr"/>
                      <a:r>
                        <a:rPr lang="nb-NO" sz="1050" b="1"/>
                        <a:t>Hvem er involvert</a:t>
                      </a:r>
                    </a:p>
                  </a:txBody>
                  <a:tcPr marL="18000" marR="18000" marT="36000" marB="3600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endParaRPr lang="nb-NO" sz="900"/>
                    </a:p>
                  </a:txBody>
                  <a:tcPr marL="18000" marR="18000" marT="36000" marB="3600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endParaRPr lang="nb-NO" sz="900"/>
                    </a:p>
                  </a:txBody>
                  <a:tcPr marL="18000" marR="18000" marT="36000" marB="3600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endParaRPr lang="nb-NO" sz="900"/>
                    </a:p>
                  </a:txBody>
                  <a:tcPr marL="18000" marR="18000" marT="36000" marB="3600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endParaRPr lang="nb-NO" sz="900"/>
                    </a:p>
                  </a:txBody>
                  <a:tcPr marL="18000" marR="18000" marT="36000" marB="3600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endParaRPr lang="nb-NO" sz="900"/>
                    </a:p>
                  </a:txBody>
                  <a:tcPr marL="18000" marR="18000" marT="36000" marB="3600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endParaRPr lang="nb-NO" sz="900"/>
                    </a:p>
                  </a:txBody>
                  <a:tcPr marL="18000" marR="18000" marT="36000" marB="3600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endParaRPr lang="nb-NO" sz="900"/>
                    </a:p>
                  </a:txBody>
                  <a:tcPr marL="18000" marR="18000" marT="36000" marB="3600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endParaRPr lang="nb-NO" sz="900"/>
                    </a:p>
                  </a:txBody>
                  <a:tcPr marL="18000" marR="18000" marT="36000" marB="3600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endParaRPr lang="nb-NO" sz="900"/>
                    </a:p>
                  </a:txBody>
                  <a:tcPr marL="18000" marR="18000" marT="36000" marB="3600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endParaRPr lang="nb-NO" sz="900"/>
                    </a:p>
                  </a:txBody>
                  <a:tcPr marL="18000" marR="18000" marT="36000" marB="3600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498157728"/>
                  </a:ext>
                </a:extLst>
              </a:tr>
              <a:tr h="745923">
                <a:tc>
                  <a:txBody>
                    <a:bodyPr/>
                    <a:lstStyle/>
                    <a:p>
                      <a:pPr algn="ctr"/>
                      <a:r>
                        <a:rPr lang="nb-NO" sz="1050" b="1"/>
                        <a:t>Når</a:t>
                      </a:r>
                    </a:p>
                  </a:txBody>
                  <a:tcPr marL="18000" marR="18000" marT="36000" marB="3600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l"/>
                      <a:endParaRPr lang="nb-NO" sz="900"/>
                    </a:p>
                  </a:txBody>
                  <a:tcPr marL="18000" marR="18000" marT="36000" marB="3600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l"/>
                      <a:endParaRPr lang="nb-NO" sz="900"/>
                    </a:p>
                  </a:txBody>
                  <a:tcPr marL="18000" marR="18000" marT="36000" marB="3600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l"/>
                      <a:endParaRPr lang="nb-NO" sz="900"/>
                    </a:p>
                  </a:txBody>
                  <a:tcPr marL="18000" marR="18000" marT="36000" marB="3600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l"/>
                      <a:endParaRPr lang="nb-NO" sz="900"/>
                    </a:p>
                  </a:txBody>
                  <a:tcPr marL="18000" marR="18000" marT="36000" marB="3600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l"/>
                      <a:endParaRPr lang="nb-NO" sz="900"/>
                    </a:p>
                  </a:txBody>
                  <a:tcPr marL="18000" marR="18000" marT="36000" marB="3600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l"/>
                      <a:endParaRPr lang="nb-NO" sz="900"/>
                    </a:p>
                  </a:txBody>
                  <a:tcPr marL="18000" marR="18000" marT="36000" marB="3600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l"/>
                      <a:endParaRPr lang="nb-NO" sz="900"/>
                    </a:p>
                  </a:txBody>
                  <a:tcPr marL="18000" marR="18000" marT="36000" marB="3600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l"/>
                      <a:endParaRPr lang="nb-NO" sz="900"/>
                    </a:p>
                  </a:txBody>
                  <a:tcPr marL="18000" marR="18000" marT="36000" marB="3600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l"/>
                      <a:endParaRPr lang="nb-NO" sz="900"/>
                    </a:p>
                  </a:txBody>
                  <a:tcPr marL="18000" marR="18000" marT="36000" marB="3600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l"/>
                      <a:endParaRPr lang="nb-NO" sz="900"/>
                    </a:p>
                  </a:txBody>
                  <a:tcPr marL="18000" marR="18000" marT="36000" marB="3600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4206464622"/>
                  </a:ext>
                </a:extLst>
              </a:tr>
              <a:tr h="745923">
                <a:tc>
                  <a:txBody>
                    <a:bodyPr/>
                    <a:lstStyle/>
                    <a:p>
                      <a:pPr algn="ctr"/>
                      <a:r>
                        <a:rPr lang="nb-NO" sz="1050" b="1"/>
                        <a:t>Hvor</a:t>
                      </a:r>
                    </a:p>
                  </a:txBody>
                  <a:tcPr marL="18000" marR="18000" marT="36000" marB="3600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endParaRPr lang="nb-NO" sz="900"/>
                    </a:p>
                  </a:txBody>
                  <a:tcPr marL="18000" marR="18000" marT="36000" marB="3600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endParaRPr lang="nb-NO" sz="900"/>
                    </a:p>
                  </a:txBody>
                  <a:tcPr marL="18000" marR="18000" marT="36000" marB="3600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endParaRPr lang="nb-NO" sz="900"/>
                    </a:p>
                  </a:txBody>
                  <a:tcPr marL="18000" marR="18000" marT="36000" marB="3600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endParaRPr lang="nb-NO" sz="900"/>
                    </a:p>
                  </a:txBody>
                  <a:tcPr marL="18000" marR="18000" marT="36000" marB="3600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endParaRPr lang="nb-NO" sz="900"/>
                    </a:p>
                  </a:txBody>
                  <a:tcPr marL="18000" marR="18000" marT="36000" marB="3600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endParaRPr lang="nb-NO" sz="900"/>
                    </a:p>
                  </a:txBody>
                  <a:tcPr marL="18000" marR="18000" marT="36000" marB="3600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endParaRPr lang="nb-NO" sz="900"/>
                    </a:p>
                  </a:txBody>
                  <a:tcPr marL="18000" marR="18000" marT="36000" marB="3600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endParaRPr lang="nb-NO" sz="900"/>
                    </a:p>
                  </a:txBody>
                  <a:tcPr marL="18000" marR="18000" marT="36000" marB="3600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endParaRPr lang="nb-NO" sz="900"/>
                    </a:p>
                  </a:txBody>
                  <a:tcPr marL="18000" marR="18000" marT="36000" marB="3600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endParaRPr lang="nb-NO" sz="900"/>
                    </a:p>
                  </a:txBody>
                  <a:tcPr marL="18000" marR="18000" marT="36000" marB="3600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60522564"/>
                  </a:ext>
                </a:extLst>
              </a:tr>
              <a:tr h="745923">
                <a:tc>
                  <a:txBody>
                    <a:bodyPr/>
                    <a:lstStyle/>
                    <a:p>
                      <a:pPr algn="ctr"/>
                      <a:r>
                        <a:rPr lang="nb-NO" sz="1050" b="1"/>
                        <a:t>Hvordan</a:t>
                      </a:r>
                    </a:p>
                  </a:txBody>
                  <a:tcPr marL="18000" marR="18000" marT="36000" marB="3600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dash"/>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l"/>
                      <a:endParaRPr lang="nb-NO" sz="900"/>
                    </a:p>
                  </a:txBody>
                  <a:tcPr marL="18000" marR="18000" marT="36000" marB="3600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dash"/>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l"/>
                      <a:endParaRPr lang="nb-NO" sz="900"/>
                    </a:p>
                  </a:txBody>
                  <a:tcPr marL="18000" marR="18000" marT="36000" marB="3600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dash"/>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l"/>
                      <a:endParaRPr lang="nb-NO" sz="900"/>
                    </a:p>
                  </a:txBody>
                  <a:tcPr marL="18000" marR="18000" marT="36000" marB="3600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dash"/>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l"/>
                      <a:endParaRPr lang="nb-NO" sz="900"/>
                    </a:p>
                  </a:txBody>
                  <a:tcPr marL="18000" marR="18000" marT="36000" marB="3600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dash"/>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l"/>
                      <a:endParaRPr lang="nb-NO" sz="900"/>
                    </a:p>
                  </a:txBody>
                  <a:tcPr marL="18000" marR="18000" marT="36000" marB="3600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dash"/>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l"/>
                      <a:endParaRPr lang="nb-NO" sz="900"/>
                    </a:p>
                  </a:txBody>
                  <a:tcPr marL="18000" marR="18000" marT="36000" marB="3600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dash"/>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l"/>
                      <a:endParaRPr lang="nb-NO" sz="900"/>
                    </a:p>
                  </a:txBody>
                  <a:tcPr marL="18000" marR="18000" marT="36000" marB="3600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dash"/>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l"/>
                      <a:endParaRPr lang="nb-NO" sz="900"/>
                    </a:p>
                  </a:txBody>
                  <a:tcPr marL="18000" marR="18000" marT="36000" marB="3600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dash"/>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l"/>
                      <a:endParaRPr lang="nb-NO" sz="900"/>
                    </a:p>
                  </a:txBody>
                  <a:tcPr marL="18000" marR="18000" marT="36000" marB="3600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dash"/>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l"/>
                      <a:endParaRPr lang="nb-NO" sz="900"/>
                    </a:p>
                  </a:txBody>
                  <a:tcPr marL="18000" marR="18000" marT="36000" marB="3600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dash"/>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3506737397"/>
                  </a:ext>
                </a:extLst>
              </a:tr>
              <a:tr h="745923">
                <a:tc>
                  <a:txBody>
                    <a:bodyPr/>
                    <a:lstStyle/>
                    <a:p>
                      <a:pPr algn="ctr"/>
                      <a:r>
                        <a:rPr lang="nb-NO" sz="1050" b="1" i="1"/>
                        <a:t>Diverse</a:t>
                      </a:r>
                    </a:p>
                  </a:txBody>
                  <a:tcPr marL="18000" marR="18000" marT="36000" marB="3600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dash"/>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endParaRPr lang="nb-NO" sz="900" i="1"/>
                    </a:p>
                  </a:txBody>
                  <a:tcPr marL="18000" marR="18000" marT="36000" marB="3600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dash"/>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endParaRPr lang="nb-NO" sz="900" i="1"/>
                    </a:p>
                  </a:txBody>
                  <a:tcPr marL="18000" marR="18000" marT="36000" marB="3600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dash"/>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endParaRPr lang="nb-NO" sz="900" i="1"/>
                    </a:p>
                  </a:txBody>
                  <a:tcPr marL="18000" marR="18000" marT="36000" marB="3600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dash"/>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endParaRPr lang="nb-NO" sz="900" i="1"/>
                    </a:p>
                  </a:txBody>
                  <a:tcPr marL="18000" marR="18000" marT="36000" marB="3600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dash"/>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endParaRPr lang="nb-NO" sz="900" i="1"/>
                    </a:p>
                  </a:txBody>
                  <a:tcPr marL="18000" marR="18000" marT="36000" marB="3600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dash"/>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endParaRPr lang="nb-NO" sz="900" i="1"/>
                    </a:p>
                  </a:txBody>
                  <a:tcPr marL="18000" marR="18000" marT="36000" marB="3600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dash"/>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endParaRPr lang="nb-NO" sz="900" i="1"/>
                    </a:p>
                  </a:txBody>
                  <a:tcPr marL="18000" marR="18000" marT="36000" marB="3600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dash"/>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endParaRPr lang="nb-NO" sz="900" i="1"/>
                    </a:p>
                  </a:txBody>
                  <a:tcPr marL="18000" marR="18000" marT="36000" marB="3600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dash"/>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endParaRPr lang="nb-NO" sz="900" i="1"/>
                    </a:p>
                  </a:txBody>
                  <a:tcPr marL="18000" marR="18000" marT="36000" marB="3600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dash"/>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endParaRPr lang="nb-NO" sz="900" i="1"/>
                    </a:p>
                  </a:txBody>
                  <a:tcPr marL="18000" marR="18000" marT="36000" marB="3600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dash"/>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835501493"/>
                  </a:ext>
                </a:extLst>
              </a:tr>
            </a:tbl>
          </a:graphicData>
        </a:graphic>
      </p:graphicFrame>
      <p:grpSp>
        <p:nvGrpSpPr>
          <p:cNvPr id="5" name="Gruppe 4">
            <a:extLst>
              <a:ext uri="{FF2B5EF4-FFF2-40B4-BE49-F238E27FC236}">
                <a16:creationId xmlns:a16="http://schemas.microsoft.com/office/drawing/2014/main" id="{3803BEC5-6465-C865-72E9-A76CC4511F13}"/>
              </a:ext>
            </a:extLst>
          </p:cNvPr>
          <p:cNvGrpSpPr/>
          <p:nvPr/>
        </p:nvGrpSpPr>
        <p:grpSpPr>
          <a:xfrm>
            <a:off x="596583" y="313599"/>
            <a:ext cx="1235995" cy="1266969"/>
            <a:chOff x="4132857" y="961834"/>
            <a:chExt cx="5137449" cy="5266195"/>
          </a:xfrm>
        </p:grpSpPr>
        <p:pic>
          <p:nvPicPr>
            <p:cNvPr id="6" name="Bilde 5" descr="Et bilde som inneholder tekst, målestokk&#10;&#10;Automatisk generert beskrivelse">
              <a:extLst>
                <a:ext uri="{FF2B5EF4-FFF2-40B4-BE49-F238E27FC236}">
                  <a16:creationId xmlns:a16="http://schemas.microsoft.com/office/drawing/2014/main" id="{4D6D153A-DF7C-EF1F-5882-DFB878CCD9E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132857" y="961834"/>
              <a:ext cx="5137449" cy="5266195"/>
            </a:xfrm>
            <a:prstGeom prst="rect">
              <a:avLst/>
            </a:prstGeom>
          </p:spPr>
        </p:pic>
        <p:sp>
          <p:nvSpPr>
            <p:cNvPr id="7" name="Ellipse 6">
              <a:extLst>
                <a:ext uri="{FF2B5EF4-FFF2-40B4-BE49-F238E27FC236}">
                  <a16:creationId xmlns:a16="http://schemas.microsoft.com/office/drawing/2014/main" id="{C37E564B-1A92-6C87-6643-C184840745CF}"/>
                </a:ext>
              </a:extLst>
            </p:cNvPr>
            <p:cNvSpPr/>
            <p:nvPr/>
          </p:nvSpPr>
          <p:spPr>
            <a:xfrm>
              <a:off x="6591685" y="1108805"/>
              <a:ext cx="914399" cy="914399"/>
            </a:xfrm>
            <a:prstGeom prst="ellipse">
              <a:avLst/>
            </a:prstGeom>
            <a:noFill/>
            <a:ln w="28575">
              <a:solidFill>
                <a:schemeClr val="tx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nb-NO" sz="1800" b="0" i="0" u="none" strike="noStrike" kern="1200" cap="none" spc="0" normalizeH="0" baseline="0" noProof="0">
                <a:ln>
                  <a:noFill/>
                </a:ln>
                <a:solidFill>
                  <a:prstClr val="white"/>
                </a:solidFill>
                <a:effectLst/>
                <a:uLnTx/>
                <a:uFillTx/>
                <a:latin typeface="Calibri"/>
                <a:ea typeface="+mn-ea"/>
                <a:cs typeface="+mn-cs"/>
              </a:endParaRPr>
            </a:p>
          </p:txBody>
        </p:sp>
      </p:grpSp>
    </p:spTree>
    <p:extLst>
      <p:ext uri="{BB962C8B-B14F-4D97-AF65-F5344CB8AC3E}">
        <p14:creationId xmlns:p14="http://schemas.microsoft.com/office/powerpoint/2010/main" val="6889237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ktangel 16">
            <a:extLst>
              <a:ext uri="{FF2B5EF4-FFF2-40B4-BE49-F238E27FC236}">
                <a16:creationId xmlns:a16="http://schemas.microsoft.com/office/drawing/2014/main" id="{C0C3B48E-0FA3-40C4-B431-04DE121FEAE9}"/>
              </a:ext>
            </a:extLst>
          </p:cNvPr>
          <p:cNvSpPr/>
          <p:nvPr/>
        </p:nvSpPr>
        <p:spPr>
          <a:xfrm>
            <a:off x="0" y="0"/>
            <a:ext cx="2424114" cy="6858000"/>
          </a:xfrm>
          <a:prstGeom prst="rect">
            <a:avLst/>
          </a:prstGeom>
          <a:solidFill>
            <a:srgbClr val="D172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nb-NO" sz="1800" b="0" i="0" u="none" strike="noStrike" kern="1200" cap="none" spc="0" normalizeH="0" baseline="0" noProof="0">
              <a:ln>
                <a:noFill/>
              </a:ln>
              <a:solidFill>
                <a:prstClr val="white"/>
              </a:solidFill>
              <a:effectLst/>
              <a:uLnTx/>
              <a:uFillTx/>
              <a:latin typeface="Calibri"/>
              <a:ea typeface="+mn-ea"/>
              <a:cs typeface="+mn-cs"/>
            </a:endParaRPr>
          </a:p>
        </p:txBody>
      </p:sp>
      <p:sp>
        <p:nvSpPr>
          <p:cNvPr id="23" name="TekstSylinder 22">
            <a:extLst>
              <a:ext uri="{FF2B5EF4-FFF2-40B4-BE49-F238E27FC236}">
                <a16:creationId xmlns:a16="http://schemas.microsoft.com/office/drawing/2014/main" id="{905E463F-6FCA-6B1B-3A4A-2FD63642A9C8}"/>
              </a:ext>
            </a:extLst>
          </p:cNvPr>
          <p:cNvSpPr txBox="1"/>
          <p:nvPr/>
        </p:nvSpPr>
        <p:spPr>
          <a:xfrm>
            <a:off x="155576" y="1789616"/>
            <a:ext cx="2195512" cy="30008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b-NO" sz="1200" b="1" i="0" u="none" strike="noStrike" kern="1200" cap="none" spc="0" normalizeH="0" baseline="0" noProof="0">
                <a:ln>
                  <a:noFill/>
                </a:ln>
                <a:solidFill>
                  <a:prstClr val="black"/>
                </a:solidFill>
                <a:effectLst/>
                <a:uLnTx/>
                <a:uFillTx/>
                <a:latin typeface="Calibri"/>
                <a:ea typeface="+mn-ea"/>
                <a:cs typeface="+mn-cs"/>
              </a:rPr>
              <a:t>Veiledning:</a:t>
            </a:r>
          </a:p>
          <a:p>
            <a:pPr marL="0" marR="0" lvl="0" indent="0" algn="l" defTabSz="914400" rtl="0" eaLnBrk="1" fontAlgn="auto" latinLnBrk="0" hangingPunct="1">
              <a:lnSpc>
                <a:spcPct val="100000"/>
              </a:lnSpc>
              <a:spcBef>
                <a:spcPts val="0"/>
              </a:spcBef>
              <a:spcAft>
                <a:spcPts val="600"/>
              </a:spcAft>
              <a:buClrTx/>
              <a:buSzTx/>
              <a:buFontTx/>
              <a:buNone/>
              <a:tabLst/>
              <a:defRPr/>
            </a:pPr>
            <a:r>
              <a:rPr kumimoji="0" lang="nb-NO" sz="1100" b="0" i="0" u="none" strike="noStrike" kern="1200" cap="none" spc="0" normalizeH="0" baseline="0" noProof="0">
                <a:ln>
                  <a:noFill/>
                </a:ln>
                <a:solidFill>
                  <a:prstClr val="black"/>
                </a:solidFill>
                <a:effectLst/>
                <a:uLnTx/>
                <a:uFillTx/>
                <a:latin typeface="Calibri"/>
                <a:ea typeface="+mn-ea"/>
                <a:cs typeface="+mn-cs"/>
              </a:rPr>
              <a:t>Skisser den visuelle kundereisen for ideen din. </a:t>
            </a:r>
            <a:endParaRPr kumimoji="0" lang="nb-NO" sz="1200" b="0" i="0" u="none" strike="noStrike" kern="1200" cap="none" spc="0" normalizeH="0" baseline="0" noProof="0">
              <a:ln>
                <a:noFill/>
              </a:ln>
              <a:solidFill>
                <a:prstClr val="black"/>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nb-NO" sz="1200" b="1" i="0" u="none" strike="noStrike" kern="1200" cap="none" spc="0" normalizeH="0" baseline="0" noProof="0">
                <a:ln>
                  <a:noFill/>
                </a:ln>
                <a:solidFill>
                  <a:prstClr val="black"/>
                </a:solidFill>
                <a:effectLst/>
                <a:uLnTx/>
                <a:uFillTx/>
                <a:latin typeface="Calibri"/>
                <a:ea typeface="+mn-ea"/>
                <a:cs typeface="+mn-cs"/>
              </a:rPr>
              <a:t>Formål:</a:t>
            </a:r>
          </a:p>
          <a:p>
            <a:pPr marL="0" marR="0" lvl="0" indent="0" algn="l" defTabSz="914400" rtl="0" eaLnBrk="1" fontAlgn="auto" latinLnBrk="0" hangingPunct="1">
              <a:lnSpc>
                <a:spcPct val="100000"/>
              </a:lnSpc>
              <a:spcBef>
                <a:spcPts val="0"/>
              </a:spcBef>
              <a:spcAft>
                <a:spcPts val="600"/>
              </a:spcAft>
              <a:buClrTx/>
              <a:buSzTx/>
              <a:buFontTx/>
              <a:buNone/>
              <a:tabLst/>
              <a:defRPr/>
            </a:pPr>
            <a:r>
              <a:rPr kumimoji="0" lang="nb-NO" sz="1100" b="0" i="0" u="none" strike="noStrike" kern="1200" cap="none" spc="0" normalizeH="0" baseline="0" noProof="0">
                <a:ln>
                  <a:noFill/>
                </a:ln>
                <a:solidFill>
                  <a:prstClr val="black"/>
                </a:solidFill>
                <a:effectLst/>
                <a:uLnTx/>
                <a:uFillTx/>
                <a:latin typeface="Calibri"/>
                <a:ea typeface="+mn-ea"/>
                <a:cs typeface="+mn-cs"/>
              </a:rPr>
              <a:t>Alle i teamet må ha felles forståelse for kundereisen. Sannsynligvis har du en ide om hvordan produktet ditt vil se ut og fungere. Nå når du vet hvem kunden din er, og konteksten produktet ditt skal benyttes i, kan du definere eller videreforedle produktet ditt.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nb-NO" sz="1200" b="1" i="0" u="none" strike="noStrike" kern="1200" cap="none" spc="0" normalizeH="0" baseline="0" noProof="0">
                <a:ln>
                  <a:noFill/>
                </a:ln>
                <a:solidFill>
                  <a:prstClr val="black"/>
                </a:solidFill>
                <a:effectLst/>
                <a:uLnTx/>
                <a:uFillTx/>
                <a:latin typeface="Calibri"/>
                <a:ea typeface="+mn-ea"/>
                <a:cs typeface="+mn-cs"/>
              </a:rPr>
              <a:t>Tips: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nb-NO" sz="1100" b="0" i="0" u="none" strike="noStrike" kern="1200" cap="none" spc="0" normalizeH="0" baseline="0" noProof="0">
                <a:ln>
                  <a:noFill/>
                </a:ln>
                <a:solidFill>
                  <a:prstClr val="black"/>
                </a:solidFill>
                <a:effectLst/>
                <a:uLnTx/>
                <a:uFillTx/>
                <a:latin typeface="Calibri"/>
                <a:ea typeface="+mn-ea"/>
                <a:cs typeface="+mn-cs"/>
              </a:rPr>
              <a:t>Ikke inkluder for mange detaljer; dette er en </a:t>
            </a:r>
            <a:r>
              <a:rPr kumimoji="0" lang="nb-NO" sz="1100" b="0" i="1" u="none" strike="noStrike" kern="1200" cap="none" spc="0" normalizeH="0" baseline="0" noProof="0">
                <a:ln>
                  <a:noFill/>
                </a:ln>
                <a:solidFill>
                  <a:prstClr val="black"/>
                </a:solidFill>
                <a:effectLst/>
                <a:uLnTx/>
                <a:uFillTx/>
                <a:latin typeface="Calibri"/>
                <a:ea typeface="+mn-ea"/>
                <a:cs typeface="+mn-cs"/>
              </a:rPr>
              <a:t>overordnet</a:t>
            </a:r>
            <a:r>
              <a:rPr kumimoji="0" lang="nb-NO" sz="1100" b="0" i="0" u="none" strike="noStrike" kern="1200" cap="none" spc="0" normalizeH="0" baseline="0" noProof="0">
                <a:ln>
                  <a:noFill/>
                </a:ln>
                <a:solidFill>
                  <a:prstClr val="black"/>
                </a:solidFill>
                <a:effectLst/>
                <a:uLnTx/>
                <a:uFillTx/>
                <a:latin typeface="Calibri"/>
                <a:ea typeface="+mn-ea"/>
                <a:cs typeface="+mn-cs"/>
              </a:rPr>
              <a:t> kundereise.</a:t>
            </a:r>
          </a:p>
        </p:txBody>
      </p:sp>
      <p:sp>
        <p:nvSpPr>
          <p:cNvPr id="24" name="Title 1">
            <a:extLst>
              <a:ext uri="{FF2B5EF4-FFF2-40B4-BE49-F238E27FC236}">
                <a16:creationId xmlns:a16="http://schemas.microsoft.com/office/drawing/2014/main" id="{1C6A2F6F-833C-7EB0-AF53-F1EB250BD78E}"/>
              </a:ext>
            </a:extLst>
          </p:cNvPr>
          <p:cNvSpPr>
            <a:spLocks noGrp="1"/>
          </p:cNvSpPr>
          <p:nvPr>
            <p:ph type="title"/>
          </p:nvPr>
        </p:nvSpPr>
        <p:spPr>
          <a:xfrm>
            <a:off x="2608264" y="416252"/>
            <a:ext cx="8628536" cy="583238"/>
          </a:xfrm>
        </p:spPr>
        <p:txBody>
          <a:bodyPr anchor="t">
            <a:normAutofit/>
          </a:bodyPr>
          <a:lstStyle/>
          <a:p>
            <a:r>
              <a:rPr lang="nb-NO"/>
              <a:t>Trinn 7: Visuell kundereise (</a:t>
            </a:r>
            <a:r>
              <a:rPr lang="nb-NO" err="1"/>
              <a:t>storyboard</a:t>
            </a:r>
            <a:r>
              <a:rPr lang="nb-NO"/>
              <a:t>)</a:t>
            </a:r>
          </a:p>
        </p:txBody>
      </p:sp>
      <p:pic>
        <p:nvPicPr>
          <p:cNvPr id="2" name="Bilde 1" descr="Et bilde som inneholder tekst, clip art&#10;&#10;Automatisk generert beskrivelse">
            <a:extLst>
              <a:ext uri="{FF2B5EF4-FFF2-40B4-BE49-F238E27FC236}">
                <a16:creationId xmlns:a16="http://schemas.microsoft.com/office/drawing/2014/main" id="{BF9B928A-C891-6D98-C48F-07CDA40035E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2187" y="6151965"/>
            <a:ext cx="552709" cy="337152"/>
          </a:xfrm>
          <a:prstGeom prst="rect">
            <a:avLst/>
          </a:prstGeom>
        </p:spPr>
      </p:pic>
      <p:graphicFrame>
        <p:nvGraphicFramePr>
          <p:cNvPr id="10" name="Tabell 9">
            <a:extLst>
              <a:ext uri="{FF2B5EF4-FFF2-40B4-BE49-F238E27FC236}">
                <a16:creationId xmlns:a16="http://schemas.microsoft.com/office/drawing/2014/main" id="{591DE252-A776-8290-0731-C569761DCD8B}"/>
              </a:ext>
            </a:extLst>
          </p:cNvPr>
          <p:cNvGraphicFramePr>
            <a:graphicFrameLocks noGrp="1"/>
          </p:cNvGraphicFramePr>
          <p:nvPr/>
        </p:nvGraphicFramePr>
        <p:xfrm>
          <a:off x="2608264" y="1104900"/>
          <a:ext cx="9104311" cy="370840"/>
        </p:xfrm>
        <a:graphic>
          <a:graphicData uri="http://schemas.openxmlformats.org/drawingml/2006/table">
            <a:tbl>
              <a:tblPr firstRow="1" bandRow="1">
                <a:tableStyleId>{5C22544A-7EE6-4342-B048-85BDC9FD1C3A}</a:tableStyleId>
              </a:tblPr>
              <a:tblGrid>
                <a:gridCol w="9104311">
                  <a:extLst>
                    <a:ext uri="{9D8B030D-6E8A-4147-A177-3AD203B41FA5}">
                      <a16:colId xmlns:a16="http://schemas.microsoft.com/office/drawing/2014/main" val="769741154"/>
                    </a:ext>
                  </a:extLst>
                </a:gridCol>
              </a:tblGrid>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b-NO" sz="1400">
                          <a:solidFill>
                            <a:schemeClr val="tx2"/>
                          </a:solidFill>
                        </a:rPr>
                        <a:t>Produktnavn: …</a:t>
                      </a:r>
                    </a:p>
                  </a:txBody>
                  <a:tcP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D17273"/>
                    </a:solidFill>
                  </a:tcPr>
                </a:tc>
                <a:extLst>
                  <a:ext uri="{0D108BD9-81ED-4DB2-BD59-A6C34878D82A}">
                    <a16:rowId xmlns:a16="http://schemas.microsoft.com/office/drawing/2014/main" val="1440575553"/>
                  </a:ext>
                </a:extLst>
              </a:tr>
            </a:tbl>
          </a:graphicData>
        </a:graphic>
      </p:graphicFrame>
      <p:grpSp>
        <p:nvGrpSpPr>
          <p:cNvPr id="4" name="Gruppe 3">
            <a:extLst>
              <a:ext uri="{FF2B5EF4-FFF2-40B4-BE49-F238E27FC236}">
                <a16:creationId xmlns:a16="http://schemas.microsoft.com/office/drawing/2014/main" id="{B0A0A26C-CC84-D7B9-9DEA-6A8D638C6154}"/>
              </a:ext>
            </a:extLst>
          </p:cNvPr>
          <p:cNvGrpSpPr/>
          <p:nvPr/>
        </p:nvGrpSpPr>
        <p:grpSpPr>
          <a:xfrm>
            <a:off x="596583" y="313599"/>
            <a:ext cx="1235995" cy="1266969"/>
            <a:chOff x="4132857" y="961834"/>
            <a:chExt cx="5137449" cy="5266195"/>
          </a:xfrm>
        </p:grpSpPr>
        <p:pic>
          <p:nvPicPr>
            <p:cNvPr id="5" name="Bilde 4" descr="Et bilde som inneholder tekst, målestokk&#10;&#10;Automatisk generert beskrivelse">
              <a:extLst>
                <a:ext uri="{FF2B5EF4-FFF2-40B4-BE49-F238E27FC236}">
                  <a16:creationId xmlns:a16="http://schemas.microsoft.com/office/drawing/2014/main" id="{91D4B05B-A50A-4398-4967-69CD5E0AB48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132857" y="961834"/>
              <a:ext cx="5137449" cy="5266195"/>
            </a:xfrm>
            <a:prstGeom prst="rect">
              <a:avLst/>
            </a:prstGeom>
          </p:spPr>
        </p:pic>
        <p:sp>
          <p:nvSpPr>
            <p:cNvPr id="6" name="Ellipse 5">
              <a:extLst>
                <a:ext uri="{FF2B5EF4-FFF2-40B4-BE49-F238E27FC236}">
                  <a16:creationId xmlns:a16="http://schemas.microsoft.com/office/drawing/2014/main" id="{F927FAF4-5996-0330-B334-1595968D5964}"/>
                </a:ext>
              </a:extLst>
            </p:cNvPr>
            <p:cNvSpPr/>
            <p:nvPr/>
          </p:nvSpPr>
          <p:spPr>
            <a:xfrm>
              <a:off x="7369787" y="1265922"/>
              <a:ext cx="914399" cy="914399"/>
            </a:xfrm>
            <a:prstGeom prst="ellipse">
              <a:avLst/>
            </a:prstGeom>
            <a:noFill/>
            <a:ln w="28575">
              <a:solidFill>
                <a:schemeClr val="tx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nb-NO" sz="1800" b="0" i="0" u="none" strike="noStrike" kern="1200" cap="none" spc="0" normalizeH="0" baseline="0" noProof="0">
                <a:ln>
                  <a:noFill/>
                </a:ln>
                <a:solidFill>
                  <a:prstClr val="white"/>
                </a:solidFill>
                <a:effectLst/>
                <a:uLnTx/>
                <a:uFillTx/>
                <a:latin typeface="Calibri"/>
                <a:ea typeface="+mn-ea"/>
                <a:cs typeface="+mn-cs"/>
              </a:endParaRPr>
            </a:p>
          </p:txBody>
        </p:sp>
      </p:grpSp>
      <p:graphicFrame>
        <p:nvGraphicFramePr>
          <p:cNvPr id="7" name="Tabell 7">
            <a:extLst>
              <a:ext uri="{FF2B5EF4-FFF2-40B4-BE49-F238E27FC236}">
                <a16:creationId xmlns:a16="http://schemas.microsoft.com/office/drawing/2014/main" id="{CEDDD365-C8F5-A54E-80C2-C3890939FF80}"/>
              </a:ext>
            </a:extLst>
          </p:cNvPr>
          <p:cNvGraphicFramePr>
            <a:graphicFrameLocks noGrp="1"/>
          </p:cNvGraphicFramePr>
          <p:nvPr>
            <p:extLst>
              <p:ext uri="{D42A27DB-BD31-4B8C-83A1-F6EECF244321}">
                <p14:modId xmlns:p14="http://schemas.microsoft.com/office/powerpoint/2010/main" val="4114741061"/>
              </p:ext>
            </p:extLst>
          </p:nvPr>
        </p:nvGraphicFramePr>
        <p:xfrm>
          <a:off x="2608264" y="1645864"/>
          <a:ext cx="9104310" cy="4107236"/>
        </p:xfrm>
        <a:graphic>
          <a:graphicData uri="http://schemas.openxmlformats.org/drawingml/2006/table">
            <a:tbl>
              <a:tblPr bandRow="1">
                <a:tableStyleId>{5C22544A-7EE6-4342-B048-85BDC9FD1C3A}</a:tableStyleId>
              </a:tblPr>
              <a:tblGrid>
                <a:gridCol w="3034770">
                  <a:extLst>
                    <a:ext uri="{9D8B030D-6E8A-4147-A177-3AD203B41FA5}">
                      <a16:colId xmlns:a16="http://schemas.microsoft.com/office/drawing/2014/main" val="3185580993"/>
                    </a:ext>
                  </a:extLst>
                </a:gridCol>
                <a:gridCol w="3034770">
                  <a:extLst>
                    <a:ext uri="{9D8B030D-6E8A-4147-A177-3AD203B41FA5}">
                      <a16:colId xmlns:a16="http://schemas.microsoft.com/office/drawing/2014/main" val="118039702"/>
                    </a:ext>
                  </a:extLst>
                </a:gridCol>
                <a:gridCol w="3034770">
                  <a:extLst>
                    <a:ext uri="{9D8B030D-6E8A-4147-A177-3AD203B41FA5}">
                      <a16:colId xmlns:a16="http://schemas.microsoft.com/office/drawing/2014/main" val="3322480306"/>
                    </a:ext>
                  </a:extLst>
                </a:gridCol>
              </a:tblGrid>
              <a:tr h="2053618">
                <a:tc>
                  <a:txBody>
                    <a:bodyPr/>
                    <a:lstStyle/>
                    <a:p>
                      <a:endParaRPr lang="nb-NO"/>
                    </a:p>
                  </a:txBody>
                  <a:tcPr>
                    <a:lnL w="12700" cap="flat" cmpd="sng" algn="ctr">
                      <a:solidFill>
                        <a:schemeClr val="accent1">
                          <a:lumMod val="40000"/>
                          <a:lumOff val="60000"/>
                        </a:schemeClr>
                      </a:solidFill>
                      <a:prstDash val="solid"/>
                      <a:round/>
                      <a:headEnd type="none" w="med" len="med"/>
                      <a:tailEnd type="none" w="med" len="med"/>
                    </a:lnL>
                    <a:lnR w="12700" cap="flat" cmpd="sng" algn="ctr">
                      <a:solidFill>
                        <a:schemeClr val="accent1">
                          <a:lumMod val="40000"/>
                          <a:lumOff val="60000"/>
                        </a:schemeClr>
                      </a:solidFill>
                      <a:prstDash val="solid"/>
                      <a:round/>
                      <a:headEnd type="none" w="med" len="med"/>
                      <a:tailEnd type="none" w="med" len="med"/>
                    </a:lnR>
                    <a:lnT w="12700" cap="flat" cmpd="sng" algn="ctr">
                      <a:solidFill>
                        <a:schemeClr val="accent1">
                          <a:lumMod val="40000"/>
                          <a:lumOff val="60000"/>
                        </a:schemeClr>
                      </a:solidFill>
                      <a:prstDash val="solid"/>
                      <a:round/>
                      <a:headEnd type="none" w="med" len="med"/>
                      <a:tailEnd type="none" w="med" len="med"/>
                    </a:lnT>
                    <a:lnB w="12700" cap="flat" cmpd="sng" algn="ctr">
                      <a:solidFill>
                        <a:schemeClr val="accent1">
                          <a:lumMod val="40000"/>
                          <a:lumOff val="6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nb-NO"/>
                    </a:p>
                  </a:txBody>
                  <a:tcPr>
                    <a:lnL w="12700" cap="flat" cmpd="sng" algn="ctr">
                      <a:solidFill>
                        <a:schemeClr val="accent1">
                          <a:lumMod val="40000"/>
                          <a:lumOff val="60000"/>
                        </a:schemeClr>
                      </a:solidFill>
                      <a:prstDash val="solid"/>
                      <a:round/>
                      <a:headEnd type="none" w="med" len="med"/>
                      <a:tailEnd type="none" w="med" len="med"/>
                    </a:lnL>
                    <a:lnR w="12700" cap="flat" cmpd="sng" algn="ctr">
                      <a:solidFill>
                        <a:schemeClr val="accent1">
                          <a:lumMod val="40000"/>
                          <a:lumOff val="60000"/>
                        </a:schemeClr>
                      </a:solidFill>
                      <a:prstDash val="solid"/>
                      <a:round/>
                      <a:headEnd type="none" w="med" len="med"/>
                      <a:tailEnd type="none" w="med" len="med"/>
                    </a:lnR>
                    <a:lnT w="12700" cap="flat" cmpd="sng" algn="ctr">
                      <a:solidFill>
                        <a:schemeClr val="accent1">
                          <a:lumMod val="40000"/>
                          <a:lumOff val="60000"/>
                        </a:schemeClr>
                      </a:solidFill>
                      <a:prstDash val="solid"/>
                      <a:round/>
                      <a:headEnd type="none" w="med" len="med"/>
                      <a:tailEnd type="none" w="med" len="med"/>
                    </a:lnT>
                    <a:lnB w="12700" cap="flat" cmpd="sng" algn="ctr">
                      <a:solidFill>
                        <a:schemeClr val="accent1">
                          <a:lumMod val="40000"/>
                          <a:lumOff val="6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nb-NO"/>
                    </a:p>
                  </a:txBody>
                  <a:tcPr>
                    <a:lnL w="12700" cap="flat" cmpd="sng" algn="ctr">
                      <a:solidFill>
                        <a:schemeClr val="accent1">
                          <a:lumMod val="40000"/>
                          <a:lumOff val="60000"/>
                        </a:schemeClr>
                      </a:solidFill>
                      <a:prstDash val="solid"/>
                      <a:round/>
                      <a:headEnd type="none" w="med" len="med"/>
                      <a:tailEnd type="none" w="med" len="med"/>
                    </a:lnL>
                    <a:lnR w="12700" cap="flat" cmpd="sng" algn="ctr">
                      <a:solidFill>
                        <a:schemeClr val="accent1">
                          <a:lumMod val="40000"/>
                          <a:lumOff val="60000"/>
                        </a:schemeClr>
                      </a:solidFill>
                      <a:prstDash val="solid"/>
                      <a:round/>
                      <a:headEnd type="none" w="med" len="med"/>
                      <a:tailEnd type="none" w="med" len="med"/>
                    </a:lnR>
                    <a:lnT w="12700" cap="flat" cmpd="sng" algn="ctr">
                      <a:solidFill>
                        <a:schemeClr val="accent1">
                          <a:lumMod val="40000"/>
                          <a:lumOff val="60000"/>
                        </a:schemeClr>
                      </a:solidFill>
                      <a:prstDash val="solid"/>
                      <a:round/>
                      <a:headEnd type="none" w="med" len="med"/>
                      <a:tailEnd type="none" w="med" len="med"/>
                    </a:lnT>
                    <a:lnB w="12700" cap="flat" cmpd="sng" algn="ctr">
                      <a:solidFill>
                        <a:schemeClr val="accent1">
                          <a:lumMod val="40000"/>
                          <a:lumOff val="6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255884637"/>
                  </a:ext>
                </a:extLst>
              </a:tr>
              <a:tr h="2053618">
                <a:tc>
                  <a:txBody>
                    <a:bodyPr/>
                    <a:lstStyle/>
                    <a:p>
                      <a:endParaRPr lang="nb-NO"/>
                    </a:p>
                  </a:txBody>
                  <a:tcPr>
                    <a:lnL w="12700" cap="flat" cmpd="sng" algn="ctr">
                      <a:solidFill>
                        <a:schemeClr val="accent1">
                          <a:lumMod val="40000"/>
                          <a:lumOff val="60000"/>
                        </a:schemeClr>
                      </a:solidFill>
                      <a:prstDash val="solid"/>
                      <a:round/>
                      <a:headEnd type="none" w="med" len="med"/>
                      <a:tailEnd type="none" w="med" len="med"/>
                    </a:lnL>
                    <a:lnR w="12700" cap="flat" cmpd="sng" algn="ctr">
                      <a:solidFill>
                        <a:schemeClr val="accent1">
                          <a:lumMod val="40000"/>
                          <a:lumOff val="60000"/>
                        </a:schemeClr>
                      </a:solidFill>
                      <a:prstDash val="solid"/>
                      <a:round/>
                      <a:headEnd type="none" w="med" len="med"/>
                      <a:tailEnd type="none" w="med" len="med"/>
                    </a:lnR>
                    <a:lnT w="12700" cap="flat" cmpd="sng" algn="ctr">
                      <a:solidFill>
                        <a:schemeClr val="accent1">
                          <a:lumMod val="40000"/>
                          <a:lumOff val="60000"/>
                        </a:schemeClr>
                      </a:solidFill>
                      <a:prstDash val="solid"/>
                      <a:round/>
                      <a:headEnd type="none" w="med" len="med"/>
                      <a:tailEnd type="none" w="med" len="med"/>
                    </a:lnT>
                    <a:lnB w="12700" cap="flat" cmpd="sng" algn="ctr">
                      <a:solidFill>
                        <a:schemeClr val="accent1">
                          <a:lumMod val="40000"/>
                          <a:lumOff val="6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nb-NO"/>
                    </a:p>
                  </a:txBody>
                  <a:tcPr>
                    <a:lnL w="12700" cap="flat" cmpd="sng" algn="ctr">
                      <a:solidFill>
                        <a:schemeClr val="accent1">
                          <a:lumMod val="40000"/>
                          <a:lumOff val="60000"/>
                        </a:schemeClr>
                      </a:solidFill>
                      <a:prstDash val="solid"/>
                      <a:round/>
                      <a:headEnd type="none" w="med" len="med"/>
                      <a:tailEnd type="none" w="med" len="med"/>
                    </a:lnL>
                    <a:lnR w="12700" cap="flat" cmpd="sng" algn="ctr">
                      <a:solidFill>
                        <a:schemeClr val="accent1">
                          <a:lumMod val="40000"/>
                          <a:lumOff val="60000"/>
                        </a:schemeClr>
                      </a:solidFill>
                      <a:prstDash val="solid"/>
                      <a:round/>
                      <a:headEnd type="none" w="med" len="med"/>
                      <a:tailEnd type="none" w="med" len="med"/>
                    </a:lnR>
                    <a:lnT w="12700" cap="flat" cmpd="sng" algn="ctr">
                      <a:solidFill>
                        <a:schemeClr val="accent1">
                          <a:lumMod val="40000"/>
                          <a:lumOff val="60000"/>
                        </a:schemeClr>
                      </a:solidFill>
                      <a:prstDash val="solid"/>
                      <a:round/>
                      <a:headEnd type="none" w="med" len="med"/>
                      <a:tailEnd type="none" w="med" len="med"/>
                    </a:lnT>
                    <a:lnB w="12700" cap="flat" cmpd="sng" algn="ctr">
                      <a:solidFill>
                        <a:schemeClr val="accent1">
                          <a:lumMod val="40000"/>
                          <a:lumOff val="6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nb-NO"/>
                    </a:p>
                  </a:txBody>
                  <a:tcPr>
                    <a:lnL w="12700" cap="flat" cmpd="sng" algn="ctr">
                      <a:solidFill>
                        <a:schemeClr val="accent1">
                          <a:lumMod val="40000"/>
                          <a:lumOff val="60000"/>
                        </a:schemeClr>
                      </a:solidFill>
                      <a:prstDash val="solid"/>
                      <a:round/>
                      <a:headEnd type="none" w="med" len="med"/>
                      <a:tailEnd type="none" w="med" len="med"/>
                    </a:lnL>
                    <a:lnR w="12700" cap="flat" cmpd="sng" algn="ctr">
                      <a:solidFill>
                        <a:schemeClr val="accent1">
                          <a:lumMod val="40000"/>
                          <a:lumOff val="60000"/>
                        </a:schemeClr>
                      </a:solidFill>
                      <a:prstDash val="solid"/>
                      <a:round/>
                      <a:headEnd type="none" w="med" len="med"/>
                      <a:tailEnd type="none" w="med" len="med"/>
                    </a:lnR>
                    <a:lnT w="12700" cap="flat" cmpd="sng" algn="ctr">
                      <a:solidFill>
                        <a:schemeClr val="accent1">
                          <a:lumMod val="40000"/>
                          <a:lumOff val="60000"/>
                        </a:schemeClr>
                      </a:solidFill>
                      <a:prstDash val="solid"/>
                      <a:round/>
                      <a:headEnd type="none" w="med" len="med"/>
                      <a:tailEnd type="none" w="med" len="med"/>
                    </a:lnT>
                    <a:lnB w="12700" cap="flat" cmpd="sng" algn="ctr">
                      <a:solidFill>
                        <a:schemeClr val="accent1">
                          <a:lumMod val="40000"/>
                          <a:lumOff val="6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842538861"/>
                  </a:ext>
                </a:extLst>
              </a:tr>
            </a:tbl>
          </a:graphicData>
        </a:graphic>
      </p:graphicFrame>
    </p:spTree>
    <p:extLst>
      <p:ext uri="{BB962C8B-B14F-4D97-AF65-F5344CB8AC3E}">
        <p14:creationId xmlns:p14="http://schemas.microsoft.com/office/powerpoint/2010/main" val="40466576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ktangel 16">
            <a:extLst>
              <a:ext uri="{FF2B5EF4-FFF2-40B4-BE49-F238E27FC236}">
                <a16:creationId xmlns:a16="http://schemas.microsoft.com/office/drawing/2014/main" id="{C0C3B48E-0FA3-40C4-B431-04DE121FEAE9}"/>
              </a:ext>
            </a:extLst>
          </p:cNvPr>
          <p:cNvSpPr/>
          <p:nvPr/>
        </p:nvSpPr>
        <p:spPr>
          <a:xfrm>
            <a:off x="0" y="0"/>
            <a:ext cx="2424112" cy="6858000"/>
          </a:xfrm>
          <a:prstGeom prst="rect">
            <a:avLst/>
          </a:prstGeom>
          <a:solidFill>
            <a:srgbClr val="D172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nb-NO" sz="1800" b="0" i="0" u="none" strike="noStrike" kern="1200" cap="none" spc="0" normalizeH="0" baseline="0" noProof="0">
              <a:ln>
                <a:noFill/>
              </a:ln>
              <a:solidFill>
                <a:prstClr val="white"/>
              </a:solidFill>
              <a:effectLst/>
              <a:uLnTx/>
              <a:uFillTx/>
              <a:latin typeface="Calibri"/>
              <a:ea typeface="+mn-ea"/>
              <a:cs typeface="+mn-cs"/>
            </a:endParaRPr>
          </a:p>
        </p:txBody>
      </p:sp>
      <p:sp>
        <p:nvSpPr>
          <p:cNvPr id="23" name="TekstSylinder 22">
            <a:extLst>
              <a:ext uri="{FF2B5EF4-FFF2-40B4-BE49-F238E27FC236}">
                <a16:creationId xmlns:a16="http://schemas.microsoft.com/office/drawing/2014/main" id="{905E463F-6FCA-6B1B-3A4A-2FD63642A9C8}"/>
              </a:ext>
            </a:extLst>
          </p:cNvPr>
          <p:cNvSpPr txBox="1"/>
          <p:nvPr/>
        </p:nvSpPr>
        <p:spPr>
          <a:xfrm>
            <a:off x="155576" y="1789616"/>
            <a:ext cx="2195512" cy="401648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b-NO" sz="1200" b="1" i="0" u="none" strike="noStrike" kern="1200" cap="none" spc="0" normalizeH="0" baseline="0" noProof="0">
                <a:ln>
                  <a:noFill/>
                </a:ln>
                <a:solidFill>
                  <a:prstClr val="black"/>
                </a:solidFill>
                <a:effectLst/>
                <a:uLnTx/>
                <a:uFillTx/>
                <a:latin typeface="Calibri"/>
                <a:ea typeface="+mn-ea"/>
                <a:cs typeface="+mn-cs"/>
              </a:rPr>
              <a:t>Veiledning:</a:t>
            </a:r>
          </a:p>
          <a:p>
            <a:pPr marL="0" marR="0" lvl="0" indent="0" algn="l" defTabSz="914400" rtl="0" eaLnBrk="1" fontAlgn="auto" latinLnBrk="0" hangingPunct="1">
              <a:lnSpc>
                <a:spcPct val="100000"/>
              </a:lnSpc>
              <a:spcBef>
                <a:spcPts val="0"/>
              </a:spcBef>
              <a:spcAft>
                <a:spcPts val="600"/>
              </a:spcAft>
              <a:buClrTx/>
              <a:buSzTx/>
              <a:buFontTx/>
              <a:buNone/>
              <a:tabLst/>
              <a:defRPr/>
            </a:pPr>
            <a:r>
              <a:rPr kumimoji="0" lang="nb-NO" sz="1100" b="0" i="0" u="none" strike="noStrike" kern="1200" cap="none" spc="0" normalizeH="0" baseline="0" noProof="0">
                <a:ln>
                  <a:noFill/>
                </a:ln>
                <a:solidFill>
                  <a:prstClr val="black"/>
                </a:solidFill>
                <a:effectLst/>
                <a:uLnTx/>
                <a:uFillTx/>
                <a:latin typeface="Calibri"/>
                <a:ea typeface="+mn-ea"/>
                <a:cs typeface="+mn-cs"/>
              </a:rPr>
              <a:t>Oppsummer verdien produktet deres vil tilføre sluttbrukeren, så </a:t>
            </a:r>
            <a:r>
              <a:rPr kumimoji="0" lang="nb-NO" sz="1100" b="0" i="1" u="none" strike="noStrike" kern="1200" cap="none" spc="0" normalizeH="0" baseline="0" noProof="0">
                <a:ln>
                  <a:noFill/>
                </a:ln>
                <a:solidFill>
                  <a:prstClr val="black"/>
                </a:solidFill>
                <a:effectLst/>
                <a:uLnTx/>
                <a:uFillTx/>
                <a:latin typeface="Calibri"/>
                <a:ea typeface="+mn-ea"/>
                <a:cs typeface="+mn-cs"/>
              </a:rPr>
              <a:t>konkret </a:t>
            </a:r>
            <a:r>
              <a:rPr kumimoji="0" lang="nb-NO" sz="1100" b="0" i="0" u="none" strike="noStrike" kern="1200" cap="none" spc="0" normalizeH="0" baseline="0" noProof="0">
                <a:ln>
                  <a:noFill/>
                </a:ln>
                <a:solidFill>
                  <a:prstClr val="black"/>
                </a:solidFill>
                <a:effectLst/>
                <a:uLnTx/>
                <a:uFillTx/>
                <a:latin typeface="Calibri"/>
                <a:ea typeface="+mn-ea"/>
                <a:cs typeface="+mn-cs"/>
              </a:rPr>
              <a:t>og </a:t>
            </a:r>
            <a:r>
              <a:rPr kumimoji="0" lang="nb-NO" sz="1100" b="0" i="1" u="none" strike="noStrike" kern="1200" cap="none" spc="0" normalizeH="0" baseline="0" noProof="0">
                <a:ln>
                  <a:noFill/>
                </a:ln>
                <a:solidFill>
                  <a:prstClr val="black"/>
                </a:solidFill>
                <a:effectLst/>
                <a:uLnTx/>
                <a:uFillTx/>
                <a:latin typeface="Calibri"/>
                <a:ea typeface="+mn-ea"/>
                <a:cs typeface="+mn-cs"/>
              </a:rPr>
              <a:t>presist </a:t>
            </a:r>
            <a:r>
              <a:rPr kumimoji="0" lang="nb-NO" sz="1100" b="0" i="0" u="none" strike="noStrike" kern="1200" cap="none" spc="0" normalizeH="0" baseline="0" noProof="0">
                <a:ln>
                  <a:noFill/>
                </a:ln>
                <a:solidFill>
                  <a:prstClr val="black"/>
                </a:solidFill>
                <a:effectLst/>
                <a:uLnTx/>
                <a:uFillTx/>
                <a:latin typeface="Calibri"/>
                <a:ea typeface="+mn-ea"/>
                <a:cs typeface="+mn-cs"/>
              </a:rPr>
              <a:t>dere kan.</a:t>
            </a:r>
            <a:endParaRPr kumimoji="0" lang="nb-NO" sz="1200" b="0" i="0" u="none" strike="noStrike" kern="1200" cap="none" spc="0" normalizeH="0" baseline="0" noProof="0">
              <a:ln>
                <a:noFill/>
              </a:ln>
              <a:solidFill>
                <a:prstClr val="black"/>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nb-NO" sz="1200" b="1" i="0" u="none" strike="noStrike" kern="1200" cap="none" spc="0" normalizeH="0" baseline="0" noProof="0">
                <a:ln>
                  <a:noFill/>
                </a:ln>
                <a:solidFill>
                  <a:prstClr val="black"/>
                </a:solidFill>
                <a:effectLst/>
                <a:uLnTx/>
                <a:uFillTx/>
                <a:latin typeface="Calibri"/>
                <a:ea typeface="+mn-ea"/>
                <a:cs typeface="+mn-cs"/>
              </a:rPr>
              <a:t>Formål:</a:t>
            </a:r>
          </a:p>
          <a:p>
            <a:pPr marL="0" marR="0" lvl="0" indent="0" algn="l" defTabSz="914400" rtl="0" eaLnBrk="1" fontAlgn="auto" latinLnBrk="0" hangingPunct="1">
              <a:lnSpc>
                <a:spcPct val="100000"/>
              </a:lnSpc>
              <a:spcBef>
                <a:spcPts val="0"/>
              </a:spcBef>
              <a:spcAft>
                <a:spcPts val="600"/>
              </a:spcAft>
              <a:buClrTx/>
              <a:buSzTx/>
              <a:buFontTx/>
              <a:buNone/>
              <a:tabLst/>
              <a:defRPr/>
            </a:pPr>
            <a:r>
              <a:rPr kumimoji="0" lang="nb-NO" sz="1100" b="0" i="0" u="none" strike="noStrike" kern="1200" cap="none" spc="0" normalizeH="0" baseline="0" noProof="0">
                <a:ln>
                  <a:noFill/>
                </a:ln>
                <a:solidFill>
                  <a:prstClr val="black"/>
                </a:solidFill>
                <a:effectLst/>
                <a:uLnTx/>
                <a:uFillTx/>
                <a:latin typeface="Calibri"/>
                <a:ea typeface="+mn-ea"/>
                <a:cs typeface="+mn-cs"/>
              </a:rPr>
              <a:t>Nå som du har definert </a:t>
            </a:r>
            <a:r>
              <a:rPr kumimoji="0" lang="nb-NO" sz="1100" b="0" i="1" u="none" strike="noStrike" kern="1200" cap="none" spc="0" normalizeH="0" baseline="0" noProof="0">
                <a:ln>
                  <a:noFill/>
                </a:ln>
                <a:solidFill>
                  <a:prstClr val="black"/>
                </a:solidFill>
                <a:effectLst/>
                <a:uLnTx/>
                <a:uFillTx/>
                <a:latin typeface="Calibri"/>
                <a:ea typeface="+mn-ea"/>
                <a:cs typeface="+mn-cs"/>
              </a:rPr>
              <a:t>Personas</a:t>
            </a:r>
            <a:r>
              <a:rPr kumimoji="0" lang="nb-NO" sz="1100" b="0" i="0" u="none" strike="noStrike" kern="1200" cap="none" spc="0" normalizeH="0" baseline="0" noProof="0">
                <a:ln>
                  <a:noFill/>
                </a:ln>
                <a:solidFill>
                  <a:prstClr val="black"/>
                </a:solidFill>
                <a:effectLst/>
                <a:uLnTx/>
                <a:uFillTx/>
                <a:latin typeface="Calibri"/>
                <a:ea typeface="+mn-ea"/>
                <a:cs typeface="+mn-cs"/>
              </a:rPr>
              <a:t> prioriteringer (trinn 5), skissert full livssyklus (trinn 6), og laget overordnet visuell produkt-spesifikasjon (trinn 7), er det på tide å kvantifisere verdiløfte til kunden. Dette gjør du for å validere at du er på rett kurs, og at verdien produktet ditt tilfører matcher kundens prioriteringer.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nb-NO" sz="1200" b="1" i="0" u="none" strike="noStrike" kern="1200" cap="none" spc="0" normalizeH="0" baseline="0" noProof="0">
                <a:ln>
                  <a:noFill/>
                </a:ln>
                <a:solidFill>
                  <a:prstClr val="black"/>
                </a:solidFill>
                <a:effectLst/>
                <a:uLnTx/>
                <a:uFillTx/>
                <a:latin typeface="Calibri"/>
                <a:ea typeface="+mn-ea"/>
                <a:cs typeface="+mn-cs"/>
              </a:rPr>
              <a:t>Tips: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nb-NO" sz="1100" b="0" i="0" u="none" strike="noStrike" kern="1200" cap="none" spc="0" normalizeH="0" baseline="0" noProof="0">
                <a:ln>
                  <a:noFill/>
                </a:ln>
                <a:solidFill>
                  <a:prstClr val="black"/>
                </a:solidFill>
                <a:effectLst/>
                <a:uLnTx/>
                <a:uFillTx/>
                <a:latin typeface="Calibri"/>
                <a:ea typeface="+mn-ea"/>
                <a:cs typeface="+mn-cs"/>
              </a:rPr>
              <a:t>Vær konkret på hva kunden får i verdi når de velger ditt produkt, eksempel </a:t>
            </a:r>
            <a:r>
              <a:rPr kumimoji="0" lang="nb-NO" sz="1100" b="0" i="1" u="none" strike="noStrike" kern="1200" cap="none" spc="0" normalizeH="0" baseline="0" noProof="0">
                <a:ln>
                  <a:noFill/>
                </a:ln>
                <a:solidFill>
                  <a:prstClr val="black"/>
                </a:solidFill>
                <a:effectLst/>
                <a:uLnTx/>
                <a:uFillTx/>
                <a:latin typeface="Calibri"/>
                <a:ea typeface="+mn-ea"/>
                <a:cs typeface="+mn-cs"/>
              </a:rPr>
              <a:t>hvor mye </a:t>
            </a:r>
            <a:r>
              <a:rPr kumimoji="0" lang="nb-NO" sz="1100" b="0" i="0" u="none" strike="noStrike" kern="1200" cap="none" spc="0" normalizeH="0" baseline="0" noProof="0">
                <a:ln>
                  <a:noFill/>
                </a:ln>
                <a:solidFill>
                  <a:prstClr val="black"/>
                </a:solidFill>
                <a:effectLst/>
                <a:uLnTx/>
                <a:uFillTx/>
                <a:latin typeface="Calibri"/>
                <a:ea typeface="+mn-ea"/>
                <a:cs typeface="+mn-cs"/>
              </a:rPr>
              <a:t>billigere, raskere, bedre. Dette gjør det enklere for kunden å sammenligne og velge ditt produkt.</a:t>
            </a:r>
          </a:p>
        </p:txBody>
      </p:sp>
      <p:sp>
        <p:nvSpPr>
          <p:cNvPr id="24" name="Title 1">
            <a:extLst>
              <a:ext uri="{FF2B5EF4-FFF2-40B4-BE49-F238E27FC236}">
                <a16:creationId xmlns:a16="http://schemas.microsoft.com/office/drawing/2014/main" id="{1C6A2F6F-833C-7EB0-AF53-F1EB250BD78E}"/>
              </a:ext>
            </a:extLst>
          </p:cNvPr>
          <p:cNvSpPr>
            <a:spLocks noGrp="1"/>
          </p:cNvSpPr>
          <p:nvPr>
            <p:ph type="title"/>
          </p:nvPr>
        </p:nvSpPr>
        <p:spPr>
          <a:xfrm>
            <a:off x="2603500" y="416251"/>
            <a:ext cx="6929439" cy="670925"/>
          </a:xfrm>
        </p:spPr>
        <p:txBody>
          <a:bodyPr anchor="t">
            <a:normAutofit/>
          </a:bodyPr>
          <a:lstStyle/>
          <a:p>
            <a:r>
              <a:rPr lang="nb-NO"/>
              <a:t>Trinn 8: Kvantifiser verdiløfte</a:t>
            </a:r>
          </a:p>
        </p:txBody>
      </p:sp>
      <p:pic>
        <p:nvPicPr>
          <p:cNvPr id="2" name="Bilde 1" descr="Et bilde som inneholder tekst, clip art&#10;&#10;Automatisk generert beskrivelse">
            <a:extLst>
              <a:ext uri="{FF2B5EF4-FFF2-40B4-BE49-F238E27FC236}">
                <a16:creationId xmlns:a16="http://schemas.microsoft.com/office/drawing/2014/main" id="{BF9B928A-C891-6D98-C48F-07CDA40035E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2187" y="6151965"/>
            <a:ext cx="552709" cy="337152"/>
          </a:xfrm>
          <a:prstGeom prst="rect">
            <a:avLst/>
          </a:prstGeom>
        </p:spPr>
      </p:pic>
      <p:grpSp>
        <p:nvGrpSpPr>
          <p:cNvPr id="6" name="Gruppe 5">
            <a:extLst>
              <a:ext uri="{FF2B5EF4-FFF2-40B4-BE49-F238E27FC236}">
                <a16:creationId xmlns:a16="http://schemas.microsoft.com/office/drawing/2014/main" id="{67A2A818-037E-D78A-486A-95E09D1882CF}"/>
              </a:ext>
            </a:extLst>
          </p:cNvPr>
          <p:cNvGrpSpPr/>
          <p:nvPr/>
        </p:nvGrpSpPr>
        <p:grpSpPr>
          <a:xfrm>
            <a:off x="2550303" y="1167594"/>
            <a:ext cx="9255361" cy="4894853"/>
            <a:chOff x="2706376" y="1143996"/>
            <a:chExt cx="9072994" cy="4894853"/>
          </a:xfrm>
        </p:grpSpPr>
        <p:sp>
          <p:nvSpPr>
            <p:cNvPr id="4" name="Rektangel 3">
              <a:extLst>
                <a:ext uri="{FF2B5EF4-FFF2-40B4-BE49-F238E27FC236}">
                  <a16:creationId xmlns:a16="http://schemas.microsoft.com/office/drawing/2014/main" id="{909066C3-7FF8-77E3-1730-188A192A9DED}"/>
                </a:ext>
              </a:extLst>
            </p:cNvPr>
            <p:cNvSpPr/>
            <p:nvPr/>
          </p:nvSpPr>
          <p:spPr>
            <a:xfrm>
              <a:off x="3855038" y="1147295"/>
              <a:ext cx="3777119" cy="100897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b-NO" sz="1200" b="0" i="0" u="none" strike="noStrike" kern="1200" cap="none" spc="0" normalizeH="0" baseline="0" noProof="0">
                  <a:ln>
                    <a:noFill/>
                  </a:ln>
                  <a:solidFill>
                    <a:srgbClr val="232D37"/>
                  </a:solidFill>
                  <a:effectLst/>
                  <a:uLnTx/>
                  <a:uFillTx/>
                  <a:latin typeface="Calibri"/>
                  <a:ea typeface="+mn-ea"/>
                  <a:cs typeface="+mn-cs"/>
                </a:rPr>
                <a:t>Utfall i </a:t>
              </a:r>
              <a:r>
                <a:rPr kumimoji="0" lang="nb-NO" sz="1200" b="0" i="1" u="none" strike="noStrike" kern="1200" cap="none" spc="0" normalizeH="0" baseline="0" noProof="0">
                  <a:ln>
                    <a:noFill/>
                  </a:ln>
                  <a:solidFill>
                    <a:srgbClr val="232D37"/>
                  </a:solidFill>
                  <a:effectLst/>
                  <a:uLnTx/>
                  <a:uFillTx/>
                  <a:latin typeface="Calibri"/>
                  <a:ea typeface="+mn-ea"/>
                  <a:cs typeface="+mn-cs"/>
                </a:rPr>
                <a:t>dagens</a:t>
              </a:r>
              <a:r>
                <a:rPr kumimoji="0" lang="nb-NO" sz="1200" b="0" i="0" u="none" strike="noStrike" kern="1200" cap="none" spc="0" normalizeH="0" baseline="0" noProof="0">
                  <a:ln>
                    <a:noFill/>
                  </a:ln>
                  <a:solidFill>
                    <a:srgbClr val="232D37"/>
                  </a:solidFill>
                  <a:effectLst/>
                  <a:uLnTx/>
                  <a:uFillTx/>
                  <a:latin typeface="Calibri"/>
                  <a:ea typeface="+mn-ea"/>
                  <a:cs typeface="+mn-cs"/>
                </a:rPr>
                <a:t> tilstand:</a:t>
              </a:r>
            </a:p>
            <a:p>
              <a:pPr marL="180975" marR="0" lvl="0" indent="-180975"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b-NO" sz="1200" b="0" i="0" u="none" strike="noStrike" kern="1200" cap="none" spc="0" normalizeH="0" baseline="0" noProof="0">
                  <a:ln>
                    <a:noFill/>
                  </a:ln>
                  <a:solidFill>
                    <a:srgbClr val="232D37"/>
                  </a:solidFill>
                  <a:effectLst/>
                  <a:uLnTx/>
                  <a:uFillTx/>
                  <a:latin typeface="Calibri"/>
                  <a:ea typeface="+mn-ea"/>
                  <a:cs typeface="+mn-cs"/>
                </a:rPr>
                <a:t>…</a:t>
              </a:r>
            </a:p>
          </p:txBody>
        </p:sp>
        <p:sp>
          <p:nvSpPr>
            <p:cNvPr id="5" name="Rektangel 4">
              <a:extLst>
                <a:ext uri="{FF2B5EF4-FFF2-40B4-BE49-F238E27FC236}">
                  <a16:creationId xmlns:a16="http://schemas.microsoft.com/office/drawing/2014/main" id="{4C1ACFF4-D812-7679-00DF-735290F2A440}"/>
                </a:ext>
              </a:extLst>
            </p:cNvPr>
            <p:cNvSpPr/>
            <p:nvPr/>
          </p:nvSpPr>
          <p:spPr>
            <a:xfrm>
              <a:off x="3855038" y="2856948"/>
              <a:ext cx="3777119" cy="100897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b-NO" sz="1200" b="0" i="0" u="none" strike="noStrike" kern="1200" cap="none" spc="0" normalizeH="0" baseline="0" noProof="0">
                  <a:ln>
                    <a:noFill/>
                  </a:ln>
                  <a:solidFill>
                    <a:srgbClr val="232D37"/>
                  </a:solidFill>
                  <a:effectLst/>
                  <a:uLnTx/>
                  <a:uFillTx/>
                  <a:latin typeface="Calibri"/>
                  <a:ea typeface="+mn-ea"/>
                  <a:cs typeface="+mn-cs"/>
                </a:rPr>
                <a:t>Utfall i </a:t>
              </a:r>
              <a:r>
                <a:rPr kumimoji="0" lang="nb-NO" sz="1200" b="0" i="1" u="none" strike="noStrike" kern="1200" cap="none" spc="0" normalizeH="0" baseline="0" noProof="0">
                  <a:ln>
                    <a:noFill/>
                  </a:ln>
                  <a:solidFill>
                    <a:srgbClr val="232D37"/>
                  </a:solidFill>
                  <a:effectLst/>
                  <a:uLnTx/>
                  <a:uFillTx/>
                  <a:latin typeface="Calibri"/>
                  <a:ea typeface="+mn-ea"/>
                  <a:cs typeface="+mn-cs"/>
                </a:rPr>
                <a:t>fremtidig</a:t>
              </a:r>
              <a:r>
                <a:rPr kumimoji="0" lang="nb-NO" sz="1200" b="0" i="0" u="none" strike="noStrike" kern="1200" cap="none" spc="0" normalizeH="0" baseline="0" noProof="0">
                  <a:ln>
                    <a:noFill/>
                  </a:ln>
                  <a:solidFill>
                    <a:srgbClr val="232D37"/>
                  </a:solidFill>
                  <a:effectLst/>
                  <a:uLnTx/>
                  <a:uFillTx/>
                  <a:latin typeface="Calibri"/>
                  <a:ea typeface="+mn-ea"/>
                  <a:cs typeface="+mn-cs"/>
                </a:rPr>
                <a:t> tilstand:</a:t>
              </a:r>
            </a:p>
            <a:p>
              <a:pPr marL="180975" marR="0" lvl="0" indent="-180975"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b-NO" sz="1200" b="0" i="0" u="none" strike="noStrike" kern="1200" cap="none" spc="0" normalizeH="0" baseline="0" noProof="0">
                  <a:ln>
                    <a:noFill/>
                  </a:ln>
                  <a:solidFill>
                    <a:srgbClr val="232D37"/>
                  </a:solidFill>
                  <a:effectLst/>
                  <a:uLnTx/>
                  <a:uFillTx/>
                  <a:latin typeface="Calibri"/>
                  <a:ea typeface="+mn-ea"/>
                  <a:cs typeface="+mn-cs"/>
                </a:rPr>
                <a:t>…</a:t>
              </a:r>
            </a:p>
          </p:txBody>
        </p:sp>
        <p:sp>
          <p:nvSpPr>
            <p:cNvPr id="7" name="Rektangel 6">
              <a:extLst>
                <a:ext uri="{FF2B5EF4-FFF2-40B4-BE49-F238E27FC236}">
                  <a16:creationId xmlns:a16="http://schemas.microsoft.com/office/drawing/2014/main" id="{32509A46-E243-988D-4B21-96060C8954CD}"/>
                </a:ext>
              </a:extLst>
            </p:cNvPr>
            <p:cNvSpPr/>
            <p:nvPr/>
          </p:nvSpPr>
          <p:spPr>
            <a:xfrm>
              <a:off x="3855038" y="3943411"/>
              <a:ext cx="3777119" cy="100897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b-NO" sz="1200" b="0" i="0" u="none" strike="noStrike" kern="1200" cap="none" spc="0" normalizeH="0" baseline="0" noProof="0">
                  <a:ln>
                    <a:noFill/>
                  </a:ln>
                  <a:solidFill>
                    <a:srgbClr val="232D37"/>
                  </a:solidFill>
                  <a:effectLst/>
                  <a:uLnTx/>
                  <a:uFillTx/>
                  <a:latin typeface="Calibri"/>
                  <a:ea typeface="+mn-ea"/>
                  <a:cs typeface="+mn-cs"/>
                </a:rPr>
                <a:t>Fordeler – oppsummering:</a:t>
              </a:r>
            </a:p>
            <a:p>
              <a:pPr marL="180975" marR="0" lvl="0" indent="-180975"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b-NO" sz="1200" b="0" i="0" u="none" strike="noStrike" kern="1200" cap="none" spc="0" normalizeH="0" baseline="0" noProof="0">
                  <a:ln>
                    <a:noFill/>
                  </a:ln>
                  <a:solidFill>
                    <a:srgbClr val="232D37"/>
                  </a:solidFill>
                  <a:effectLst/>
                  <a:uLnTx/>
                  <a:uFillTx/>
                  <a:latin typeface="Calibri"/>
                  <a:ea typeface="+mn-ea"/>
                  <a:cs typeface="+mn-cs"/>
                </a:rPr>
                <a:t>…</a:t>
              </a:r>
            </a:p>
          </p:txBody>
        </p:sp>
        <p:sp>
          <p:nvSpPr>
            <p:cNvPr id="8" name="Rektangel 7">
              <a:extLst>
                <a:ext uri="{FF2B5EF4-FFF2-40B4-BE49-F238E27FC236}">
                  <a16:creationId xmlns:a16="http://schemas.microsoft.com/office/drawing/2014/main" id="{7B642059-E67B-A57D-CD93-0CF8122AD84D}"/>
                </a:ext>
              </a:extLst>
            </p:cNvPr>
            <p:cNvSpPr/>
            <p:nvPr/>
          </p:nvSpPr>
          <p:spPr>
            <a:xfrm>
              <a:off x="3855038" y="5029873"/>
              <a:ext cx="3777119" cy="100897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b-NO" sz="1200" b="0" i="0" u="none" strike="noStrike" kern="1200" cap="none" spc="0" normalizeH="0" baseline="0" noProof="0">
                  <a:ln>
                    <a:noFill/>
                  </a:ln>
                  <a:solidFill>
                    <a:srgbClr val="232D37"/>
                  </a:solidFill>
                  <a:effectLst/>
                  <a:uLnTx/>
                  <a:uFillTx/>
                  <a:latin typeface="Calibri"/>
                  <a:ea typeface="+mn-ea"/>
                  <a:cs typeface="+mn-cs"/>
                </a:rPr>
                <a:t>Fordeler – begrunnelse:</a:t>
              </a:r>
            </a:p>
            <a:p>
              <a:pPr marL="180975" marR="0" lvl="0" indent="-180975"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b-NO" sz="1200" b="0" i="0" u="none" strike="noStrike" kern="1200" cap="none" spc="0" normalizeH="0" baseline="0" noProof="0">
                  <a:ln>
                    <a:noFill/>
                  </a:ln>
                  <a:solidFill>
                    <a:srgbClr val="232D37"/>
                  </a:solidFill>
                  <a:effectLst/>
                  <a:uLnTx/>
                  <a:uFillTx/>
                  <a:latin typeface="Calibri"/>
                  <a:ea typeface="+mn-ea"/>
                  <a:cs typeface="+mn-cs"/>
                </a:rPr>
                <a:t>…</a:t>
              </a:r>
            </a:p>
          </p:txBody>
        </p:sp>
        <p:sp>
          <p:nvSpPr>
            <p:cNvPr id="9" name="Rektangel 8">
              <a:extLst>
                <a:ext uri="{FF2B5EF4-FFF2-40B4-BE49-F238E27FC236}">
                  <a16:creationId xmlns:a16="http://schemas.microsoft.com/office/drawing/2014/main" id="{D323807A-E952-CA14-C0EE-35BCDE7CB486}"/>
                </a:ext>
              </a:extLst>
            </p:cNvPr>
            <p:cNvSpPr/>
            <p:nvPr/>
          </p:nvSpPr>
          <p:spPr>
            <a:xfrm>
              <a:off x="3855038" y="2233757"/>
              <a:ext cx="3777119" cy="54570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b-NO" sz="1400" b="0" i="0" u="none" strike="noStrike" kern="1200" cap="none" spc="0" normalizeH="0" baseline="0" noProof="0">
                  <a:ln>
                    <a:noFill/>
                  </a:ln>
                  <a:solidFill>
                    <a:srgbClr val="232D37"/>
                  </a:solidFill>
                  <a:effectLst/>
                  <a:uLnTx/>
                  <a:uFillTx/>
                  <a:latin typeface="Calibri"/>
                  <a:ea typeface="+mn-ea"/>
                  <a:cs typeface="+mn-cs"/>
                </a:rPr>
                <a:t>1. Prioritet til </a:t>
              </a:r>
              <a:r>
                <a:rPr kumimoji="0" lang="nb-NO" sz="1400" b="0" i="1" u="none" strike="noStrike" kern="1200" cap="none" spc="0" normalizeH="0" baseline="0" noProof="0">
                  <a:ln>
                    <a:noFill/>
                  </a:ln>
                  <a:solidFill>
                    <a:srgbClr val="232D37"/>
                  </a:solidFill>
                  <a:effectLst/>
                  <a:uLnTx/>
                  <a:uFillTx/>
                  <a:latin typeface="Calibri"/>
                  <a:ea typeface="+mn-ea"/>
                  <a:cs typeface="+mn-cs"/>
                </a:rPr>
                <a:t>Persona: …</a:t>
              </a:r>
            </a:p>
          </p:txBody>
        </p:sp>
        <p:sp>
          <p:nvSpPr>
            <p:cNvPr id="14" name="Rektangel 13">
              <a:extLst>
                <a:ext uri="{FF2B5EF4-FFF2-40B4-BE49-F238E27FC236}">
                  <a16:creationId xmlns:a16="http://schemas.microsoft.com/office/drawing/2014/main" id="{258A219B-0D5C-8570-1453-9953EEDCBF01}"/>
                </a:ext>
              </a:extLst>
            </p:cNvPr>
            <p:cNvSpPr/>
            <p:nvPr/>
          </p:nvSpPr>
          <p:spPr>
            <a:xfrm>
              <a:off x="7837616" y="1147295"/>
              <a:ext cx="3777119" cy="1008976"/>
            </a:xfrm>
            <a:prstGeom prst="rect">
              <a:avLst/>
            </a:prstGeom>
            <a:solidFill>
              <a:srgbClr val="EEEE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b-NO" sz="1200" b="0" i="0" u="none" strike="noStrike" kern="1200" cap="none" spc="0" normalizeH="0" baseline="0" noProof="0">
                  <a:ln>
                    <a:noFill/>
                  </a:ln>
                  <a:solidFill>
                    <a:srgbClr val="232D37"/>
                  </a:solidFill>
                  <a:effectLst/>
                  <a:uLnTx/>
                  <a:uFillTx/>
                  <a:latin typeface="Calibri"/>
                  <a:ea typeface="+mn-ea"/>
                  <a:cs typeface="+mn-cs"/>
                </a:rPr>
                <a:t>Utfall i </a:t>
              </a:r>
              <a:r>
                <a:rPr kumimoji="0" lang="nb-NO" sz="1200" b="0" i="1" u="none" strike="noStrike" kern="1200" cap="none" spc="0" normalizeH="0" baseline="0" noProof="0">
                  <a:ln>
                    <a:noFill/>
                  </a:ln>
                  <a:solidFill>
                    <a:srgbClr val="232D37"/>
                  </a:solidFill>
                  <a:effectLst/>
                  <a:uLnTx/>
                  <a:uFillTx/>
                  <a:latin typeface="Calibri"/>
                  <a:ea typeface="+mn-ea"/>
                  <a:cs typeface="+mn-cs"/>
                </a:rPr>
                <a:t>dagens</a:t>
              </a:r>
              <a:r>
                <a:rPr kumimoji="0" lang="nb-NO" sz="1200" b="0" i="0" u="none" strike="noStrike" kern="1200" cap="none" spc="0" normalizeH="0" baseline="0" noProof="0">
                  <a:ln>
                    <a:noFill/>
                  </a:ln>
                  <a:solidFill>
                    <a:srgbClr val="232D37"/>
                  </a:solidFill>
                  <a:effectLst/>
                  <a:uLnTx/>
                  <a:uFillTx/>
                  <a:latin typeface="Calibri"/>
                  <a:ea typeface="+mn-ea"/>
                  <a:cs typeface="+mn-cs"/>
                </a:rPr>
                <a:t> tilstand:</a:t>
              </a:r>
            </a:p>
            <a:p>
              <a:pPr marL="180975" marR="0" lvl="0" indent="-180975"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b-NO" sz="1200" b="0" i="0" u="none" strike="noStrike" kern="1200" cap="none" spc="0" normalizeH="0" baseline="0" noProof="0">
                  <a:ln>
                    <a:noFill/>
                  </a:ln>
                  <a:solidFill>
                    <a:srgbClr val="232D37"/>
                  </a:solidFill>
                  <a:effectLst/>
                  <a:uLnTx/>
                  <a:uFillTx/>
                  <a:latin typeface="Calibri"/>
                  <a:ea typeface="+mn-ea"/>
                  <a:cs typeface="+mn-cs"/>
                </a:rPr>
                <a:t>…</a:t>
              </a:r>
            </a:p>
          </p:txBody>
        </p:sp>
        <p:sp>
          <p:nvSpPr>
            <p:cNvPr id="15" name="Rektangel 14">
              <a:extLst>
                <a:ext uri="{FF2B5EF4-FFF2-40B4-BE49-F238E27FC236}">
                  <a16:creationId xmlns:a16="http://schemas.microsoft.com/office/drawing/2014/main" id="{2C152ED1-8320-F127-0E94-464680587492}"/>
                </a:ext>
              </a:extLst>
            </p:cNvPr>
            <p:cNvSpPr/>
            <p:nvPr/>
          </p:nvSpPr>
          <p:spPr>
            <a:xfrm>
              <a:off x="7837616" y="2856949"/>
              <a:ext cx="3777119" cy="1008976"/>
            </a:xfrm>
            <a:prstGeom prst="rect">
              <a:avLst/>
            </a:prstGeom>
            <a:solidFill>
              <a:srgbClr val="EEEE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b-NO" sz="1200" b="0" i="0" u="none" strike="noStrike" kern="1200" cap="none" spc="0" normalizeH="0" baseline="0" noProof="0">
                  <a:ln>
                    <a:noFill/>
                  </a:ln>
                  <a:solidFill>
                    <a:srgbClr val="232D37"/>
                  </a:solidFill>
                  <a:effectLst/>
                  <a:uLnTx/>
                  <a:uFillTx/>
                  <a:latin typeface="Calibri"/>
                  <a:ea typeface="+mn-ea"/>
                  <a:cs typeface="+mn-cs"/>
                </a:rPr>
                <a:t>Utfall i </a:t>
              </a:r>
              <a:r>
                <a:rPr kumimoji="0" lang="nb-NO" sz="1200" b="0" i="1" u="none" strike="noStrike" kern="1200" cap="none" spc="0" normalizeH="0" baseline="0" noProof="0">
                  <a:ln>
                    <a:noFill/>
                  </a:ln>
                  <a:solidFill>
                    <a:srgbClr val="232D37"/>
                  </a:solidFill>
                  <a:effectLst/>
                  <a:uLnTx/>
                  <a:uFillTx/>
                  <a:latin typeface="Calibri"/>
                  <a:ea typeface="+mn-ea"/>
                  <a:cs typeface="+mn-cs"/>
                </a:rPr>
                <a:t>fremtidig</a:t>
              </a:r>
              <a:r>
                <a:rPr kumimoji="0" lang="nb-NO" sz="1200" b="0" i="0" u="none" strike="noStrike" kern="1200" cap="none" spc="0" normalizeH="0" baseline="0" noProof="0">
                  <a:ln>
                    <a:noFill/>
                  </a:ln>
                  <a:solidFill>
                    <a:srgbClr val="232D37"/>
                  </a:solidFill>
                  <a:effectLst/>
                  <a:uLnTx/>
                  <a:uFillTx/>
                  <a:latin typeface="Calibri"/>
                  <a:ea typeface="+mn-ea"/>
                  <a:cs typeface="+mn-cs"/>
                </a:rPr>
                <a:t> tilstand:</a:t>
              </a:r>
            </a:p>
            <a:p>
              <a:pPr marL="180975" marR="0" lvl="0" indent="-180975"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b-NO" sz="1200" b="0" i="0" u="none" strike="noStrike" kern="1200" cap="none" spc="0" normalizeH="0" baseline="0" noProof="0">
                  <a:ln>
                    <a:noFill/>
                  </a:ln>
                  <a:solidFill>
                    <a:srgbClr val="232D37"/>
                  </a:solidFill>
                  <a:effectLst/>
                  <a:uLnTx/>
                  <a:uFillTx/>
                  <a:latin typeface="Calibri"/>
                  <a:ea typeface="+mn-ea"/>
                  <a:cs typeface="+mn-cs"/>
                </a:rPr>
                <a:t>…</a:t>
              </a:r>
            </a:p>
          </p:txBody>
        </p:sp>
        <p:sp>
          <p:nvSpPr>
            <p:cNvPr id="16" name="Rektangel 15">
              <a:extLst>
                <a:ext uri="{FF2B5EF4-FFF2-40B4-BE49-F238E27FC236}">
                  <a16:creationId xmlns:a16="http://schemas.microsoft.com/office/drawing/2014/main" id="{EA5B3FC9-5328-A09A-9075-C2EFA0F6727D}"/>
                </a:ext>
              </a:extLst>
            </p:cNvPr>
            <p:cNvSpPr/>
            <p:nvPr/>
          </p:nvSpPr>
          <p:spPr>
            <a:xfrm>
              <a:off x="7837616" y="3943411"/>
              <a:ext cx="3777119" cy="1008976"/>
            </a:xfrm>
            <a:prstGeom prst="rect">
              <a:avLst/>
            </a:prstGeom>
            <a:solidFill>
              <a:srgbClr val="EEEE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b-NO" sz="1200" b="0" i="0" u="none" strike="noStrike" kern="1200" cap="none" spc="0" normalizeH="0" baseline="0" noProof="0">
                  <a:ln>
                    <a:noFill/>
                  </a:ln>
                  <a:solidFill>
                    <a:srgbClr val="232D37"/>
                  </a:solidFill>
                  <a:effectLst/>
                  <a:uLnTx/>
                  <a:uFillTx/>
                  <a:latin typeface="Calibri"/>
                  <a:ea typeface="+mn-ea"/>
                  <a:cs typeface="+mn-cs"/>
                </a:rPr>
                <a:t>Fordeler – oppsummering:</a:t>
              </a:r>
            </a:p>
            <a:p>
              <a:pPr marL="180975" marR="0" lvl="0" indent="-180975"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b-NO" sz="1200" b="0" i="0" u="none" strike="noStrike" kern="1200" cap="none" spc="0" normalizeH="0" baseline="0" noProof="0">
                  <a:ln>
                    <a:noFill/>
                  </a:ln>
                  <a:solidFill>
                    <a:srgbClr val="232D37"/>
                  </a:solidFill>
                  <a:effectLst/>
                  <a:uLnTx/>
                  <a:uFillTx/>
                  <a:latin typeface="Calibri"/>
                  <a:ea typeface="+mn-ea"/>
                  <a:cs typeface="+mn-cs"/>
                </a:rPr>
                <a:t>…</a:t>
              </a:r>
            </a:p>
          </p:txBody>
        </p:sp>
        <p:sp>
          <p:nvSpPr>
            <p:cNvPr id="18" name="Rektangel 17">
              <a:extLst>
                <a:ext uri="{FF2B5EF4-FFF2-40B4-BE49-F238E27FC236}">
                  <a16:creationId xmlns:a16="http://schemas.microsoft.com/office/drawing/2014/main" id="{324B8B8F-BE42-5B50-942A-C894D416AFE6}"/>
                </a:ext>
              </a:extLst>
            </p:cNvPr>
            <p:cNvSpPr/>
            <p:nvPr/>
          </p:nvSpPr>
          <p:spPr>
            <a:xfrm>
              <a:off x="7837616" y="5029873"/>
              <a:ext cx="3777119" cy="1008976"/>
            </a:xfrm>
            <a:prstGeom prst="rect">
              <a:avLst/>
            </a:prstGeom>
            <a:solidFill>
              <a:srgbClr val="EEEE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b-NO" sz="1200" b="0" i="0" u="none" strike="noStrike" kern="1200" cap="none" spc="0" normalizeH="0" baseline="0" noProof="0">
                  <a:ln>
                    <a:noFill/>
                  </a:ln>
                  <a:solidFill>
                    <a:srgbClr val="232D37"/>
                  </a:solidFill>
                  <a:effectLst/>
                  <a:uLnTx/>
                  <a:uFillTx/>
                  <a:latin typeface="Calibri"/>
                  <a:ea typeface="+mn-ea"/>
                  <a:cs typeface="+mn-cs"/>
                </a:rPr>
                <a:t>Fordeler – begrunnelse:</a:t>
              </a:r>
            </a:p>
            <a:p>
              <a:pPr marL="180975" marR="0" lvl="0" indent="-180975"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b-NO" sz="1200" b="0" i="0" u="none" strike="noStrike" kern="1200" cap="none" spc="0" normalizeH="0" baseline="0" noProof="0">
                  <a:ln>
                    <a:noFill/>
                  </a:ln>
                  <a:solidFill>
                    <a:srgbClr val="232D37"/>
                  </a:solidFill>
                  <a:effectLst/>
                  <a:uLnTx/>
                  <a:uFillTx/>
                  <a:latin typeface="Calibri"/>
                  <a:ea typeface="+mn-ea"/>
                  <a:cs typeface="+mn-cs"/>
                </a:rPr>
                <a:t>…</a:t>
              </a:r>
            </a:p>
          </p:txBody>
        </p:sp>
        <p:sp>
          <p:nvSpPr>
            <p:cNvPr id="20" name="Rektangel 19">
              <a:extLst>
                <a:ext uri="{FF2B5EF4-FFF2-40B4-BE49-F238E27FC236}">
                  <a16:creationId xmlns:a16="http://schemas.microsoft.com/office/drawing/2014/main" id="{F64CF9EA-CF2D-6418-7E72-A56E89237D5F}"/>
                </a:ext>
              </a:extLst>
            </p:cNvPr>
            <p:cNvSpPr/>
            <p:nvPr/>
          </p:nvSpPr>
          <p:spPr>
            <a:xfrm>
              <a:off x="7837616" y="2233756"/>
              <a:ext cx="3777119" cy="54570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b-NO" sz="1400" b="0" i="0" u="none" strike="noStrike" kern="1200" cap="none" spc="0" normalizeH="0" baseline="0" noProof="0">
                  <a:ln>
                    <a:noFill/>
                  </a:ln>
                  <a:solidFill>
                    <a:srgbClr val="232D37"/>
                  </a:solidFill>
                  <a:effectLst/>
                  <a:uLnTx/>
                  <a:uFillTx/>
                  <a:latin typeface="Calibri"/>
                  <a:ea typeface="+mn-ea"/>
                  <a:cs typeface="+mn-cs"/>
                </a:rPr>
                <a:t>2. Prioritet til </a:t>
              </a:r>
              <a:r>
                <a:rPr kumimoji="0" lang="nb-NO" sz="1400" b="0" i="1" u="none" strike="noStrike" kern="1200" cap="none" spc="0" normalizeH="0" baseline="0" noProof="0">
                  <a:ln>
                    <a:noFill/>
                  </a:ln>
                  <a:solidFill>
                    <a:srgbClr val="232D37"/>
                  </a:solidFill>
                  <a:effectLst/>
                  <a:uLnTx/>
                  <a:uFillTx/>
                  <a:latin typeface="Calibri"/>
                  <a:ea typeface="+mn-ea"/>
                  <a:cs typeface="+mn-cs"/>
                </a:rPr>
                <a:t>Persona</a:t>
              </a:r>
              <a:r>
                <a:rPr kumimoji="0" lang="nb-NO" sz="1400" b="0" i="0" u="none" strike="noStrike" kern="1200" cap="none" spc="0" normalizeH="0" baseline="0" noProof="0">
                  <a:ln>
                    <a:noFill/>
                  </a:ln>
                  <a:solidFill>
                    <a:srgbClr val="232D37"/>
                  </a:solidFill>
                  <a:effectLst/>
                  <a:uLnTx/>
                  <a:uFillTx/>
                  <a:latin typeface="Calibri"/>
                  <a:ea typeface="+mn-ea"/>
                  <a:cs typeface="+mn-cs"/>
                </a:rPr>
                <a:t>: …</a:t>
              </a:r>
              <a:endParaRPr kumimoji="0" lang="nb-NO" sz="1400" b="0" i="1" u="none" strike="noStrike" kern="1200" cap="none" spc="0" normalizeH="0" baseline="0" noProof="0">
                <a:ln>
                  <a:noFill/>
                </a:ln>
                <a:solidFill>
                  <a:srgbClr val="232D37"/>
                </a:solidFill>
                <a:effectLst/>
                <a:uLnTx/>
                <a:uFillTx/>
                <a:latin typeface="Calibri"/>
                <a:ea typeface="+mn-ea"/>
                <a:cs typeface="+mn-cs"/>
              </a:endParaRPr>
            </a:p>
          </p:txBody>
        </p:sp>
        <p:cxnSp>
          <p:nvCxnSpPr>
            <p:cNvPr id="11" name="Rett linje 10">
              <a:extLst>
                <a:ext uri="{FF2B5EF4-FFF2-40B4-BE49-F238E27FC236}">
                  <a16:creationId xmlns:a16="http://schemas.microsoft.com/office/drawing/2014/main" id="{E5938CA6-48C6-9B2F-FDE8-C28C59C23CBF}"/>
                </a:ext>
              </a:extLst>
            </p:cNvPr>
            <p:cNvCxnSpPr/>
            <p:nvPr/>
          </p:nvCxnSpPr>
          <p:spPr>
            <a:xfrm>
              <a:off x="7734887" y="1147295"/>
              <a:ext cx="0" cy="4891554"/>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12" name="Rektangel 11">
              <a:extLst>
                <a:ext uri="{FF2B5EF4-FFF2-40B4-BE49-F238E27FC236}">
                  <a16:creationId xmlns:a16="http://schemas.microsoft.com/office/drawing/2014/main" id="{9176C196-7343-F217-A60D-085F5CB4EC98}"/>
                </a:ext>
              </a:extLst>
            </p:cNvPr>
            <p:cNvSpPr/>
            <p:nvPr/>
          </p:nvSpPr>
          <p:spPr>
            <a:xfrm>
              <a:off x="2706377" y="1143996"/>
              <a:ext cx="1141858" cy="10089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b-NO" sz="1400" b="1" i="0" u="none" strike="noStrike" kern="1200" cap="none" spc="0" normalizeH="0" baseline="0" noProof="0">
                  <a:ln>
                    <a:noFill/>
                  </a:ln>
                  <a:solidFill>
                    <a:srgbClr val="232D37"/>
                  </a:solidFill>
                  <a:effectLst/>
                  <a:uLnTx/>
                  <a:uFillTx/>
                  <a:latin typeface="Calibri"/>
                  <a:ea typeface="+mn-ea"/>
                  <a:cs typeface="+mn-cs"/>
                </a:rPr>
                <a:t>Dagens tilstand</a:t>
              </a:r>
            </a:p>
          </p:txBody>
        </p:sp>
        <p:sp>
          <p:nvSpPr>
            <p:cNvPr id="13" name="Rektangel 12">
              <a:extLst>
                <a:ext uri="{FF2B5EF4-FFF2-40B4-BE49-F238E27FC236}">
                  <a16:creationId xmlns:a16="http://schemas.microsoft.com/office/drawing/2014/main" id="{1007613A-1EF1-3EFE-81FB-50D1BBE04FC0}"/>
                </a:ext>
              </a:extLst>
            </p:cNvPr>
            <p:cNvSpPr/>
            <p:nvPr/>
          </p:nvSpPr>
          <p:spPr>
            <a:xfrm>
              <a:off x="2706376" y="2856948"/>
              <a:ext cx="1141858" cy="10089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b-NO" sz="1400" b="1" i="0" u="none" strike="noStrike" kern="1200" cap="none" spc="0" normalizeH="0" baseline="0" noProof="0">
                  <a:ln>
                    <a:noFill/>
                  </a:ln>
                  <a:solidFill>
                    <a:srgbClr val="232D37"/>
                  </a:solidFill>
                  <a:effectLst/>
                  <a:uLnTx/>
                  <a:uFillTx/>
                  <a:latin typeface="Calibri"/>
                  <a:ea typeface="+mn-ea"/>
                  <a:cs typeface="+mn-cs"/>
                </a:rPr>
                <a:t>Fremtidig tilstand</a:t>
              </a:r>
            </a:p>
          </p:txBody>
        </p:sp>
        <p:sp>
          <p:nvSpPr>
            <p:cNvPr id="25" name="Rektangel: avrundede hjørner 24">
              <a:extLst>
                <a:ext uri="{FF2B5EF4-FFF2-40B4-BE49-F238E27FC236}">
                  <a16:creationId xmlns:a16="http://schemas.microsoft.com/office/drawing/2014/main" id="{2DC3C61F-FBDB-0309-5F65-176FEB1F0966}"/>
                </a:ext>
              </a:extLst>
            </p:cNvPr>
            <p:cNvSpPr/>
            <p:nvPr/>
          </p:nvSpPr>
          <p:spPr>
            <a:xfrm>
              <a:off x="3696787" y="2173804"/>
              <a:ext cx="8082583" cy="651997"/>
            </a:xfrm>
            <a:prstGeom prst="roundRect">
              <a:avLst/>
            </a:prstGeom>
            <a:noFill/>
            <a:ln w="19050">
              <a:solidFill>
                <a:srgbClr val="D17273"/>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nb-NO" sz="1800" b="0" i="0" u="none" strike="noStrike" kern="1200" cap="none" spc="0" normalizeH="0" baseline="0" noProof="0">
                <a:ln>
                  <a:noFill/>
                </a:ln>
                <a:solidFill>
                  <a:prstClr val="white"/>
                </a:solidFill>
                <a:effectLst/>
                <a:uLnTx/>
                <a:uFillTx/>
                <a:latin typeface="Calibri"/>
                <a:ea typeface="+mn-ea"/>
                <a:cs typeface="+mn-cs"/>
              </a:endParaRPr>
            </a:p>
          </p:txBody>
        </p:sp>
        <p:sp>
          <p:nvSpPr>
            <p:cNvPr id="27" name="TekstSylinder 26">
              <a:extLst>
                <a:ext uri="{FF2B5EF4-FFF2-40B4-BE49-F238E27FC236}">
                  <a16:creationId xmlns:a16="http://schemas.microsoft.com/office/drawing/2014/main" id="{949B3574-B586-08B1-168C-7E236EC697B9}"/>
                </a:ext>
              </a:extLst>
            </p:cNvPr>
            <p:cNvSpPr txBox="1"/>
            <p:nvPr/>
          </p:nvSpPr>
          <p:spPr>
            <a:xfrm rot="16200000">
              <a:off x="3153588" y="2083539"/>
              <a:ext cx="407571" cy="846138"/>
            </a:xfrm>
            <a:prstGeom prst="flowChartOffpageConnector">
              <a:avLst/>
            </a:prstGeom>
            <a:solidFill>
              <a:srgbClr val="D17273"/>
            </a:solidFill>
          </p:spPr>
          <p:txBody>
            <a:bodyPr vert="vert"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b-NO" sz="1200" b="0" i="1" u="none" strike="noStrike" kern="1200" cap="none" spc="0" normalizeH="0" baseline="0" noProof="0">
                  <a:ln>
                    <a:noFill/>
                  </a:ln>
                  <a:solidFill>
                    <a:prstClr val="white"/>
                  </a:solidFill>
                  <a:effectLst/>
                  <a:uLnTx/>
                  <a:uFillTx/>
                  <a:latin typeface="Calibri"/>
                  <a:ea typeface="+mn-ea"/>
                  <a:cs typeface="+mn-cs"/>
                </a:rPr>
                <a:t>Start her</a:t>
              </a:r>
            </a:p>
          </p:txBody>
        </p:sp>
      </p:grpSp>
      <p:grpSp>
        <p:nvGrpSpPr>
          <p:cNvPr id="22" name="Gruppe 21">
            <a:extLst>
              <a:ext uri="{FF2B5EF4-FFF2-40B4-BE49-F238E27FC236}">
                <a16:creationId xmlns:a16="http://schemas.microsoft.com/office/drawing/2014/main" id="{0B96DA81-8765-B899-23AC-C95DBFA90292}"/>
              </a:ext>
            </a:extLst>
          </p:cNvPr>
          <p:cNvGrpSpPr/>
          <p:nvPr/>
        </p:nvGrpSpPr>
        <p:grpSpPr>
          <a:xfrm>
            <a:off x="596583" y="313599"/>
            <a:ext cx="1235995" cy="1266969"/>
            <a:chOff x="4132857" y="961834"/>
            <a:chExt cx="5137449" cy="5266195"/>
          </a:xfrm>
        </p:grpSpPr>
        <p:pic>
          <p:nvPicPr>
            <p:cNvPr id="32" name="Bilde 31" descr="Et bilde som inneholder tekst, målestokk&#10;&#10;Automatisk generert beskrivelse">
              <a:extLst>
                <a:ext uri="{FF2B5EF4-FFF2-40B4-BE49-F238E27FC236}">
                  <a16:creationId xmlns:a16="http://schemas.microsoft.com/office/drawing/2014/main" id="{4AC15B05-2C3C-BDEC-2D7A-683A861571B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132857" y="961834"/>
              <a:ext cx="5137449" cy="5266195"/>
            </a:xfrm>
            <a:prstGeom prst="rect">
              <a:avLst/>
            </a:prstGeom>
          </p:spPr>
        </p:pic>
        <p:sp>
          <p:nvSpPr>
            <p:cNvPr id="33" name="Ellipse 32">
              <a:extLst>
                <a:ext uri="{FF2B5EF4-FFF2-40B4-BE49-F238E27FC236}">
                  <a16:creationId xmlns:a16="http://schemas.microsoft.com/office/drawing/2014/main" id="{3B3C820C-13C0-F521-7172-59F2841E61A4}"/>
                </a:ext>
              </a:extLst>
            </p:cNvPr>
            <p:cNvSpPr/>
            <p:nvPr/>
          </p:nvSpPr>
          <p:spPr>
            <a:xfrm>
              <a:off x="7624167" y="2006050"/>
              <a:ext cx="914399" cy="914399"/>
            </a:xfrm>
            <a:prstGeom prst="ellipse">
              <a:avLst/>
            </a:prstGeom>
            <a:noFill/>
            <a:ln w="28575">
              <a:solidFill>
                <a:schemeClr val="tx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nb-NO" sz="1800" b="0" i="0" u="none" strike="noStrike" kern="1200" cap="none" spc="0" normalizeH="0" baseline="0" noProof="0">
                <a:ln>
                  <a:noFill/>
                </a:ln>
                <a:solidFill>
                  <a:prstClr val="white"/>
                </a:solidFill>
                <a:effectLst/>
                <a:uLnTx/>
                <a:uFillTx/>
                <a:latin typeface="Calibri"/>
                <a:ea typeface="+mn-ea"/>
                <a:cs typeface="+mn-cs"/>
              </a:endParaRPr>
            </a:p>
          </p:txBody>
        </p:sp>
      </p:grpSp>
    </p:spTree>
    <p:extLst>
      <p:ext uri="{BB962C8B-B14F-4D97-AF65-F5344CB8AC3E}">
        <p14:creationId xmlns:p14="http://schemas.microsoft.com/office/powerpoint/2010/main" val="40029454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C71D1F0F-9C5F-1F12-DECF-D690BD88B3E1}"/>
              </a:ext>
            </a:extLst>
          </p:cNvPr>
          <p:cNvSpPr>
            <a:spLocks noGrp="1"/>
          </p:cNvSpPr>
          <p:nvPr>
            <p:ph type="title"/>
          </p:nvPr>
        </p:nvSpPr>
        <p:spPr/>
        <p:txBody>
          <a:bodyPr/>
          <a:lstStyle/>
          <a:p>
            <a:r>
              <a:rPr lang="nb-NO"/>
              <a:t>Osterwalder forretningscanvas</a:t>
            </a:r>
          </a:p>
        </p:txBody>
      </p:sp>
      <p:graphicFrame>
        <p:nvGraphicFramePr>
          <p:cNvPr id="3" name="Tabell 4">
            <a:extLst>
              <a:ext uri="{FF2B5EF4-FFF2-40B4-BE49-F238E27FC236}">
                <a16:creationId xmlns:a16="http://schemas.microsoft.com/office/drawing/2014/main" id="{9C3E71E5-3F36-05DE-4FBF-DDA9DDF57E72}"/>
              </a:ext>
            </a:extLst>
          </p:cNvPr>
          <p:cNvGraphicFramePr>
            <a:graphicFrameLocks noGrp="1"/>
          </p:cNvGraphicFramePr>
          <p:nvPr/>
        </p:nvGraphicFramePr>
        <p:xfrm>
          <a:off x="673980" y="1353406"/>
          <a:ext cx="10860136" cy="5373318"/>
        </p:xfrm>
        <a:graphic>
          <a:graphicData uri="http://schemas.openxmlformats.org/drawingml/2006/table">
            <a:tbl>
              <a:tblPr firstRow="1" bandRow="1">
                <a:tableStyleId>{5C22544A-7EE6-4342-B048-85BDC9FD1C3A}</a:tableStyleId>
              </a:tblPr>
              <a:tblGrid>
                <a:gridCol w="2172027">
                  <a:extLst>
                    <a:ext uri="{9D8B030D-6E8A-4147-A177-3AD203B41FA5}">
                      <a16:colId xmlns:a16="http://schemas.microsoft.com/office/drawing/2014/main" val="4221641797"/>
                    </a:ext>
                  </a:extLst>
                </a:gridCol>
                <a:gridCol w="2172027">
                  <a:extLst>
                    <a:ext uri="{9D8B030D-6E8A-4147-A177-3AD203B41FA5}">
                      <a16:colId xmlns:a16="http://schemas.microsoft.com/office/drawing/2014/main" val="2203244800"/>
                    </a:ext>
                  </a:extLst>
                </a:gridCol>
                <a:gridCol w="1086014">
                  <a:extLst>
                    <a:ext uri="{9D8B030D-6E8A-4147-A177-3AD203B41FA5}">
                      <a16:colId xmlns:a16="http://schemas.microsoft.com/office/drawing/2014/main" val="2468086122"/>
                    </a:ext>
                  </a:extLst>
                </a:gridCol>
                <a:gridCol w="1086014">
                  <a:extLst>
                    <a:ext uri="{9D8B030D-6E8A-4147-A177-3AD203B41FA5}">
                      <a16:colId xmlns:a16="http://schemas.microsoft.com/office/drawing/2014/main" val="51654615"/>
                    </a:ext>
                  </a:extLst>
                </a:gridCol>
                <a:gridCol w="2172027">
                  <a:extLst>
                    <a:ext uri="{9D8B030D-6E8A-4147-A177-3AD203B41FA5}">
                      <a16:colId xmlns:a16="http://schemas.microsoft.com/office/drawing/2014/main" val="2638016878"/>
                    </a:ext>
                  </a:extLst>
                </a:gridCol>
                <a:gridCol w="2172027">
                  <a:extLst>
                    <a:ext uri="{9D8B030D-6E8A-4147-A177-3AD203B41FA5}">
                      <a16:colId xmlns:a16="http://schemas.microsoft.com/office/drawing/2014/main" val="2348680289"/>
                    </a:ext>
                  </a:extLst>
                </a:gridCol>
              </a:tblGrid>
              <a:tr h="1899008">
                <a:tc rowSpan="2">
                  <a:txBody>
                    <a:bodyPr/>
                    <a:lstStyle/>
                    <a:p>
                      <a:r>
                        <a:rPr lang="nb-NO" sz="1200" b="1" dirty="0">
                          <a:solidFill>
                            <a:schemeClr val="tx1"/>
                          </a:solidFill>
                        </a:rPr>
                        <a:t>Key partners</a:t>
                      </a:r>
                    </a:p>
                    <a:p>
                      <a:r>
                        <a:rPr lang="nb-NO" sz="1200" b="1" i="1" dirty="0">
                          <a:solidFill>
                            <a:srgbClr val="C00000"/>
                          </a:solidFill>
                        </a:rPr>
                        <a:t>Partnere</a:t>
                      </a:r>
                      <a:endParaRPr lang="nb-NO" sz="1200" b="1" i="1" dirty="0">
                        <a:solidFill>
                          <a:schemeClr val="tx2"/>
                        </a:solidFill>
                      </a:endParaRPr>
                    </a:p>
                    <a:p>
                      <a:endParaRPr lang="nb-NO" sz="1200" b="1" i="1" dirty="0">
                        <a:solidFill>
                          <a:schemeClr val="tx2"/>
                        </a:solidFill>
                      </a:endParaRPr>
                    </a:p>
                    <a:p>
                      <a:pPr marL="171450" indent="-171450">
                        <a:buFont typeface="Arial" panose="020B0604020202020204" pitchFamily="34" charset="0"/>
                        <a:buChar char="•"/>
                      </a:pPr>
                      <a:r>
                        <a:rPr lang="nb-NO" sz="1100" b="0" i="0" dirty="0">
                          <a:solidFill>
                            <a:schemeClr val="tx2"/>
                          </a:solidFill>
                        </a:rPr>
                        <a:t>…</a:t>
                      </a:r>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r>
                        <a:rPr lang="nb-NO" sz="1200" b="1">
                          <a:solidFill>
                            <a:schemeClr val="tx1"/>
                          </a:solidFill>
                        </a:rPr>
                        <a:t>Key activities</a:t>
                      </a:r>
                    </a:p>
                    <a:p>
                      <a:r>
                        <a:rPr lang="nb-NO" sz="1200" b="1" i="1" kern="1200">
                          <a:solidFill>
                            <a:srgbClr val="C00000"/>
                          </a:solidFill>
                          <a:latin typeface="+mn-lt"/>
                          <a:ea typeface="+mn-ea"/>
                          <a:cs typeface="+mn-cs"/>
                        </a:rPr>
                        <a:t>Kjerneaktiviteter</a:t>
                      </a:r>
                      <a:endParaRPr lang="nb-NO" sz="1200" b="1" i="1" kern="1200">
                        <a:solidFill>
                          <a:schemeClr val="tx2"/>
                        </a:solidFill>
                        <a:latin typeface="+mn-lt"/>
                        <a:ea typeface="+mn-ea"/>
                        <a:cs typeface="+mn-cs"/>
                      </a:endParaRPr>
                    </a:p>
                    <a:p>
                      <a:endParaRPr lang="nb-NO" sz="1200" b="1" i="1" kern="1200">
                        <a:solidFill>
                          <a:schemeClr val="tx2"/>
                        </a:solidFill>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b-NO" sz="1100" b="0" i="0" u="none" strike="noStrike" kern="1200" cap="none" spc="0" normalizeH="0" baseline="0" noProof="0">
                          <a:ln>
                            <a:noFill/>
                          </a:ln>
                          <a:solidFill>
                            <a:schemeClr val="tx2"/>
                          </a:solidFill>
                          <a:effectLst/>
                          <a:uLnTx/>
                          <a:uFillTx/>
                          <a:latin typeface="+mn-lt"/>
                          <a:ea typeface="+mn-ea"/>
                          <a:cs typeface="+mn-cs"/>
                        </a:rPr>
                        <a:t>…</a:t>
                      </a:r>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rowSpan="2" gridSpan="2">
                  <a:txBody>
                    <a:bodyPr/>
                    <a:lstStyle/>
                    <a:p>
                      <a:r>
                        <a:rPr lang="nb-NO" sz="1200" b="1">
                          <a:solidFill>
                            <a:schemeClr val="tx1"/>
                          </a:solidFill>
                        </a:rPr>
                        <a:t>Value propositions</a:t>
                      </a:r>
                    </a:p>
                    <a:p>
                      <a:r>
                        <a:rPr lang="nb-NO" sz="1200" b="1" i="1" kern="1200">
                          <a:solidFill>
                            <a:srgbClr val="C00000"/>
                          </a:solidFill>
                          <a:latin typeface="+mn-lt"/>
                          <a:ea typeface="+mn-ea"/>
                          <a:cs typeface="+mn-cs"/>
                        </a:rPr>
                        <a:t>Verdiløfte</a:t>
                      </a:r>
                      <a:endParaRPr lang="nb-NO" sz="1200" b="1" i="1" kern="1200">
                        <a:solidFill>
                          <a:schemeClr val="tx2"/>
                        </a:solidFill>
                        <a:latin typeface="+mn-lt"/>
                        <a:ea typeface="+mn-ea"/>
                        <a:cs typeface="+mn-cs"/>
                      </a:endParaRPr>
                    </a:p>
                    <a:p>
                      <a:endParaRPr lang="nb-NO" sz="1200" b="1" i="1" kern="1200">
                        <a:solidFill>
                          <a:schemeClr val="tx2"/>
                        </a:solidFill>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b-NO" sz="1100" b="0" i="0" u="none" strike="noStrike" kern="1200" cap="none" spc="0" normalizeH="0" baseline="0" noProof="0">
                          <a:ln>
                            <a:noFill/>
                          </a:ln>
                          <a:solidFill>
                            <a:schemeClr val="tx2"/>
                          </a:solidFill>
                          <a:effectLst/>
                          <a:uLnTx/>
                          <a:uFillTx/>
                          <a:latin typeface="+mn-lt"/>
                          <a:ea typeface="+mn-ea"/>
                          <a:cs typeface="+mn-cs"/>
                        </a:rPr>
                        <a:t>…</a:t>
                      </a:r>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rowSpan="2" hMerge="1">
                  <a:txBody>
                    <a:bodyPr/>
                    <a:lstStyle/>
                    <a:p>
                      <a:endParaRPr lang="nb-NO"/>
                    </a:p>
                  </a:txBody>
                  <a:tcPr/>
                </a:tc>
                <a:tc>
                  <a:txBody>
                    <a:bodyPr/>
                    <a:lstStyle/>
                    <a:p>
                      <a:r>
                        <a:rPr lang="nb-NO" sz="1200" b="1">
                          <a:solidFill>
                            <a:schemeClr val="tx1"/>
                          </a:solidFill>
                        </a:rPr>
                        <a:t>Customer relationships</a:t>
                      </a:r>
                    </a:p>
                    <a:p>
                      <a:r>
                        <a:rPr lang="nb-NO" sz="1200" b="1" i="1" kern="1200">
                          <a:solidFill>
                            <a:srgbClr val="C00000"/>
                          </a:solidFill>
                          <a:latin typeface="+mn-lt"/>
                          <a:ea typeface="+mn-ea"/>
                          <a:cs typeface="+mn-cs"/>
                        </a:rPr>
                        <a:t>Kunderelasjon</a:t>
                      </a:r>
                      <a:endParaRPr lang="nb-NO" sz="1200" b="1" i="1" kern="1200">
                        <a:solidFill>
                          <a:schemeClr val="tx2"/>
                        </a:solidFill>
                        <a:latin typeface="+mn-lt"/>
                        <a:ea typeface="+mn-ea"/>
                        <a:cs typeface="+mn-cs"/>
                      </a:endParaRPr>
                    </a:p>
                    <a:p>
                      <a:endParaRPr lang="nb-NO" sz="1200" b="1" i="1" kern="1200">
                        <a:solidFill>
                          <a:schemeClr val="tx2"/>
                        </a:solidFill>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b-NO" sz="1100" b="0" i="0" u="none" strike="noStrike" kern="1200" cap="none" spc="0" normalizeH="0" baseline="0" noProof="0">
                          <a:ln>
                            <a:noFill/>
                          </a:ln>
                          <a:solidFill>
                            <a:schemeClr val="tx2"/>
                          </a:solidFill>
                          <a:effectLst/>
                          <a:uLnTx/>
                          <a:uFillTx/>
                          <a:latin typeface="+mn-lt"/>
                          <a:ea typeface="+mn-ea"/>
                          <a:cs typeface="+mn-cs"/>
                        </a:rPr>
                        <a:t>…</a:t>
                      </a:r>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rowSpan="2">
                  <a:txBody>
                    <a:bodyPr/>
                    <a:lstStyle/>
                    <a:p>
                      <a:r>
                        <a:rPr lang="nb-NO" sz="1200" b="1" dirty="0" err="1">
                          <a:solidFill>
                            <a:schemeClr val="tx1"/>
                          </a:solidFill>
                        </a:rPr>
                        <a:t>Customer</a:t>
                      </a:r>
                      <a:r>
                        <a:rPr lang="nb-NO" sz="1200" b="1" dirty="0">
                          <a:solidFill>
                            <a:schemeClr val="tx1"/>
                          </a:solidFill>
                        </a:rPr>
                        <a:t> segments</a:t>
                      </a:r>
                    </a:p>
                    <a:p>
                      <a:r>
                        <a:rPr lang="nb-NO" sz="1200" b="1" i="1" kern="1200" dirty="0">
                          <a:solidFill>
                            <a:srgbClr val="C00000"/>
                          </a:solidFill>
                          <a:latin typeface="+mn-lt"/>
                          <a:ea typeface="+mn-ea"/>
                          <a:cs typeface="+mn-cs"/>
                        </a:rPr>
                        <a:t>Kundesegment</a:t>
                      </a:r>
                      <a:endParaRPr lang="nb-NO" sz="1200" b="1" i="1" kern="1200" dirty="0">
                        <a:solidFill>
                          <a:schemeClr val="tx2"/>
                        </a:solidFill>
                        <a:latin typeface="+mn-lt"/>
                        <a:ea typeface="+mn-ea"/>
                        <a:cs typeface="+mn-cs"/>
                      </a:endParaRPr>
                    </a:p>
                    <a:p>
                      <a:endParaRPr lang="nb-NO" sz="1200" b="1" i="1" kern="1200" dirty="0">
                        <a:solidFill>
                          <a:schemeClr val="tx2"/>
                        </a:solidFill>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b-NO" sz="1100" b="0" i="0" u="none" strike="noStrike" kern="1200" cap="none" spc="0" normalizeH="0" baseline="0" noProof="0" dirty="0">
                          <a:ln>
                            <a:noFill/>
                          </a:ln>
                          <a:solidFill>
                            <a:schemeClr val="tx2"/>
                          </a:solidFill>
                          <a:effectLst/>
                          <a:uLnTx/>
                          <a:uFillTx/>
                          <a:latin typeface="+mn-lt"/>
                          <a:ea typeface="+mn-ea"/>
                          <a:cs typeface="+mn-cs"/>
                        </a:rPr>
                        <a:t>…</a:t>
                      </a:r>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590877557"/>
                  </a:ext>
                </a:extLst>
              </a:tr>
              <a:tr h="1899008">
                <a:tc vMerge="1">
                  <a:txBody>
                    <a:bodyPr/>
                    <a:lstStyle/>
                    <a:p>
                      <a:endParaRPr lang="nb-NO"/>
                    </a:p>
                  </a:txBody>
                  <a:tcPr/>
                </a:tc>
                <a:tc>
                  <a:txBody>
                    <a:bodyPr/>
                    <a:lstStyle/>
                    <a:p>
                      <a:r>
                        <a:rPr lang="nb-NO" sz="1200" b="1">
                          <a:solidFill>
                            <a:schemeClr val="tx1"/>
                          </a:solidFill>
                        </a:rPr>
                        <a:t>Key resources</a:t>
                      </a:r>
                    </a:p>
                    <a:p>
                      <a:r>
                        <a:rPr lang="nb-NO" sz="1200" b="1" i="1" kern="1200">
                          <a:solidFill>
                            <a:srgbClr val="C00000"/>
                          </a:solidFill>
                          <a:latin typeface="+mn-lt"/>
                          <a:ea typeface="+mn-ea"/>
                          <a:cs typeface="+mn-cs"/>
                        </a:rPr>
                        <a:t>Ressurser</a:t>
                      </a:r>
                      <a:endParaRPr lang="nb-NO" sz="1200" b="1" i="1" kern="1200">
                        <a:solidFill>
                          <a:schemeClr val="tx2"/>
                        </a:solidFill>
                        <a:latin typeface="+mn-lt"/>
                        <a:ea typeface="+mn-ea"/>
                        <a:cs typeface="+mn-cs"/>
                      </a:endParaRPr>
                    </a:p>
                    <a:p>
                      <a:endParaRPr lang="nb-NO" sz="1200" b="1" i="1" kern="1200">
                        <a:solidFill>
                          <a:schemeClr val="tx2"/>
                        </a:solidFill>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b-NO" sz="1100" b="0" i="0" u="none" strike="noStrike" kern="1200" cap="none" spc="0" normalizeH="0" baseline="0" noProof="0">
                          <a:ln>
                            <a:noFill/>
                          </a:ln>
                          <a:solidFill>
                            <a:schemeClr val="tx2"/>
                          </a:solidFill>
                          <a:effectLst/>
                          <a:uLnTx/>
                          <a:uFillTx/>
                          <a:latin typeface="+mn-lt"/>
                          <a:ea typeface="+mn-ea"/>
                          <a:cs typeface="+mn-cs"/>
                        </a:rPr>
                        <a:t>…</a:t>
                      </a:r>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gridSpan="2" vMerge="1">
                  <a:txBody>
                    <a:bodyPr/>
                    <a:lstStyle/>
                    <a:p>
                      <a:endParaRPr lang="nb-NO"/>
                    </a:p>
                  </a:txBody>
                  <a:tcPr/>
                </a:tc>
                <a:tc hMerge="1" vMerge="1">
                  <a:txBody>
                    <a:bodyPr/>
                    <a:lstStyle/>
                    <a:p>
                      <a:endParaRPr lang="nb-NO"/>
                    </a:p>
                  </a:txBody>
                  <a:tcPr/>
                </a:tc>
                <a:tc>
                  <a:txBody>
                    <a:bodyPr/>
                    <a:lstStyle/>
                    <a:p>
                      <a:r>
                        <a:rPr lang="nb-NO" sz="1200" b="1" dirty="0">
                          <a:solidFill>
                            <a:schemeClr val="tx1"/>
                          </a:solidFill>
                        </a:rPr>
                        <a:t>Channels</a:t>
                      </a:r>
                    </a:p>
                    <a:p>
                      <a:r>
                        <a:rPr lang="nb-NO" sz="1200" b="1" i="1" kern="1200" dirty="0">
                          <a:solidFill>
                            <a:srgbClr val="C00000"/>
                          </a:solidFill>
                          <a:latin typeface="+mn-lt"/>
                          <a:ea typeface="+mn-ea"/>
                          <a:cs typeface="+mn-cs"/>
                        </a:rPr>
                        <a:t>Kanaler</a:t>
                      </a:r>
                      <a:endParaRPr lang="nb-NO" sz="1200" b="1" i="1" kern="1200" dirty="0">
                        <a:solidFill>
                          <a:schemeClr val="tx2"/>
                        </a:solidFill>
                        <a:latin typeface="+mn-lt"/>
                        <a:ea typeface="+mn-ea"/>
                        <a:cs typeface="+mn-cs"/>
                      </a:endParaRPr>
                    </a:p>
                    <a:p>
                      <a:endParaRPr lang="nb-NO" sz="1200" b="1" i="1" kern="1200" dirty="0">
                        <a:solidFill>
                          <a:schemeClr val="tx2"/>
                        </a:solidFill>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b-NO" sz="1100" b="0" i="0" u="none" strike="noStrike" kern="1200" cap="none" spc="0" normalizeH="0" baseline="0" noProof="0" dirty="0">
                          <a:ln>
                            <a:noFill/>
                          </a:ln>
                          <a:solidFill>
                            <a:schemeClr val="tx2"/>
                          </a:solidFill>
                          <a:effectLst/>
                          <a:uLnTx/>
                          <a:uFillTx/>
                          <a:latin typeface="+mn-lt"/>
                          <a:ea typeface="+mn-ea"/>
                          <a:cs typeface="+mn-cs"/>
                        </a:rPr>
                        <a:t>…</a:t>
                      </a:r>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vMerge="1">
                  <a:txBody>
                    <a:bodyPr/>
                    <a:lstStyle/>
                    <a:p>
                      <a:endParaRPr lang="nb-NO"/>
                    </a:p>
                  </a:txBody>
                  <a:tcPr/>
                </a:tc>
                <a:extLst>
                  <a:ext uri="{0D108BD9-81ED-4DB2-BD59-A6C34878D82A}">
                    <a16:rowId xmlns:a16="http://schemas.microsoft.com/office/drawing/2014/main" val="2992143301"/>
                  </a:ext>
                </a:extLst>
              </a:tr>
              <a:tr h="1575302">
                <a:tc gridSpan="3">
                  <a:txBody>
                    <a:bodyPr/>
                    <a:lstStyle/>
                    <a:p>
                      <a:r>
                        <a:rPr lang="nb-NO" sz="1200" b="1" dirty="0" err="1">
                          <a:solidFill>
                            <a:schemeClr val="tx1"/>
                          </a:solidFill>
                        </a:rPr>
                        <a:t>Cost</a:t>
                      </a:r>
                      <a:r>
                        <a:rPr lang="nb-NO" sz="1200" b="1" dirty="0">
                          <a:solidFill>
                            <a:schemeClr val="tx1"/>
                          </a:solidFill>
                        </a:rPr>
                        <a:t> </a:t>
                      </a:r>
                      <a:r>
                        <a:rPr lang="nb-NO" sz="1200" b="1" dirty="0" err="1">
                          <a:solidFill>
                            <a:schemeClr val="tx1"/>
                          </a:solidFill>
                        </a:rPr>
                        <a:t>structure</a:t>
                      </a:r>
                      <a:endParaRPr lang="nb-NO" sz="1200" b="1" dirty="0">
                        <a:solidFill>
                          <a:schemeClr val="tx1"/>
                        </a:solidFill>
                      </a:endParaRPr>
                    </a:p>
                    <a:p>
                      <a:r>
                        <a:rPr lang="nb-NO" sz="1200" b="1" i="1" kern="1200" dirty="0">
                          <a:solidFill>
                            <a:srgbClr val="C00000"/>
                          </a:solidFill>
                          <a:latin typeface="+mn-lt"/>
                          <a:ea typeface="+mn-ea"/>
                          <a:cs typeface="+mn-cs"/>
                        </a:rPr>
                        <a:t>Kostnader</a:t>
                      </a:r>
                      <a:endParaRPr lang="nb-NO" sz="1200" b="1" i="1" kern="1200" dirty="0">
                        <a:solidFill>
                          <a:schemeClr val="tx2"/>
                        </a:solidFill>
                        <a:latin typeface="+mn-lt"/>
                        <a:ea typeface="+mn-ea"/>
                        <a:cs typeface="+mn-cs"/>
                      </a:endParaRPr>
                    </a:p>
                    <a:p>
                      <a:endParaRPr lang="nb-NO" sz="1200" b="1" i="1" kern="1200" dirty="0">
                        <a:solidFill>
                          <a:schemeClr val="tx2"/>
                        </a:solidFill>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b-NO" sz="1100" b="0" i="0" u="none" strike="noStrike" kern="1200" cap="none" spc="0" normalizeH="0" baseline="0" noProof="0" dirty="0">
                          <a:ln>
                            <a:noFill/>
                          </a:ln>
                          <a:solidFill>
                            <a:schemeClr val="tx2"/>
                          </a:solidFill>
                          <a:effectLst/>
                          <a:uLnTx/>
                          <a:uFillTx/>
                          <a:latin typeface="+mn-lt"/>
                          <a:ea typeface="+mn-ea"/>
                          <a:cs typeface="+mn-cs"/>
                        </a:rPr>
                        <a:t>…</a:t>
                      </a:r>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hMerge="1">
                  <a:txBody>
                    <a:bodyPr/>
                    <a:lstStyle/>
                    <a:p>
                      <a:endParaRPr lang="nb-NO"/>
                    </a:p>
                  </a:txBody>
                  <a:tcPr/>
                </a:tc>
                <a:tc hMerge="1">
                  <a:txBody>
                    <a:bodyPr/>
                    <a:lstStyle/>
                    <a:p>
                      <a:endParaRPr lang="nb-NO"/>
                    </a:p>
                  </a:txBody>
                  <a:tcPr/>
                </a:tc>
                <a:tc gridSpan="3">
                  <a:txBody>
                    <a:bodyPr/>
                    <a:lstStyle/>
                    <a:p>
                      <a:r>
                        <a:rPr lang="nb-NO" sz="1200" b="1" dirty="0">
                          <a:solidFill>
                            <a:schemeClr val="tx1"/>
                          </a:solidFill>
                        </a:rPr>
                        <a:t>Revenue </a:t>
                      </a:r>
                      <a:r>
                        <a:rPr lang="nb-NO" sz="1200" b="1" dirty="0" err="1">
                          <a:solidFill>
                            <a:schemeClr val="tx1"/>
                          </a:solidFill>
                        </a:rPr>
                        <a:t>streams</a:t>
                      </a:r>
                      <a:endParaRPr lang="nb-NO" sz="1200" b="1" dirty="0">
                        <a:solidFill>
                          <a:schemeClr val="tx1"/>
                        </a:solidFill>
                      </a:endParaRPr>
                    </a:p>
                    <a:p>
                      <a:r>
                        <a:rPr lang="nb-NO" sz="1200" b="1" i="1" kern="1200" dirty="0">
                          <a:solidFill>
                            <a:srgbClr val="C00000"/>
                          </a:solidFill>
                          <a:latin typeface="+mn-lt"/>
                          <a:ea typeface="+mn-ea"/>
                          <a:cs typeface="+mn-cs"/>
                        </a:rPr>
                        <a:t>Inntektsstrøm</a:t>
                      </a:r>
                      <a:endParaRPr lang="nb-NO" sz="1200" b="1" i="1" kern="1200" dirty="0">
                        <a:solidFill>
                          <a:schemeClr val="tx2"/>
                        </a:solidFill>
                        <a:latin typeface="+mn-lt"/>
                        <a:ea typeface="+mn-ea"/>
                        <a:cs typeface="+mn-cs"/>
                      </a:endParaRPr>
                    </a:p>
                    <a:p>
                      <a:endParaRPr lang="nb-NO" sz="1200" b="1" i="1" kern="1200" dirty="0">
                        <a:solidFill>
                          <a:schemeClr val="tx2"/>
                        </a:solidFill>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b-NO" sz="1100" b="0" i="0" u="none" strike="noStrike" kern="1200" cap="none" spc="0" normalizeH="0" baseline="0" noProof="0" dirty="0">
                          <a:ln>
                            <a:noFill/>
                          </a:ln>
                          <a:solidFill>
                            <a:schemeClr val="tx2"/>
                          </a:solidFill>
                          <a:effectLst/>
                          <a:uLnTx/>
                          <a:uFillTx/>
                          <a:latin typeface="+mn-lt"/>
                          <a:ea typeface="+mn-ea"/>
                          <a:cs typeface="+mn-cs"/>
                        </a:rPr>
                        <a:t>…</a:t>
                      </a:r>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hMerge="1">
                  <a:txBody>
                    <a:bodyPr/>
                    <a:lstStyle/>
                    <a:p>
                      <a:endParaRPr lang="nb-NO"/>
                    </a:p>
                  </a:txBody>
                  <a:tcPr/>
                </a:tc>
                <a:tc hMerge="1">
                  <a:txBody>
                    <a:bodyPr/>
                    <a:lstStyle/>
                    <a:p>
                      <a:endParaRPr lang="nb-NO"/>
                    </a:p>
                  </a:txBody>
                  <a:tcPr/>
                </a:tc>
                <a:extLst>
                  <a:ext uri="{0D108BD9-81ED-4DB2-BD59-A6C34878D82A}">
                    <a16:rowId xmlns:a16="http://schemas.microsoft.com/office/drawing/2014/main" val="3989129924"/>
                  </a:ext>
                </a:extLst>
              </a:tr>
            </a:tbl>
          </a:graphicData>
        </a:graphic>
      </p:graphicFrame>
      <p:grpSp>
        <p:nvGrpSpPr>
          <p:cNvPr id="4" name="Gruppe 3">
            <a:extLst>
              <a:ext uri="{FF2B5EF4-FFF2-40B4-BE49-F238E27FC236}">
                <a16:creationId xmlns:a16="http://schemas.microsoft.com/office/drawing/2014/main" id="{83FE8836-A8C8-6E82-C1F5-AE385230FA96}"/>
              </a:ext>
            </a:extLst>
          </p:cNvPr>
          <p:cNvGrpSpPr/>
          <p:nvPr/>
        </p:nvGrpSpPr>
        <p:grpSpPr>
          <a:xfrm>
            <a:off x="2395617" y="1386677"/>
            <a:ext cx="414699" cy="319119"/>
            <a:chOff x="-741363" y="2214563"/>
            <a:chExt cx="1254126" cy="974725"/>
          </a:xfrm>
          <a:solidFill>
            <a:schemeClr val="accent1"/>
          </a:solidFill>
        </p:grpSpPr>
        <p:sp>
          <p:nvSpPr>
            <p:cNvPr id="5" name="Freeform 5">
              <a:extLst>
                <a:ext uri="{FF2B5EF4-FFF2-40B4-BE49-F238E27FC236}">
                  <a16:creationId xmlns:a16="http://schemas.microsoft.com/office/drawing/2014/main" id="{1D3FB9E1-7527-45D0-9127-E252E308E024}"/>
                </a:ext>
              </a:extLst>
            </p:cNvPr>
            <p:cNvSpPr>
              <a:spLocks noEditPoints="1"/>
            </p:cNvSpPr>
            <p:nvPr/>
          </p:nvSpPr>
          <p:spPr bwMode="auto">
            <a:xfrm>
              <a:off x="-741363" y="2236788"/>
              <a:ext cx="485775" cy="485775"/>
            </a:xfrm>
            <a:custGeom>
              <a:avLst/>
              <a:gdLst>
                <a:gd name="T0" fmla="*/ 102 w 306"/>
                <a:gd name="T1" fmla="*/ 306 h 306"/>
                <a:gd name="T2" fmla="*/ 0 w 306"/>
                <a:gd name="T3" fmla="*/ 204 h 306"/>
                <a:gd name="T4" fmla="*/ 204 w 306"/>
                <a:gd name="T5" fmla="*/ 0 h 306"/>
                <a:gd name="T6" fmla="*/ 306 w 306"/>
                <a:gd name="T7" fmla="*/ 102 h 306"/>
                <a:gd name="T8" fmla="*/ 102 w 306"/>
                <a:gd name="T9" fmla="*/ 306 h 306"/>
                <a:gd name="T10" fmla="*/ 26 w 306"/>
                <a:gd name="T11" fmla="*/ 204 h 306"/>
                <a:gd name="T12" fmla="*/ 102 w 306"/>
                <a:gd name="T13" fmla="*/ 282 h 306"/>
                <a:gd name="T14" fmla="*/ 280 w 306"/>
                <a:gd name="T15" fmla="*/ 102 h 306"/>
                <a:gd name="T16" fmla="*/ 204 w 306"/>
                <a:gd name="T17" fmla="*/ 26 h 306"/>
                <a:gd name="T18" fmla="*/ 26 w 306"/>
                <a:gd name="T19" fmla="*/ 204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6" h="306">
                  <a:moveTo>
                    <a:pt x="102" y="306"/>
                  </a:moveTo>
                  <a:lnTo>
                    <a:pt x="0" y="204"/>
                  </a:lnTo>
                  <a:lnTo>
                    <a:pt x="204" y="0"/>
                  </a:lnTo>
                  <a:lnTo>
                    <a:pt x="306" y="102"/>
                  </a:lnTo>
                  <a:lnTo>
                    <a:pt x="102" y="306"/>
                  </a:lnTo>
                  <a:close/>
                  <a:moveTo>
                    <a:pt x="26" y="204"/>
                  </a:moveTo>
                  <a:lnTo>
                    <a:pt x="102" y="282"/>
                  </a:lnTo>
                  <a:lnTo>
                    <a:pt x="280" y="102"/>
                  </a:lnTo>
                  <a:lnTo>
                    <a:pt x="204" y="26"/>
                  </a:lnTo>
                  <a:lnTo>
                    <a:pt x="26" y="2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6" name="Freeform 6">
              <a:extLst>
                <a:ext uri="{FF2B5EF4-FFF2-40B4-BE49-F238E27FC236}">
                  <a16:creationId xmlns:a16="http://schemas.microsoft.com/office/drawing/2014/main" id="{CE5D6B80-9851-E09C-CFE9-9FC7A5127A6C}"/>
                </a:ext>
              </a:extLst>
            </p:cNvPr>
            <p:cNvSpPr>
              <a:spLocks/>
            </p:cNvSpPr>
            <p:nvPr/>
          </p:nvSpPr>
          <p:spPr bwMode="auto">
            <a:xfrm>
              <a:off x="-649288" y="2414588"/>
              <a:ext cx="215900" cy="219075"/>
            </a:xfrm>
            <a:custGeom>
              <a:avLst/>
              <a:gdLst>
                <a:gd name="T0" fmla="*/ 12 w 136"/>
                <a:gd name="T1" fmla="*/ 138 h 138"/>
                <a:gd name="T2" fmla="*/ 0 w 136"/>
                <a:gd name="T3" fmla="*/ 124 h 138"/>
                <a:gd name="T4" fmla="*/ 124 w 136"/>
                <a:gd name="T5" fmla="*/ 0 h 138"/>
                <a:gd name="T6" fmla="*/ 136 w 136"/>
                <a:gd name="T7" fmla="*/ 12 h 138"/>
                <a:gd name="T8" fmla="*/ 12 w 136"/>
                <a:gd name="T9" fmla="*/ 138 h 138"/>
              </a:gdLst>
              <a:ahLst/>
              <a:cxnLst>
                <a:cxn ang="0">
                  <a:pos x="T0" y="T1"/>
                </a:cxn>
                <a:cxn ang="0">
                  <a:pos x="T2" y="T3"/>
                </a:cxn>
                <a:cxn ang="0">
                  <a:pos x="T4" y="T5"/>
                </a:cxn>
                <a:cxn ang="0">
                  <a:pos x="T6" y="T7"/>
                </a:cxn>
                <a:cxn ang="0">
                  <a:pos x="T8" y="T9"/>
                </a:cxn>
              </a:cxnLst>
              <a:rect l="0" t="0" r="r" b="b"/>
              <a:pathLst>
                <a:path w="136" h="138">
                  <a:moveTo>
                    <a:pt x="12" y="138"/>
                  </a:moveTo>
                  <a:lnTo>
                    <a:pt x="0" y="124"/>
                  </a:lnTo>
                  <a:lnTo>
                    <a:pt x="124" y="0"/>
                  </a:lnTo>
                  <a:lnTo>
                    <a:pt x="136" y="12"/>
                  </a:lnTo>
                  <a:lnTo>
                    <a:pt x="12" y="1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7" name="Freeform 7">
              <a:extLst>
                <a:ext uri="{FF2B5EF4-FFF2-40B4-BE49-F238E27FC236}">
                  <a16:creationId xmlns:a16="http://schemas.microsoft.com/office/drawing/2014/main" id="{00BD0730-BF20-AD3B-AA38-D15C9692CF55}"/>
                </a:ext>
              </a:extLst>
            </p:cNvPr>
            <p:cNvSpPr>
              <a:spLocks/>
            </p:cNvSpPr>
            <p:nvPr/>
          </p:nvSpPr>
          <p:spPr bwMode="auto">
            <a:xfrm>
              <a:off x="-557213" y="2643188"/>
              <a:ext cx="561975" cy="546100"/>
            </a:xfrm>
            <a:custGeom>
              <a:avLst/>
              <a:gdLst>
                <a:gd name="T0" fmla="*/ 310 w 354"/>
                <a:gd name="T1" fmla="*/ 344 h 344"/>
                <a:gd name="T2" fmla="*/ 310 w 354"/>
                <a:gd name="T3" fmla="*/ 344 h 344"/>
                <a:gd name="T4" fmla="*/ 302 w 354"/>
                <a:gd name="T5" fmla="*/ 342 h 344"/>
                <a:gd name="T6" fmla="*/ 292 w 354"/>
                <a:gd name="T7" fmla="*/ 340 h 344"/>
                <a:gd name="T8" fmla="*/ 284 w 354"/>
                <a:gd name="T9" fmla="*/ 336 h 344"/>
                <a:gd name="T10" fmla="*/ 278 w 354"/>
                <a:gd name="T11" fmla="*/ 330 h 344"/>
                <a:gd name="T12" fmla="*/ 40 w 354"/>
                <a:gd name="T13" fmla="*/ 92 h 344"/>
                <a:gd name="T14" fmla="*/ 40 w 354"/>
                <a:gd name="T15" fmla="*/ 92 h 344"/>
                <a:gd name="T16" fmla="*/ 34 w 354"/>
                <a:gd name="T17" fmla="*/ 82 h 344"/>
                <a:gd name="T18" fmla="*/ 30 w 354"/>
                <a:gd name="T19" fmla="*/ 72 h 344"/>
                <a:gd name="T20" fmla="*/ 24 w 354"/>
                <a:gd name="T21" fmla="*/ 42 h 344"/>
                <a:gd name="T22" fmla="*/ 24 w 354"/>
                <a:gd name="T23" fmla="*/ 42 h 344"/>
                <a:gd name="T24" fmla="*/ 24 w 354"/>
                <a:gd name="T25" fmla="*/ 38 h 344"/>
                <a:gd name="T26" fmla="*/ 20 w 354"/>
                <a:gd name="T27" fmla="*/ 34 h 344"/>
                <a:gd name="T28" fmla="*/ 0 w 354"/>
                <a:gd name="T29" fmla="*/ 12 h 344"/>
                <a:gd name="T30" fmla="*/ 12 w 354"/>
                <a:gd name="T31" fmla="*/ 0 h 344"/>
                <a:gd name="T32" fmla="*/ 34 w 354"/>
                <a:gd name="T33" fmla="*/ 22 h 344"/>
                <a:gd name="T34" fmla="*/ 34 w 354"/>
                <a:gd name="T35" fmla="*/ 22 h 344"/>
                <a:gd name="T36" fmla="*/ 40 w 354"/>
                <a:gd name="T37" fmla="*/ 30 h 344"/>
                <a:gd name="T38" fmla="*/ 42 w 354"/>
                <a:gd name="T39" fmla="*/ 38 h 344"/>
                <a:gd name="T40" fmla="*/ 48 w 354"/>
                <a:gd name="T41" fmla="*/ 68 h 344"/>
                <a:gd name="T42" fmla="*/ 48 w 354"/>
                <a:gd name="T43" fmla="*/ 68 h 344"/>
                <a:gd name="T44" fmla="*/ 50 w 354"/>
                <a:gd name="T45" fmla="*/ 74 h 344"/>
                <a:gd name="T46" fmla="*/ 54 w 354"/>
                <a:gd name="T47" fmla="*/ 80 h 344"/>
                <a:gd name="T48" fmla="*/ 290 w 354"/>
                <a:gd name="T49" fmla="*/ 316 h 344"/>
                <a:gd name="T50" fmla="*/ 290 w 354"/>
                <a:gd name="T51" fmla="*/ 316 h 344"/>
                <a:gd name="T52" fmla="*/ 300 w 354"/>
                <a:gd name="T53" fmla="*/ 324 h 344"/>
                <a:gd name="T54" fmla="*/ 310 w 354"/>
                <a:gd name="T55" fmla="*/ 326 h 344"/>
                <a:gd name="T56" fmla="*/ 320 w 354"/>
                <a:gd name="T57" fmla="*/ 324 h 344"/>
                <a:gd name="T58" fmla="*/ 330 w 354"/>
                <a:gd name="T59" fmla="*/ 318 h 344"/>
                <a:gd name="T60" fmla="*/ 330 w 354"/>
                <a:gd name="T61" fmla="*/ 318 h 344"/>
                <a:gd name="T62" fmla="*/ 334 w 354"/>
                <a:gd name="T63" fmla="*/ 310 h 344"/>
                <a:gd name="T64" fmla="*/ 336 w 354"/>
                <a:gd name="T65" fmla="*/ 298 h 344"/>
                <a:gd name="T66" fmla="*/ 336 w 354"/>
                <a:gd name="T67" fmla="*/ 298 h 344"/>
                <a:gd name="T68" fmla="*/ 334 w 354"/>
                <a:gd name="T69" fmla="*/ 288 h 344"/>
                <a:gd name="T70" fmla="*/ 328 w 354"/>
                <a:gd name="T71" fmla="*/ 278 h 344"/>
                <a:gd name="T72" fmla="*/ 266 w 354"/>
                <a:gd name="T73" fmla="*/ 216 h 344"/>
                <a:gd name="T74" fmla="*/ 278 w 354"/>
                <a:gd name="T75" fmla="*/ 204 h 344"/>
                <a:gd name="T76" fmla="*/ 340 w 354"/>
                <a:gd name="T77" fmla="*/ 266 h 344"/>
                <a:gd name="T78" fmla="*/ 340 w 354"/>
                <a:gd name="T79" fmla="*/ 266 h 344"/>
                <a:gd name="T80" fmla="*/ 346 w 354"/>
                <a:gd name="T81" fmla="*/ 272 h 344"/>
                <a:gd name="T82" fmla="*/ 350 w 354"/>
                <a:gd name="T83" fmla="*/ 280 h 344"/>
                <a:gd name="T84" fmla="*/ 354 w 354"/>
                <a:gd name="T85" fmla="*/ 290 h 344"/>
                <a:gd name="T86" fmla="*/ 354 w 354"/>
                <a:gd name="T87" fmla="*/ 298 h 344"/>
                <a:gd name="T88" fmla="*/ 354 w 354"/>
                <a:gd name="T89" fmla="*/ 298 h 344"/>
                <a:gd name="T90" fmla="*/ 354 w 354"/>
                <a:gd name="T91" fmla="*/ 308 h 344"/>
                <a:gd name="T92" fmla="*/ 352 w 354"/>
                <a:gd name="T93" fmla="*/ 316 h 344"/>
                <a:gd name="T94" fmla="*/ 348 w 354"/>
                <a:gd name="T95" fmla="*/ 324 h 344"/>
                <a:gd name="T96" fmla="*/ 342 w 354"/>
                <a:gd name="T97" fmla="*/ 330 h 344"/>
                <a:gd name="T98" fmla="*/ 342 w 354"/>
                <a:gd name="T99" fmla="*/ 330 h 344"/>
                <a:gd name="T100" fmla="*/ 334 w 354"/>
                <a:gd name="T101" fmla="*/ 336 h 344"/>
                <a:gd name="T102" fmla="*/ 328 w 354"/>
                <a:gd name="T103" fmla="*/ 340 h 344"/>
                <a:gd name="T104" fmla="*/ 318 w 354"/>
                <a:gd name="T105" fmla="*/ 342 h 344"/>
                <a:gd name="T106" fmla="*/ 310 w 354"/>
                <a:gd name="T107" fmla="*/ 344 h 344"/>
                <a:gd name="T108" fmla="*/ 310 w 354"/>
                <a:gd name="T109" fmla="*/ 34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54" h="344">
                  <a:moveTo>
                    <a:pt x="310" y="344"/>
                  </a:moveTo>
                  <a:lnTo>
                    <a:pt x="310" y="344"/>
                  </a:lnTo>
                  <a:lnTo>
                    <a:pt x="302" y="342"/>
                  </a:lnTo>
                  <a:lnTo>
                    <a:pt x="292" y="340"/>
                  </a:lnTo>
                  <a:lnTo>
                    <a:pt x="284" y="336"/>
                  </a:lnTo>
                  <a:lnTo>
                    <a:pt x="278" y="330"/>
                  </a:lnTo>
                  <a:lnTo>
                    <a:pt x="40" y="92"/>
                  </a:lnTo>
                  <a:lnTo>
                    <a:pt x="40" y="92"/>
                  </a:lnTo>
                  <a:lnTo>
                    <a:pt x="34" y="82"/>
                  </a:lnTo>
                  <a:lnTo>
                    <a:pt x="30" y="72"/>
                  </a:lnTo>
                  <a:lnTo>
                    <a:pt x="24" y="42"/>
                  </a:lnTo>
                  <a:lnTo>
                    <a:pt x="24" y="42"/>
                  </a:lnTo>
                  <a:lnTo>
                    <a:pt x="24" y="38"/>
                  </a:lnTo>
                  <a:lnTo>
                    <a:pt x="20" y="34"/>
                  </a:lnTo>
                  <a:lnTo>
                    <a:pt x="0" y="12"/>
                  </a:lnTo>
                  <a:lnTo>
                    <a:pt x="12" y="0"/>
                  </a:lnTo>
                  <a:lnTo>
                    <a:pt x="34" y="22"/>
                  </a:lnTo>
                  <a:lnTo>
                    <a:pt x="34" y="22"/>
                  </a:lnTo>
                  <a:lnTo>
                    <a:pt x="40" y="30"/>
                  </a:lnTo>
                  <a:lnTo>
                    <a:pt x="42" y="38"/>
                  </a:lnTo>
                  <a:lnTo>
                    <a:pt x="48" y="68"/>
                  </a:lnTo>
                  <a:lnTo>
                    <a:pt x="48" y="68"/>
                  </a:lnTo>
                  <a:lnTo>
                    <a:pt x="50" y="74"/>
                  </a:lnTo>
                  <a:lnTo>
                    <a:pt x="54" y="80"/>
                  </a:lnTo>
                  <a:lnTo>
                    <a:pt x="290" y="316"/>
                  </a:lnTo>
                  <a:lnTo>
                    <a:pt x="290" y="316"/>
                  </a:lnTo>
                  <a:lnTo>
                    <a:pt x="300" y="324"/>
                  </a:lnTo>
                  <a:lnTo>
                    <a:pt x="310" y="326"/>
                  </a:lnTo>
                  <a:lnTo>
                    <a:pt x="320" y="324"/>
                  </a:lnTo>
                  <a:lnTo>
                    <a:pt x="330" y="318"/>
                  </a:lnTo>
                  <a:lnTo>
                    <a:pt x="330" y="318"/>
                  </a:lnTo>
                  <a:lnTo>
                    <a:pt x="334" y="310"/>
                  </a:lnTo>
                  <a:lnTo>
                    <a:pt x="336" y="298"/>
                  </a:lnTo>
                  <a:lnTo>
                    <a:pt x="336" y="298"/>
                  </a:lnTo>
                  <a:lnTo>
                    <a:pt x="334" y="288"/>
                  </a:lnTo>
                  <a:lnTo>
                    <a:pt x="328" y="278"/>
                  </a:lnTo>
                  <a:lnTo>
                    <a:pt x="266" y="216"/>
                  </a:lnTo>
                  <a:lnTo>
                    <a:pt x="278" y="204"/>
                  </a:lnTo>
                  <a:lnTo>
                    <a:pt x="340" y="266"/>
                  </a:lnTo>
                  <a:lnTo>
                    <a:pt x="340" y="266"/>
                  </a:lnTo>
                  <a:lnTo>
                    <a:pt x="346" y="272"/>
                  </a:lnTo>
                  <a:lnTo>
                    <a:pt x="350" y="280"/>
                  </a:lnTo>
                  <a:lnTo>
                    <a:pt x="354" y="290"/>
                  </a:lnTo>
                  <a:lnTo>
                    <a:pt x="354" y="298"/>
                  </a:lnTo>
                  <a:lnTo>
                    <a:pt x="354" y="298"/>
                  </a:lnTo>
                  <a:lnTo>
                    <a:pt x="354" y="308"/>
                  </a:lnTo>
                  <a:lnTo>
                    <a:pt x="352" y="316"/>
                  </a:lnTo>
                  <a:lnTo>
                    <a:pt x="348" y="324"/>
                  </a:lnTo>
                  <a:lnTo>
                    <a:pt x="342" y="330"/>
                  </a:lnTo>
                  <a:lnTo>
                    <a:pt x="342" y="330"/>
                  </a:lnTo>
                  <a:lnTo>
                    <a:pt x="334" y="336"/>
                  </a:lnTo>
                  <a:lnTo>
                    <a:pt x="328" y="340"/>
                  </a:lnTo>
                  <a:lnTo>
                    <a:pt x="318" y="342"/>
                  </a:lnTo>
                  <a:lnTo>
                    <a:pt x="310" y="344"/>
                  </a:lnTo>
                  <a:lnTo>
                    <a:pt x="310" y="3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8" name="Freeform 8">
              <a:extLst>
                <a:ext uri="{FF2B5EF4-FFF2-40B4-BE49-F238E27FC236}">
                  <a16:creationId xmlns:a16="http://schemas.microsoft.com/office/drawing/2014/main" id="{606F3532-1EEC-A6EA-E947-EEDE2DF75ADE}"/>
                </a:ext>
              </a:extLst>
            </p:cNvPr>
            <p:cNvSpPr>
              <a:spLocks/>
            </p:cNvSpPr>
            <p:nvPr/>
          </p:nvSpPr>
          <p:spPr bwMode="auto">
            <a:xfrm>
              <a:off x="-134938" y="2884488"/>
              <a:ext cx="222250" cy="222250"/>
            </a:xfrm>
            <a:custGeom>
              <a:avLst/>
              <a:gdLst>
                <a:gd name="T0" fmla="*/ 94 w 140"/>
                <a:gd name="T1" fmla="*/ 140 h 140"/>
                <a:gd name="T2" fmla="*/ 94 w 140"/>
                <a:gd name="T3" fmla="*/ 140 h 140"/>
                <a:gd name="T4" fmla="*/ 86 w 140"/>
                <a:gd name="T5" fmla="*/ 140 h 140"/>
                <a:gd name="T6" fmla="*/ 78 w 140"/>
                <a:gd name="T7" fmla="*/ 138 h 140"/>
                <a:gd name="T8" fmla="*/ 70 w 140"/>
                <a:gd name="T9" fmla="*/ 134 h 140"/>
                <a:gd name="T10" fmla="*/ 64 w 140"/>
                <a:gd name="T11" fmla="*/ 128 h 140"/>
                <a:gd name="T12" fmla="*/ 0 w 140"/>
                <a:gd name="T13" fmla="*/ 64 h 140"/>
                <a:gd name="T14" fmla="*/ 12 w 140"/>
                <a:gd name="T15" fmla="*/ 52 h 140"/>
                <a:gd name="T16" fmla="*/ 76 w 140"/>
                <a:gd name="T17" fmla="*/ 114 h 140"/>
                <a:gd name="T18" fmla="*/ 76 w 140"/>
                <a:gd name="T19" fmla="*/ 114 h 140"/>
                <a:gd name="T20" fmla="*/ 84 w 140"/>
                <a:gd name="T21" fmla="*/ 120 h 140"/>
                <a:gd name="T22" fmla="*/ 94 w 140"/>
                <a:gd name="T23" fmla="*/ 122 h 140"/>
                <a:gd name="T24" fmla="*/ 106 w 140"/>
                <a:gd name="T25" fmla="*/ 120 h 140"/>
                <a:gd name="T26" fmla="*/ 114 w 140"/>
                <a:gd name="T27" fmla="*/ 114 h 140"/>
                <a:gd name="T28" fmla="*/ 114 w 140"/>
                <a:gd name="T29" fmla="*/ 114 h 140"/>
                <a:gd name="T30" fmla="*/ 120 w 140"/>
                <a:gd name="T31" fmla="*/ 106 h 140"/>
                <a:gd name="T32" fmla="*/ 122 w 140"/>
                <a:gd name="T33" fmla="*/ 96 h 140"/>
                <a:gd name="T34" fmla="*/ 122 w 140"/>
                <a:gd name="T35" fmla="*/ 96 h 140"/>
                <a:gd name="T36" fmla="*/ 120 w 140"/>
                <a:gd name="T37" fmla="*/ 86 h 140"/>
                <a:gd name="T38" fmla="*/ 114 w 140"/>
                <a:gd name="T39" fmla="*/ 76 h 140"/>
                <a:gd name="T40" fmla="*/ 50 w 140"/>
                <a:gd name="T41" fmla="*/ 14 h 140"/>
                <a:gd name="T42" fmla="*/ 64 w 140"/>
                <a:gd name="T43" fmla="*/ 0 h 140"/>
                <a:gd name="T44" fmla="*/ 126 w 140"/>
                <a:gd name="T45" fmla="*/ 64 h 140"/>
                <a:gd name="T46" fmla="*/ 126 w 140"/>
                <a:gd name="T47" fmla="*/ 64 h 140"/>
                <a:gd name="T48" fmla="*/ 132 w 140"/>
                <a:gd name="T49" fmla="*/ 70 h 140"/>
                <a:gd name="T50" fmla="*/ 136 w 140"/>
                <a:gd name="T51" fmla="*/ 78 h 140"/>
                <a:gd name="T52" fmla="*/ 138 w 140"/>
                <a:gd name="T53" fmla="*/ 88 h 140"/>
                <a:gd name="T54" fmla="*/ 140 w 140"/>
                <a:gd name="T55" fmla="*/ 96 h 140"/>
                <a:gd name="T56" fmla="*/ 140 w 140"/>
                <a:gd name="T57" fmla="*/ 96 h 140"/>
                <a:gd name="T58" fmla="*/ 138 w 140"/>
                <a:gd name="T59" fmla="*/ 104 h 140"/>
                <a:gd name="T60" fmla="*/ 136 w 140"/>
                <a:gd name="T61" fmla="*/ 114 h 140"/>
                <a:gd name="T62" fmla="*/ 132 w 140"/>
                <a:gd name="T63" fmla="*/ 120 h 140"/>
                <a:gd name="T64" fmla="*/ 126 w 140"/>
                <a:gd name="T65" fmla="*/ 128 h 140"/>
                <a:gd name="T66" fmla="*/ 126 w 140"/>
                <a:gd name="T67" fmla="*/ 128 h 140"/>
                <a:gd name="T68" fmla="*/ 120 w 140"/>
                <a:gd name="T69" fmla="*/ 134 h 140"/>
                <a:gd name="T70" fmla="*/ 112 w 140"/>
                <a:gd name="T71" fmla="*/ 138 h 140"/>
                <a:gd name="T72" fmla="*/ 104 w 140"/>
                <a:gd name="T73" fmla="*/ 140 h 140"/>
                <a:gd name="T74" fmla="*/ 94 w 140"/>
                <a:gd name="T75" fmla="*/ 140 h 140"/>
                <a:gd name="T76" fmla="*/ 94 w 140"/>
                <a:gd name="T77" fmla="*/ 14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0" h="140">
                  <a:moveTo>
                    <a:pt x="94" y="140"/>
                  </a:moveTo>
                  <a:lnTo>
                    <a:pt x="94" y="140"/>
                  </a:lnTo>
                  <a:lnTo>
                    <a:pt x="86" y="140"/>
                  </a:lnTo>
                  <a:lnTo>
                    <a:pt x="78" y="138"/>
                  </a:lnTo>
                  <a:lnTo>
                    <a:pt x="70" y="134"/>
                  </a:lnTo>
                  <a:lnTo>
                    <a:pt x="64" y="128"/>
                  </a:lnTo>
                  <a:lnTo>
                    <a:pt x="0" y="64"/>
                  </a:lnTo>
                  <a:lnTo>
                    <a:pt x="12" y="52"/>
                  </a:lnTo>
                  <a:lnTo>
                    <a:pt x="76" y="114"/>
                  </a:lnTo>
                  <a:lnTo>
                    <a:pt x="76" y="114"/>
                  </a:lnTo>
                  <a:lnTo>
                    <a:pt x="84" y="120"/>
                  </a:lnTo>
                  <a:lnTo>
                    <a:pt x="94" y="122"/>
                  </a:lnTo>
                  <a:lnTo>
                    <a:pt x="106" y="120"/>
                  </a:lnTo>
                  <a:lnTo>
                    <a:pt x="114" y="114"/>
                  </a:lnTo>
                  <a:lnTo>
                    <a:pt x="114" y="114"/>
                  </a:lnTo>
                  <a:lnTo>
                    <a:pt x="120" y="106"/>
                  </a:lnTo>
                  <a:lnTo>
                    <a:pt x="122" y="96"/>
                  </a:lnTo>
                  <a:lnTo>
                    <a:pt x="122" y="96"/>
                  </a:lnTo>
                  <a:lnTo>
                    <a:pt x="120" y="86"/>
                  </a:lnTo>
                  <a:lnTo>
                    <a:pt x="114" y="76"/>
                  </a:lnTo>
                  <a:lnTo>
                    <a:pt x="50" y="14"/>
                  </a:lnTo>
                  <a:lnTo>
                    <a:pt x="64" y="0"/>
                  </a:lnTo>
                  <a:lnTo>
                    <a:pt x="126" y="64"/>
                  </a:lnTo>
                  <a:lnTo>
                    <a:pt x="126" y="64"/>
                  </a:lnTo>
                  <a:lnTo>
                    <a:pt x="132" y="70"/>
                  </a:lnTo>
                  <a:lnTo>
                    <a:pt x="136" y="78"/>
                  </a:lnTo>
                  <a:lnTo>
                    <a:pt x="138" y="88"/>
                  </a:lnTo>
                  <a:lnTo>
                    <a:pt x="140" y="96"/>
                  </a:lnTo>
                  <a:lnTo>
                    <a:pt x="140" y="96"/>
                  </a:lnTo>
                  <a:lnTo>
                    <a:pt x="138" y="104"/>
                  </a:lnTo>
                  <a:lnTo>
                    <a:pt x="136" y="114"/>
                  </a:lnTo>
                  <a:lnTo>
                    <a:pt x="132" y="120"/>
                  </a:lnTo>
                  <a:lnTo>
                    <a:pt x="126" y="128"/>
                  </a:lnTo>
                  <a:lnTo>
                    <a:pt x="126" y="128"/>
                  </a:lnTo>
                  <a:lnTo>
                    <a:pt x="120" y="134"/>
                  </a:lnTo>
                  <a:lnTo>
                    <a:pt x="112" y="138"/>
                  </a:lnTo>
                  <a:lnTo>
                    <a:pt x="104" y="140"/>
                  </a:lnTo>
                  <a:lnTo>
                    <a:pt x="94" y="140"/>
                  </a:lnTo>
                  <a:lnTo>
                    <a:pt x="94" y="1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9" name="Freeform 9">
              <a:extLst>
                <a:ext uri="{FF2B5EF4-FFF2-40B4-BE49-F238E27FC236}">
                  <a16:creationId xmlns:a16="http://schemas.microsoft.com/office/drawing/2014/main" id="{CFDCF545-6C86-0F05-6206-7D255B1B3769}"/>
                </a:ext>
              </a:extLst>
            </p:cNvPr>
            <p:cNvSpPr>
              <a:spLocks/>
            </p:cNvSpPr>
            <p:nvPr/>
          </p:nvSpPr>
          <p:spPr bwMode="auto">
            <a:xfrm>
              <a:off x="-55562" y="2805113"/>
              <a:ext cx="222250" cy="222250"/>
            </a:xfrm>
            <a:custGeom>
              <a:avLst/>
              <a:gdLst>
                <a:gd name="T0" fmla="*/ 96 w 140"/>
                <a:gd name="T1" fmla="*/ 140 h 140"/>
                <a:gd name="T2" fmla="*/ 96 w 140"/>
                <a:gd name="T3" fmla="*/ 140 h 140"/>
                <a:gd name="T4" fmla="*/ 88 w 140"/>
                <a:gd name="T5" fmla="*/ 140 h 140"/>
                <a:gd name="T6" fmla="*/ 78 w 140"/>
                <a:gd name="T7" fmla="*/ 136 h 140"/>
                <a:gd name="T8" fmla="*/ 72 w 140"/>
                <a:gd name="T9" fmla="*/ 132 h 140"/>
                <a:gd name="T10" fmla="*/ 64 w 140"/>
                <a:gd name="T11" fmla="*/ 126 h 140"/>
                <a:gd name="T12" fmla="*/ 0 w 140"/>
                <a:gd name="T13" fmla="*/ 64 h 140"/>
                <a:gd name="T14" fmla="*/ 14 w 140"/>
                <a:gd name="T15" fmla="*/ 50 h 140"/>
                <a:gd name="T16" fmla="*/ 76 w 140"/>
                <a:gd name="T17" fmla="*/ 114 h 140"/>
                <a:gd name="T18" fmla="*/ 76 w 140"/>
                <a:gd name="T19" fmla="*/ 114 h 140"/>
                <a:gd name="T20" fmla="*/ 86 w 140"/>
                <a:gd name="T21" fmla="*/ 120 h 140"/>
                <a:gd name="T22" fmla="*/ 96 w 140"/>
                <a:gd name="T23" fmla="*/ 122 h 140"/>
                <a:gd name="T24" fmla="*/ 106 w 140"/>
                <a:gd name="T25" fmla="*/ 120 h 140"/>
                <a:gd name="T26" fmla="*/ 114 w 140"/>
                <a:gd name="T27" fmla="*/ 114 h 140"/>
                <a:gd name="T28" fmla="*/ 114 w 140"/>
                <a:gd name="T29" fmla="*/ 114 h 140"/>
                <a:gd name="T30" fmla="*/ 120 w 140"/>
                <a:gd name="T31" fmla="*/ 106 h 140"/>
                <a:gd name="T32" fmla="*/ 122 w 140"/>
                <a:gd name="T33" fmla="*/ 94 h 140"/>
                <a:gd name="T34" fmla="*/ 120 w 140"/>
                <a:gd name="T35" fmla="*/ 84 h 140"/>
                <a:gd name="T36" fmla="*/ 114 w 140"/>
                <a:gd name="T37" fmla="*/ 76 h 140"/>
                <a:gd name="T38" fmla="*/ 52 w 140"/>
                <a:gd name="T39" fmla="*/ 12 h 140"/>
                <a:gd name="T40" fmla="*/ 64 w 140"/>
                <a:gd name="T41" fmla="*/ 0 h 140"/>
                <a:gd name="T42" fmla="*/ 128 w 140"/>
                <a:gd name="T43" fmla="*/ 64 h 140"/>
                <a:gd name="T44" fmla="*/ 128 w 140"/>
                <a:gd name="T45" fmla="*/ 64 h 140"/>
                <a:gd name="T46" fmla="*/ 134 w 140"/>
                <a:gd name="T47" fmla="*/ 70 h 140"/>
                <a:gd name="T48" fmla="*/ 138 w 140"/>
                <a:gd name="T49" fmla="*/ 78 h 140"/>
                <a:gd name="T50" fmla="*/ 140 w 140"/>
                <a:gd name="T51" fmla="*/ 86 h 140"/>
                <a:gd name="T52" fmla="*/ 140 w 140"/>
                <a:gd name="T53" fmla="*/ 94 h 140"/>
                <a:gd name="T54" fmla="*/ 140 w 140"/>
                <a:gd name="T55" fmla="*/ 104 h 140"/>
                <a:gd name="T56" fmla="*/ 138 w 140"/>
                <a:gd name="T57" fmla="*/ 112 h 140"/>
                <a:gd name="T58" fmla="*/ 134 w 140"/>
                <a:gd name="T59" fmla="*/ 120 h 140"/>
                <a:gd name="T60" fmla="*/ 128 w 140"/>
                <a:gd name="T61" fmla="*/ 126 h 140"/>
                <a:gd name="T62" fmla="*/ 128 w 140"/>
                <a:gd name="T63" fmla="*/ 126 h 140"/>
                <a:gd name="T64" fmla="*/ 120 w 140"/>
                <a:gd name="T65" fmla="*/ 132 h 140"/>
                <a:gd name="T66" fmla="*/ 112 w 140"/>
                <a:gd name="T67" fmla="*/ 136 h 140"/>
                <a:gd name="T68" fmla="*/ 104 w 140"/>
                <a:gd name="T69" fmla="*/ 140 h 140"/>
                <a:gd name="T70" fmla="*/ 96 w 140"/>
                <a:gd name="T71" fmla="*/ 140 h 140"/>
                <a:gd name="T72" fmla="*/ 96 w 140"/>
                <a:gd name="T73" fmla="*/ 14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0" h="140">
                  <a:moveTo>
                    <a:pt x="96" y="140"/>
                  </a:moveTo>
                  <a:lnTo>
                    <a:pt x="96" y="140"/>
                  </a:lnTo>
                  <a:lnTo>
                    <a:pt x="88" y="140"/>
                  </a:lnTo>
                  <a:lnTo>
                    <a:pt x="78" y="136"/>
                  </a:lnTo>
                  <a:lnTo>
                    <a:pt x="72" y="132"/>
                  </a:lnTo>
                  <a:lnTo>
                    <a:pt x="64" y="126"/>
                  </a:lnTo>
                  <a:lnTo>
                    <a:pt x="0" y="64"/>
                  </a:lnTo>
                  <a:lnTo>
                    <a:pt x="14" y="50"/>
                  </a:lnTo>
                  <a:lnTo>
                    <a:pt x="76" y="114"/>
                  </a:lnTo>
                  <a:lnTo>
                    <a:pt x="76" y="114"/>
                  </a:lnTo>
                  <a:lnTo>
                    <a:pt x="86" y="120"/>
                  </a:lnTo>
                  <a:lnTo>
                    <a:pt x="96" y="122"/>
                  </a:lnTo>
                  <a:lnTo>
                    <a:pt x="106" y="120"/>
                  </a:lnTo>
                  <a:lnTo>
                    <a:pt x="114" y="114"/>
                  </a:lnTo>
                  <a:lnTo>
                    <a:pt x="114" y="114"/>
                  </a:lnTo>
                  <a:lnTo>
                    <a:pt x="120" y="106"/>
                  </a:lnTo>
                  <a:lnTo>
                    <a:pt x="122" y="94"/>
                  </a:lnTo>
                  <a:lnTo>
                    <a:pt x="120" y="84"/>
                  </a:lnTo>
                  <a:lnTo>
                    <a:pt x="114" y="76"/>
                  </a:lnTo>
                  <a:lnTo>
                    <a:pt x="52" y="12"/>
                  </a:lnTo>
                  <a:lnTo>
                    <a:pt x="64" y="0"/>
                  </a:lnTo>
                  <a:lnTo>
                    <a:pt x="128" y="64"/>
                  </a:lnTo>
                  <a:lnTo>
                    <a:pt x="128" y="64"/>
                  </a:lnTo>
                  <a:lnTo>
                    <a:pt x="134" y="70"/>
                  </a:lnTo>
                  <a:lnTo>
                    <a:pt x="138" y="78"/>
                  </a:lnTo>
                  <a:lnTo>
                    <a:pt x="140" y="86"/>
                  </a:lnTo>
                  <a:lnTo>
                    <a:pt x="140" y="94"/>
                  </a:lnTo>
                  <a:lnTo>
                    <a:pt x="140" y="104"/>
                  </a:lnTo>
                  <a:lnTo>
                    <a:pt x="138" y="112"/>
                  </a:lnTo>
                  <a:lnTo>
                    <a:pt x="134" y="120"/>
                  </a:lnTo>
                  <a:lnTo>
                    <a:pt x="128" y="126"/>
                  </a:lnTo>
                  <a:lnTo>
                    <a:pt x="128" y="126"/>
                  </a:lnTo>
                  <a:lnTo>
                    <a:pt x="120" y="132"/>
                  </a:lnTo>
                  <a:lnTo>
                    <a:pt x="112" y="136"/>
                  </a:lnTo>
                  <a:lnTo>
                    <a:pt x="104" y="140"/>
                  </a:lnTo>
                  <a:lnTo>
                    <a:pt x="96" y="140"/>
                  </a:lnTo>
                  <a:lnTo>
                    <a:pt x="96" y="1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10" name="Freeform 10">
              <a:extLst>
                <a:ext uri="{FF2B5EF4-FFF2-40B4-BE49-F238E27FC236}">
                  <a16:creationId xmlns:a16="http://schemas.microsoft.com/office/drawing/2014/main" id="{D47E93B1-190D-D71A-83F7-D64B8485FC61}"/>
                </a:ext>
              </a:extLst>
            </p:cNvPr>
            <p:cNvSpPr>
              <a:spLocks/>
            </p:cNvSpPr>
            <p:nvPr/>
          </p:nvSpPr>
          <p:spPr bwMode="auto">
            <a:xfrm>
              <a:off x="26988" y="2751138"/>
              <a:ext cx="222250" cy="196850"/>
            </a:xfrm>
            <a:custGeom>
              <a:avLst/>
              <a:gdLst>
                <a:gd name="T0" fmla="*/ 94 w 140"/>
                <a:gd name="T1" fmla="*/ 124 h 124"/>
                <a:gd name="T2" fmla="*/ 94 w 140"/>
                <a:gd name="T3" fmla="*/ 124 h 124"/>
                <a:gd name="T4" fmla="*/ 86 w 140"/>
                <a:gd name="T5" fmla="*/ 122 h 124"/>
                <a:gd name="T6" fmla="*/ 78 w 140"/>
                <a:gd name="T7" fmla="*/ 120 h 124"/>
                <a:gd name="T8" fmla="*/ 70 w 140"/>
                <a:gd name="T9" fmla="*/ 116 h 124"/>
                <a:gd name="T10" fmla="*/ 62 w 140"/>
                <a:gd name="T11" fmla="*/ 110 h 124"/>
                <a:gd name="T12" fmla="*/ 0 w 140"/>
                <a:gd name="T13" fmla="*/ 46 h 124"/>
                <a:gd name="T14" fmla="*/ 12 w 140"/>
                <a:gd name="T15" fmla="*/ 34 h 124"/>
                <a:gd name="T16" fmla="*/ 76 w 140"/>
                <a:gd name="T17" fmla="*/ 98 h 124"/>
                <a:gd name="T18" fmla="*/ 76 w 140"/>
                <a:gd name="T19" fmla="*/ 98 h 124"/>
                <a:gd name="T20" fmla="*/ 84 w 140"/>
                <a:gd name="T21" fmla="*/ 102 h 124"/>
                <a:gd name="T22" fmla="*/ 94 w 140"/>
                <a:gd name="T23" fmla="*/ 104 h 124"/>
                <a:gd name="T24" fmla="*/ 104 w 140"/>
                <a:gd name="T25" fmla="*/ 102 h 124"/>
                <a:gd name="T26" fmla="*/ 114 w 140"/>
                <a:gd name="T27" fmla="*/ 98 h 124"/>
                <a:gd name="T28" fmla="*/ 114 w 140"/>
                <a:gd name="T29" fmla="*/ 98 h 124"/>
                <a:gd name="T30" fmla="*/ 120 w 140"/>
                <a:gd name="T31" fmla="*/ 88 h 124"/>
                <a:gd name="T32" fmla="*/ 122 w 140"/>
                <a:gd name="T33" fmla="*/ 78 h 124"/>
                <a:gd name="T34" fmla="*/ 122 w 140"/>
                <a:gd name="T35" fmla="*/ 78 h 124"/>
                <a:gd name="T36" fmla="*/ 120 w 140"/>
                <a:gd name="T37" fmla="*/ 68 h 124"/>
                <a:gd name="T38" fmla="*/ 114 w 140"/>
                <a:gd name="T39" fmla="*/ 60 h 124"/>
                <a:gd name="T40" fmla="*/ 66 w 140"/>
                <a:gd name="T41" fmla="*/ 12 h 124"/>
                <a:gd name="T42" fmla="*/ 80 w 140"/>
                <a:gd name="T43" fmla="*/ 0 h 124"/>
                <a:gd name="T44" fmla="*/ 126 w 140"/>
                <a:gd name="T45" fmla="*/ 46 h 124"/>
                <a:gd name="T46" fmla="*/ 126 w 140"/>
                <a:gd name="T47" fmla="*/ 46 h 124"/>
                <a:gd name="T48" fmla="*/ 132 w 140"/>
                <a:gd name="T49" fmla="*/ 54 h 124"/>
                <a:gd name="T50" fmla="*/ 136 w 140"/>
                <a:gd name="T51" fmla="*/ 60 h 124"/>
                <a:gd name="T52" fmla="*/ 138 w 140"/>
                <a:gd name="T53" fmla="*/ 70 h 124"/>
                <a:gd name="T54" fmla="*/ 140 w 140"/>
                <a:gd name="T55" fmla="*/ 78 h 124"/>
                <a:gd name="T56" fmla="*/ 140 w 140"/>
                <a:gd name="T57" fmla="*/ 78 h 124"/>
                <a:gd name="T58" fmla="*/ 138 w 140"/>
                <a:gd name="T59" fmla="*/ 86 h 124"/>
                <a:gd name="T60" fmla="*/ 136 w 140"/>
                <a:gd name="T61" fmla="*/ 96 h 124"/>
                <a:gd name="T62" fmla="*/ 132 w 140"/>
                <a:gd name="T63" fmla="*/ 104 h 124"/>
                <a:gd name="T64" fmla="*/ 126 w 140"/>
                <a:gd name="T65" fmla="*/ 110 h 124"/>
                <a:gd name="T66" fmla="*/ 126 w 140"/>
                <a:gd name="T67" fmla="*/ 110 h 124"/>
                <a:gd name="T68" fmla="*/ 120 w 140"/>
                <a:gd name="T69" fmla="*/ 116 h 124"/>
                <a:gd name="T70" fmla="*/ 112 w 140"/>
                <a:gd name="T71" fmla="*/ 120 h 124"/>
                <a:gd name="T72" fmla="*/ 104 w 140"/>
                <a:gd name="T73" fmla="*/ 122 h 124"/>
                <a:gd name="T74" fmla="*/ 94 w 140"/>
                <a:gd name="T75" fmla="*/ 124 h 124"/>
                <a:gd name="T76" fmla="*/ 94 w 140"/>
                <a:gd name="T77"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0" h="124">
                  <a:moveTo>
                    <a:pt x="94" y="124"/>
                  </a:moveTo>
                  <a:lnTo>
                    <a:pt x="94" y="124"/>
                  </a:lnTo>
                  <a:lnTo>
                    <a:pt x="86" y="122"/>
                  </a:lnTo>
                  <a:lnTo>
                    <a:pt x="78" y="120"/>
                  </a:lnTo>
                  <a:lnTo>
                    <a:pt x="70" y="116"/>
                  </a:lnTo>
                  <a:lnTo>
                    <a:pt x="62" y="110"/>
                  </a:lnTo>
                  <a:lnTo>
                    <a:pt x="0" y="46"/>
                  </a:lnTo>
                  <a:lnTo>
                    <a:pt x="12" y="34"/>
                  </a:lnTo>
                  <a:lnTo>
                    <a:pt x="76" y="98"/>
                  </a:lnTo>
                  <a:lnTo>
                    <a:pt x="76" y="98"/>
                  </a:lnTo>
                  <a:lnTo>
                    <a:pt x="84" y="102"/>
                  </a:lnTo>
                  <a:lnTo>
                    <a:pt x="94" y="104"/>
                  </a:lnTo>
                  <a:lnTo>
                    <a:pt x="104" y="102"/>
                  </a:lnTo>
                  <a:lnTo>
                    <a:pt x="114" y="98"/>
                  </a:lnTo>
                  <a:lnTo>
                    <a:pt x="114" y="98"/>
                  </a:lnTo>
                  <a:lnTo>
                    <a:pt x="120" y="88"/>
                  </a:lnTo>
                  <a:lnTo>
                    <a:pt x="122" y="78"/>
                  </a:lnTo>
                  <a:lnTo>
                    <a:pt x="122" y="78"/>
                  </a:lnTo>
                  <a:lnTo>
                    <a:pt x="120" y="68"/>
                  </a:lnTo>
                  <a:lnTo>
                    <a:pt x="114" y="60"/>
                  </a:lnTo>
                  <a:lnTo>
                    <a:pt x="66" y="12"/>
                  </a:lnTo>
                  <a:lnTo>
                    <a:pt x="80" y="0"/>
                  </a:lnTo>
                  <a:lnTo>
                    <a:pt x="126" y="46"/>
                  </a:lnTo>
                  <a:lnTo>
                    <a:pt x="126" y="46"/>
                  </a:lnTo>
                  <a:lnTo>
                    <a:pt x="132" y="54"/>
                  </a:lnTo>
                  <a:lnTo>
                    <a:pt x="136" y="60"/>
                  </a:lnTo>
                  <a:lnTo>
                    <a:pt x="138" y="70"/>
                  </a:lnTo>
                  <a:lnTo>
                    <a:pt x="140" y="78"/>
                  </a:lnTo>
                  <a:lnTo>
                    <a:pt x="140" y="78"/>
                  </a:lnTo>
                  <a:lnTo>
                    <a:pt x="138" y="86"/>
                  </a:lnTo>
                  <a:lnTo>
                    <a:pt x="136" y="96"/>
                  </a:lnTo>
                  <a:lnTo>
                    <a:pt x="132" y="104"/>
                  </a:lnTo>
                  <a:lnTo>
                    <a:pt x="126" y="110"/>
                  </a:lnTo>
                  <a:lnTo>
                    <a:pt x="126" y="110"/>
                  </a:lnTo>
                  <a:lnTo>
                    <a:pt x="120" y="116"/>
                  </a:lnTo>
                  <a:lnTo>
                    <a:pt x="112" y="120"/>
                  </a:lnTo>
                  <a:lnTo>
                    <a:pt x="104" y="122"/>
                  </a:lnTo>
                  <a:lnTo>
                    <a:pt x="94" y="124"/>
                  </a:lnTo>
                  <a:lnTo>
                    <a:pt x="94" y="1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11" name="Freeform 11">
              <a:extLst>
                <a:ext uri="{FF2B5EF4-FFF2-40B4-BE49-F238E27FC236}">
                  <a16:creationId xmlns:a16="http://schemas.microsoft.com/office/drawing/2014/main" id="{03254D47-3A97-D0E3-6E65-FA46B2637FF4}"/>
                </a:ext>
              </a:extLst>
            </p:cNvPr>
            <p:cNvSpPr>
              <a:spLocks/>
            </p:cNvSpPr>
            <p:nvPr/>
          </p:nvSpPr>
          <p:spPr bwMode="auto">
            <a:xfrm>
              <a:off x="-315913" y="2401888"/>
              <a:ext cx="212725" cy="130175"/>
            </a:xfrm>
            <a:custGeom>
              <a:avLst/>
              <a:gdLst>
                <a:gd name="T0" fmla="*/ 122 w 134"/>
                <a:gd name="T1" fmla="*/ 82 h 82"/>
                <a:gd name="T2" fmla="*/ 102 w 134"/>
                <a:gd name="T3" fmla="*/ 62 h 82"/>
                <a:gd name="T4" fmla="*/ 102 w 134"/>
                <a:gd name="T5" fmla="*/ 62 h 82"/>
                <a:gd name="T6" fmla="*/ 96 w 134"/>
                <a:gd name="T7" fmla="*/ 60 h 82"/>
                <a:gd name="T8" fmla="*/ 60 w 134"/>
                <a:gd name="T9" fmla="*/ 58 h 82"/>
                <a:gd name="T10" fmla="*/ 60 w 134"/>
                <a:gd name="T11" fmla="*/ 58 h 82"/>
                <a:gd name="T12" fmla="*/ 52 w 134"/>
                <a:gd name="T13" fmla="*/ 58 h 82"/>
                <a:gd name="T14" fmla="*/ 46 w 134"/>
                <a:gd name="T15" fmla="*/ 56 h 82"/>
                <a:gd name="T16" fmla="*/ 40 w 134"/>
                <a:gd name="T17" fmla="*/ 54 h 82"/>
                <a:gd name="T18" fmla="*/ 36 w 134"/>
                <a:gd name="T19" fmla="*/ 48 h 82"/>
                <a:gd name="T20" fmla="*/ 0 w 134"/>
                <a:gd name="T21" fmla="*/ 12 h 82"/>
                <a:gd name="T22" fmla="*/ 12 w 134"/>
                <a:gd name="T23" fmla="*/ 0 h 82"/>
                <a:gd name="T24" fmla="*/ 48 w 134"/>
                <a:gd name="T25" fmla="*/ 36 h 82"/>
                <a:gd name="T26" fmla="*/ 48 w 134"/>
                <a:gd name="T27" fmla="*/ 36 h 82"/>
                <a:gd name="T28" fmla="*/ 54 w 134"/>
                <a:gd name="T29" fmla="*/ 40 h 82"/>
                <a:gd name="T30" fmla="*/ 60 w 134"/>
                <a:gd name="T31" fmla="*/ 40 h 82"/>
                <a:gd name="T32" fmla="*/ 98 w 134"/>
                <a:gd name="T33" fmla="*/ 42 h 82"/>
                <a:gd name="T34" fmla="*/ 98 w 134"/>
                <a:gd name="T35" fmla="*/ 42 h 82"/>
                <a:gd name="T36" fmla="*/ 106 w 134"/>
                <a:gd name="T37" fmla="*/ 44 h 82"/>
                <a:gd name="T38" fmla="*/ 116 w 134"/>
                <a:gd name="T39" fmla="*/ 50 h 82"/>
                <a:gd name="T40" fmla="*/ 134 w 134"/>
                <a:gd name="T41" fmla="*/ 68 h 82"/>
                <a:gd name="T42" fmla="*/ 122 w 134"/>
                <a:gd name="T43" fmla="*/ 82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34" h="82">
                  <a:moveTo>
                    <a:pt x="122" y="82"/>
                  </a:moveTo>
                  <a:lnTo>
                    <a:pt x="102" y="62"/>
                  </a:lnTo>
                  <a:lnTo>
                    <a:pt x="102" y="62"/>
                  </a:lnTo>
                  <a:lnTo>
                    <a:pt x="96" y="60"/>
                  </a:lnTo>
                  <a:lnTo>
                    <a:pt x="60" y="58"/>
                  </a:lnTo>
                  <a:lnTo>
                    <a:pt x="60" y="58"/>
                  </a:lnTo>
                  <a:lnTo>
                    <a:pt x="52" y="58"/>
                  </a:lnTo>
                  <a:lnTo>
                    <a:pt x="46" y="56"/>
                  </a:lnTo>
                  <a:lnTo>
                    <a:pt x="40" y="54"/>
                  </a:lnTo>
                  <a:lnTo>
                    <a:pt x="36" y="48"/>
                  </a:lnTo>
                  <a:lnTo>
                    <a:pt x="0" y="12"/>
                  </a:lnTo>
                  <a:lnTo>
                    <a:pt x="12" y="0"/>
                  </a:lnTo>
                  <a:lnTo>
                    <a:pt x="48" y="36"/>
                  </a:lnTo>
                  <a:lnTo>
                    <a:pt x="48" y="36"/>
                  </a:lnTo>
                  <a:lnTo>
                    <a:pt x="54" y="40"/>
                  </a:lnTo>
                  <a:lnTo>
                    <a:pt x="60" y="40"/>
                  </a:lnTo>
                  <a:lnTo>
                    <a:pt x="98" y="42"/>
                  </a:lnTo>
                  <a:lnTo>
                    <a:pt x="98" y="42"/>
                  </a:lnTo>
                  <a:lnTo>
                    <a:pt x="106" y="44"/>
                  </a:lnTo>
                  <a:lnTo>
                    <a:pt x="116" y="50"/>
                  </a:lnTo>
                  <a:lnTo>
                    <a:pt x="134" y="68"/>
                  </a:lnTo>
                  <a:lnTo>
                    <a:pt x="122" y="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12" name="Freeform 12">
              <a:extLst>
                <a:ext uri="{FF2B5EF4-FFF2-40B4-BE49-F238E27FC236}">
                  <a16:creationId xmlns:a16="http://schemas.microsoft.com/office/drawing/2014/main" id="{B03D6110-B088-2351-012E-97CA472911BB}"/>
                </a:ext>
              </a:extLst>
            </p:cNvPr>
            <p:cNvSpPr>
              <a:spLocks noEditPoints="1"/>
            </p:cNvSpPr>
            <p:nvPr/>
          </p:nvSpPr>
          <p:spPr bwMode="auto">
            <a:xfrm>
              <a:off x="26988" y="2214563"/>
              <a:ext cx="485775" cy="485775"/>
            </a:xfrm>
            <a:custGeom>
              <a:avLst/>
              <a:gdLst>
                <a:gd name="T0" fmla="*/ 204 w 306"/>
                <a:gd name="T1" fmla="*/ 306 h 306"/>
                <a:gd name="T2" fmla="*/ 0 w 306"/>
                <a:gd name="T3" fmla="*/ 102 h 306"/>
                <a:gd name="T4" fmla="*/ 104 w 306"/>
                <a:gd name="T5" fmla="*/ 0 h 306"/>
                <a:gd name="T6" fmla="*/ 306 w 306"/>
                <a:gd name="T7" fmla="*/ 204 h 306"/>
                <a:gd name="T8" fmla="*/ 204 w 306"/>
                <a:gd name="T9" fmla="*/ 306 h 306"/>
                <a:gd name="T10" fmla="*/ 26 w 306"/>
                <a:gd name="T11" fmla="*/ 102 h 306"/>
                <a:gd name="T12" fmla="*/ 204 w 306"/>
                <a:gd name="T13" fmla="*/ 280 h 306"/>
                <a:gd name="T14" fmla="*/ 282 w 306"/>
                <a:gd name="T15" fmla="*/ 204 h 306"/>
                <a:gd name="T16" fmla="*/ 104 w 306"/>
                <a:gd name="T17" fmla="*/ 26 h 306"/>
                <a:gd name="T18" fmla="*/ 26 w 306"/>
                <a:gd name="T19" fmla="*/ 102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6" h="306">
                  <a:moveTo>
                    <a:pt x="204" y="306"/>
                  </a:moveTo>
                  <a:lnTo>
                    <a:pt x="0" y="102"/>
                  </a:lnTo>
                  <a:lnTo>
                    <a:pt x="104" y="0"/>
                  </a:lnTo>
                  <a:lnTo>
                    <a:pt x="306" y="204"/>
                  </a:lnTo>
                  <a:lnTo>
                    <a:pt x="204" y="306"/>
                  </a:lnTo>
                  <a:close/>
                  <a:moveTo>
                    <a:pt x="26" y="102"/>
                  </a:moveTo>
                  <a:lnTo>
                    <a:pt x="204" y="280"/>
                  </a:lnTo>
                  <a:lnTo>
                    <a:pt x="282" y="204"/>
                  </a:lnTo>
                  <a:lnTo>
                    <a:pt x="104" y="26"/>
                  </a:lnTo>
                  <a:lnTo>
                    <a:pt x="26"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13" name="Freeform 13">
              <a:extLst>
                <a:ext uri="{FF2B5EF4-FFF2-40B4-BE49-F238E27FC236}">
                  <a16:creationId xmlns:a16="http://schemas.microsoft.com/office/drawing/2014/main" id="{C4FB79CB-A1E7-1D12-E51F-DBA46FBA226D}"/>
                </a:ext>
              </a:extLst>
            </p:cNvPr>
            <p:cNvSpPr>
              <a:spLocks/>
            </p:cNvSpPr>
            <p:nvPr/>
          </p:nvSpPr>
          <p:spPr bwMode="auto">
            <a:xfrm>
              <a:off x="119063" y="2306638"/>
              <a:ext cx="219075" cy="215900"/>
            </a:xfrm>
            <a:custGeom>
              <a:avLst/>
              <a:gdLst>
                <a:gd name="T0" fmla="*/ 124 w 138"/>
                <a:gd name="T1" fmla="*/ 136 h 136"/>
                <a:gd name="T2" fmla="*/ 0 w 138"/>
                <a:gd name="T3" fmla="*/ 12 h 136"/>
                <a:gd name="T4" fmla="*/ 12 w 138"/>
                <a:gd name="T5" fmla="*/ 0 h 136"/>
                <a:gd name="T6" fmla="*/ 138 w 138"/>
                <a:gd name="T7" fmla="*/ 124 h 136"/>
                <a:gd name="T8" fmla="*/ 124 w 138"/>
                <a:gd name="T9" fmla="*/ 136 h 136"/>
              </a:gdLst>
              <a:ahLst/>
              <a:cxnLst>
                <a:cxn ang="0">
                  <a:pos x="T0" y="T1"/>
                </a:cxn>
                <a:cxn ang="0">
                  <a:pos x="T2" y="T3"/>
                </a:cxn>
                <a:cxn ang="0">
                  <a:pos x="T4" y="T5"/>
                </a:cxn>
                <a:cxn ang="0">
                  <a:pos x="T6" y="T7"/>
                </a:cxn>
                <a:cxn ang="0">
                  <a:pos x="T8" y="T9"/>
                </a:cxn>
              </a:cxnLst>
              <a:rect l="0" t="0" r="r" b="b"/>
              <a:pathLst>
                <a:path w="138" h="136">
                  <a:moveTo>
                    <a:pt x="124" y="136"/>
                  </a:moveTo>
                  <a:lnTo>
                    <a:pt x="0" y="12"/>
                  </a:lnTo>
                  <a:lnTo>
                    <a:pt x="12" y="0"/>
                  </a:lnTo>
                  <a:lnTo>
                    <a:pt x="138" y="124"/>
                  </a:lnTo>
                  <a:lnTo>
                    <a:pt x="124" y="1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14" name="Freeform 14">
              <a:extLst>
                <a:ext uri="{FF2B5EF4-FFF2-40B4-BE49-F238E27FC236}">
                  <a16:creationId xmlns:a16="http://schemas.microsoft.com/office/drawing/2014/main" id="{6ABE81CA-3D1E-5387-67A1-2E77D65FC538}"/>
                </a:ext>
              </a:extLst>
            </p:cNvPr>
            <p:cNvSpPr>
              <a:spLocks/>
            </p:cNvSpPr>
            <p:nvPr/>
          </p:nvSpPr>
          <p:spPr bwMode="auto">
            <a:xfrm>
              <a:off x="-274638" y="2395538"/>
              <a:ext cx="479425" cy="349250"/>
            </a:xfrm>
            <a:custGeom>
              <a:avLst/>
              <a:gdLst>
                <a:gd name="T0" fmla="*/ 46 w 302"/>
                <a:gd name="T1" fmla="*/ 220 h 220"/>
                <a:gd name="T2" fmla="*/ 28 w 302"/>
                <a:gd name="T3" fmla="*/ 216 h 220"/>
                <a:gd name="T4" fmla="*/ 14 w 302"/>
                <a:gd name="T5" fmla="*/ 206 h 220"/>
                <a:gd name="T6" fmla="*/ 8 w 302"/>
                <a:gd name="T7" fmla="*/ 200 h 220"/>
                <a:gd name="T8" fmla="*/ 2 w 302"/>
                <a:gd name="T9" fmla="*/ 184 h 220"/>
                <a:gd name="T10" fmla="*/ 0 w 302"/>
                <a:gd name="T11" fmla="*/ 174 h 220"/>
                <a:gd name="T12" fmla="*/ 4 w 302"/>
                <a:gd name="T13" fmla="*/ 156 h 220"/>
                <a:gd name="T14" fmla="*/ 14 w 302"/>
                <a:gd name="T15" fmla="*/ 142 h 220"/>
                <a:gd name="T16" fmla="*/ 110 w 302"/>
                <a:gd name="T17" fmla="*/ 46 h 220"/>
                <a:gd name="T18" fmla="*/ 128 w 302"/>
                <a:gd name="T19" fmla="*/ 38 h 220"/>
                <a:gd name="T20" fmla="*/ 186 w 302"/>
                <a:gd name="T21" fmla="*/ 34 h 220"/>
                <a:gd name="T22" fmla="*/ 198 w 302"/>
                <a:gd name="T23" fmla="*/ 28 h 220"/>
                <a:gd name="T24" fmla="*/ 240 w 302"/>
                <a:gd name="T25" fmla="*/ 12 h 220"/>
                <a:gd name="T26" fmla="*/ 212 w 302"/>
                <a:gd name="T27" fmla="*/ 40 h 220"/>
                <a:gd name="T28" fmla="*/ 200 w 302"/>
                <a:gd name="T29" fmla="*/ 48 h 220"/>
                <a:gd name="T30" fmla="*/ 188 w 302"/>
                <a:gd name="T31" fmla="*/ 52 h 220"/>
                <a:gd name="T32" fmla="*/ 130 w 302"/>
                <a:gd name="T33" fmla="*/ 56 h 220"/>
                <a:gd name="T34" fmla="*/ 122 w 302"/>
                <a:gd name="T35" fmla="*/ 58 h 220"/>
                <a:gd name="T36" fmla="*/ 26 w 302"/>
                <a:gd name="T37" fmla="*/ 154 h 220"/>
                <a:gd name="T38" fmla="*/ 18 w 302"/>
                <a:gd name="T39" fmla="*/ 174 h 220"/>
                <a:gd name="T40" fmla="*/ 20 w 302"/>
                <a:gd name="T41" fmla="*/ 184 h 220"/>
                <a:gd name="T42" fmla="*/ 26 w 302"/>
                <a:gd name="T43" fmla="*/ 194 h 220"/>
                <a:gd name="T44" fmla="*/ 46 w 302"/>
                <a:gd name="T45" fmla="*/ 202 h 220"/>
                <a:gd name="T46" fmla="*/ 66 w 302"/>
                <a:gd name="T47" fmla="*/ 194 h 220"/>
                <a:gd name="T48" fmla="*/ 184 w 302"/>
                <a:gd name="T49" fmla="*/ 118 h 220"/>
                <a:gd name="T50" fmla="*/ 184 w 302"/>
                <a:gd name="T51" fmla="*/ 144 h 220"/>
                <a:gd name="T52" fmla="*/ 186 w 302"/>
                <a:gd name="T53" fmla="*/ 162 h 220"/>
                <a:gd name="T54" fmla="*/ 196 w 302"/>
                <a:gd name="T55" fmla="*/ 174 h 220"/>
                <a:gd name="T56" fmla="*/ 210 w 302"/>
                <a:gd name="T57" fmla="*/ 184 h 220"/>
                <a:gd name="T58" fmla="*/ 226 w 302"/>
                <a:gd name="T59" fmla="*/ 188 h 220"/>
                <a:gd name="T60" fmla="*/ 242 w 302"/>
                <a:gd name="T61" fmla="*/ 188 h 220"/>
                <a:gd name="T62" fmla="*/ 258 w 302"/>
                <a:gd name="T63" fmla="*/ 184 h 220"/>
                <a:gd name="T64" fmla="*/ 272 w 302"/>
                <a:gd name="T65" fmla="*/ 174 h 220"/>
                <a:gd name="T66" fmla="*/ 280 w 302"/>
                <a:gd name="T67" fmla="*/ 162 h 220"/>
                <a:gd name="T68" fmla="*/ 284 w 302"/>
                <a:gd name="T69" fmla="*/ 144 h 220"/>
                <a:gd name="T70" fmla="*/ 302 w 302"/>
                <a:gd name="T71" fmla="*/ 136 h 220"/>
                <a:gd name="T72" fmla="*/ 302 w 302"/>
                <a:gd name="T73" fmla="*/ 144 h 220"/>
                <a:gd name="T74" fmla="*/ 298 w 302"/>
                <a:gd name="T75" fmla="*/ 168 h 220"/>
                <a:gd name="T76" fmla="*/ 284 w 302"/>
                <a:gd name="T77" fmla="*/ 188 h 220"/>
                <a:gd name="T78" fmla="*/ 264 w 302"/>
                <a:gd name="T79" fmla="*/ 200 h 220"/>
                <a:gd name="T80" fmla="*/ 242 w 302"/>
                <a:gd name="T81" fmla="*/ 206 h 220"/>
                <a:gd name="T82" fmla="*/ 226 w 302"/>
                <a:gd name="T83" fmla="*/ 206 h 220"/>
                <a:gd name="T84" fmla="*/ 202 w 302"/>
                <a:gd name="T85" fmla="*/ 200 h 220"/>
                <a:gd name="T86" fmla="*/ 184 w 302"/>
                <a:gd name="T87" fmla="*/ 188 h 220"/>
                <a:gd name="T88" fmla="*/ 170 w 302"/>
                <a:gd name="T89" fmla="*/ 168 h 220"/>
                <a:gd name="T90" fmla="*/ 166 w 302"/>
                <a:gd name="T91" fmla="*/ 144 h 220"/>
                <a:gd name="T92" fmla="*/ 148 w 302"/>
                <a:gd name="T93" fmla="*/ 136 h 220"/>
                <a:gd name="T94" fmla="*/ 78 w 302"/>
                <a:gd name="T95" fmla="*/ 206 h 220"/>
                <a:gd name="T96" fmla="*/ 62 w 302"/>
                <a:gd name="T97" fmla="*/ 216 h 220"/>
                <a:gd name="T98" fmla="*/ 46 w 302"/>
                <a:gd name="T99" fmla="*/ 220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02" h="220">
                  <a:moveTo>
                    <a:pt x="46" y="220"/>
                  </a:moveTo>
                  <a:lnTo>
                    <a:pt x="46" y="220"/>
                  </a:lnTo>
                  <a:lnTo>
                    <a:pt x="36" y="218"/>
                  </a:lnTo>
                  <a:lnTo>
                    <a:pt x="28" y="216"/>
                  </a:lnTo>
                  <a:lnTo>
                    <a:pt x="20" y="212"/>
                  </a:lnTo>
                  <a:lnTo>
                    <a:pt x="14" y="206"/>
                  </a:lnTo>
                  <a:lnTo>
                    <a:pt x="14" y="206"/>
                  </a:lnTo>
                  <a:lnTo>
                    <a:pt x="8" y="200"/>
                  </a:lnTo>
                  <a:lnTo>
                    <a:pt x="4" y="192"/>
                  </a:lnTo>
                  <a:lnTo>
                    <a:pt x="2" y="184"/>
                  </a:lnTo>
                  <a:lnTo>
                    <a:pt x="0" y="174"/>
                  </a:lnTo>
                  <a:lnTo>
                    <a:pt x="0" y="174"/>
                  </a:lnTo>
                  <a:lnTo>
                    <a:pt x="2" y="166"/>
                  </a:lnTo>
                  <a:lnTo>
                    <a:pt x="4" y="156"/>
                  </a:lnTo>
                  <a:lnTo>
                    <a:pt x="8" y="148"/>
                  </a:lnTo>
                  <a:lnTo>
                    <a:pt x="14" y="142"/>
                  </a:lnTo>
                  <a:lnTo>
                    <a:pt x="110" y="46"/>
                  </a:lnTo>
                  <a:lnTo>
                    <a:pt x="110" y="46"/>
                  </a:lnTo>
                  <a:lnTo>
                    <a:pt x="118" y="40"/>
                  </a:lnTo>
                  <a:lnTo>
                    <a:pt x="128" y="38"/>
                  </a:lnTo>
                  <a:lnTo>
                    <a:pt x="186" y="34"/>
                  </a:lnTo>
                  <a:lnTo>
                    <a:pt x="186" y="34"/>
                  </a:lnTo>
                  <a:lnTo>
                    <a:pt x="194" y="32"/>
                  </a:lnTo>
                  <a:lnTo>
                    <a:pt x="198" y="28"/>
                  </a:lnTo>
                  <a:lnTo>
                    <a:pt x="228" y="0"/>
                  </a:lnTo>
                  <a:lnTo>
                    <a:pt x="240" y="12"/>
                  </a:lnTo>
                  <a:lnTo>
                    <a:pt x="212" y="40"/>
                  </a:lnTo>
                  <a:lnTo>
                    <a:pt x="212" y="40"/>
                  </a:lnTo>
                  <a:lnTo>
                    <a:pt x="206" y="44"/>
                  </a:lnTo>
                  <a:lnTo>
                    <a:pt x="200" y="48"/>
                  </a:lnTo>
                  <a:lnTo>
                    <a:pt x="194" y="50"/>
                  </a:lnTo>
                  <a:lnTo>
                    <a:pt x="188" y="52"/>
                  </a:lnTo>
                  <a:lnTo>
                    <a:pt x="130" y="56"/>
                  </a:lnTo>
                  <a:lnTo>
                    <a:pt x="130" y="56"/>
                  </a:lnTo>
                  <a:lnTo>
                    <a:pt x="126" y="56"/>
                  </a:lnTo>
                  <a:lnTo>
                    <a:pt x="122" y="58"/>
                  </a:lnTo>
                  <a:lnTo>
                    <a:pt x="26" y="154"/>
                  </a:lnTo>
                  <a:lnTo>
                    <a:pt x="26" y="154"/>
                  </a:lnTo>
                  <a:lnTo>
                    <a:pt x="20" y="164"/>
                  </a:lnTo>
                  <a:lnTo>
                    <a:pt x="18" y="174"/>
                  </a:lnTo>
                  <a:lnTo>
                    <a:pt x="18" y="174"/>
                  </a:lnTo>
                  <a:lnTo>
                    <a:pt x="20" y="184"/>
                  </a:lnTo>
                  <a:lnTo>
                    <a:pt x="26" y="194"/>
                  </a:lnTo>
                  <a:lnTo>
                    <a:pt x="26" y="194"/>
                  </a:lnTo>
                  <a:lnTo>
                    <a:pt x="36" y="200"/>
                  </a:lnTo>
                  <a:lnTo>
                    <a:pt x="46" y="202"/>
                  </a:lnTo>
                  <a:lnTo>
                    <a:pt x="56" y="200"/>
                  </a:lnTo>
                  <a:lnTo>
                    <a:pt x="66" y="194"/>
                  </a:lnTo>
                  <a:lnTo>
                    <a:pt x="140" y="118"/>
                  </a:lnTo>
                  <a:lnTo>
                    <a:pt x="184" y="118"/>
                  </a:lnTo>
                  <a:lnTo>
                    <a:pt x="184" y="144"/>
                  </a:lnTo>
                  <a:lnTo>
                    <a:pt x="184" y="144"/>
                  </a:lnTo>
                  <a:lnTo>
                    <a:pt x="184" y="152"/>
                  </a:lnTo>
                  <a:lnTo>
                    <a:pt x="186" y="162"/>
                  </a:lnTo>
                  <a:lnTo>
                    <a:pt x="190" y="168"/>
                  </a:lnTo>
                  <a:lnTo>
                    <a:pt x="196" y="174"/>
                  </a:lnTo>
                  <a:lnTo>
                    <a:pt x="202" y="180"/>
                  </a:lnTo>
                  <a:lnTo>
                    <a:pt x="210" y="184"/>
                  </a:lnTo>
                  <a:lnTo>
                    <a:pt x="218" y="186"/>
                  </a:lnTo>
                  <a:lnTo>
                    <a:pt x="226" y="188"/>
                  </a:lnTo>
                  <a:lnTo>
                    <a:pt x="242" y="188"/>
                  </a:lnTo>
                  <a:lnTo>
                    <a:pt x="242" y="188"/>
                  </a:lnTo>
                  <a:lnTo>
                    <a:pt x="250" y="186"/>
                  </a:lnTo>
                  <a:lnTo>
                    <a:pt x="258" y="184"/>
                  </a:lnTo>
                  <a:lnTo>
                    <a:pt x="264" y="180"/>
                  </a:lnTo>
                  <a:lnTo>
                    <a:pt x="272" y="174"/>
                  </a:lnTo>
                  <a:lnTo>
                    <a:pt x="276" y="168"/>
                  </a:lnTo>
                  <a:lnTo>
                    <a:pt x="280" y="162"/>
                  </a:lnTo>
                  <a:lnTo>
                    <a:pt x="284" y="152"/>
                  </a:lnTo>
                  <a:lnTo>
                    <a:pt x="284" y="144"/>
                  </a:lnTo>
                  <a:lnTo>
                    <a:pt x="284" y="136"/>
                  </a:lnTo>
                  <a:lnTo>
                    <a:pt x="302" y="136"/>
                  </a:lnTo>
                  <a:lnTo>
                    <a:pt x="302" y="144"/>
                  </a:lnTo>
                  <a:lnTo>
                    <a:pt x="302" y="144"/>
                  </a:lnTo>
                  <a:lnTo>
                    <a:pt x="300" y="156"/>
                  </a:lnTo>
                  <a:lnTo>
                    <a:pt x="298" y="168"/>
                  </a:lnTo>
                  <a:lnTo>
                    <a:pt x="292" y="178"/>
                  </a:lnTo>
                  <a:lnTo>
                    <a:pt x="284" y="188"/>
                  </a:lnTo>
                  <a:lnTo>
                    <a:pt x="276" y="194"/>
                  </a:lnTo>
                  <a:lnTo>
                    <a:pt x="264" y="200"/>
                  </a:lnTo>
                  <a:lnTo>
                    <a:pt x="254" y="204"/>
                  </a:lnTo>
                  <a:lnTo>
                    <a:pt x="242" y="206"/>
                  </a:lnTo>
                  <a:lnTo>
                    <a:pt x="226" y="206"/>
                  </a:lnTo>
                  <a:lnTo>
                    <a:pt x="226" y="206"/>
                  </a:lnTo>
                  <a:lnTo>
                    <a:pt x="214" y="204"/>
                  </a:lnTo>
                  <a:lnTo>
                    <a:pt x="202" y="200"/>
                  </a:lnTo>
                  <a:lnTo>
                    <a:pt x="192" y="194"/>
                  </a:lnTo>
                  <a:lnTo>
                    <a:pt x="184" y="188"/>
                  </a:lnTo>
                  <a:lnTo>
                    <a:pt x="176" y="178"/>
                  </a:lnTo>
                  <a:lnTo>
                    <a:pt x="170" y="168"/>
                  </a:lnTo>
                  <a:lnTo>
                    <a:pt x="166" y="156"/>
                  </a:lnTo>
                  <a:lnTo>
                    <a:pt x="166" y="144"/>
                  </a:lnTo>
                  <a:lnTo>
                    <a:pt x="166" y="136"/>
                  </a:lnTo>
                  <a:lnTo>
                    <a:pt x="148" y="136"/>
                  </a:lnTo>
                  <a:lnTo>
                    <a:pt x="78" y="206"/>
                  </a:lnTo>
                  <a:lnTo>
                    <a:pt x="78" y="206"/>
                  </a:lnTo>
                  <a:lnTo>
                    <a:pt x="70" y="212"/>
                  </a:lnTo>
                  <a:lnTo>
                    <a:pt x="62" y="216"/>
                  </a:lnTo>
                  <a:lnTo>
                    <a:pt x="54" y="218"/>
                  </a:lnTo>
                  <a:lnTo>
                    <a:pt x="46" y="220"/>
                  </a:lnTo>
                  <a:lnTo>
                    <a:pt x="46" y="2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15" name="Freeform 15">
              <a:extLst>
                <a:ext uri="{FF2B5EF4-FFF2-40B4-BE49-F238E27FC236}">
                  <a16:creationId xmlns:a16="http://schemas.microsoft.com/office/drawing/2014/main" id="{289B1140-4C3A-9AAD-4E7B-0F8FD789122C}"/>
                </a:ext>
              </a:extLst>
            </p:cNvPr>
            <p:cNvSpPr>
              <a:spLocks noEditPoints="1"/>
            </p:cNvSpPr>
            <p:nvPr/>
          </p:nvSpPr>
          <p:spPr bwMode="auto">
            <a:xfrm>
              <a:off x="-487363" y="2820988"/>
              <a:ext cx="146050" cy="146050"/>
            </a:xfrm>
            <a:custGeom>
              <a:avLst/>
              <a:gdLst>
                <a:gd name="T0" fmla="*/ 38 w 92"/>
                <a:gd name="T1" fmla="*/ 92 h 92"/>
                <a:gd name="T2" fmla="*/ 38 w 92"/>
                <a:gd name="T3" fmla="*/ 92 h 92"/>
                <a:gd name="T4" fmla="*/ 32 w 92"/>
                <a:gd name="T5" fmla="*/ 92 h 92"/>
                <a:gd name="T6" fmla="*/ 24 w 92"/>
                <a:gd name="T7" fmla="*/ 90 h 92"/>
                <a:gd name="T8" fmla="*/ 18 w 92"/>
                <a:gd name="T9" fmla="*/ 86 h 92"/>
                <a:gd name="T10" fmla="*/ 14 w 92"/>
                <a:gd name="T11" fmla="*/ 82 h 92"/>
                <a:gd name="T12" fmla="*/ 10 w 92"/>
                <a:gd name="T13" fmla="*/ 78 h 92"/>
                <a:gd name="T14" fmla="*/ 10 w 92"/>
                <a:gd name="T15" fmla="*/ 78 h 92"/>
                <a:gd name="T16" fmla="*/ 6 w 92"/>
                <a:gd name="T17" fmla="*/ 74 h 92"/>
                <a:gd name="T18" fmla="*/ 2 w 92"/>
                <a:gd name="T19" fmla="*/ 68 h 92"/>
                <a:gd name="T20" fmla="*/ 0 w 92"/>
                <a:gd name="T21" fmla="*/ 60 h 92"/>
                <a:gd name="T22" fmla="*/ 0 w 92"/>
                <a:gd name="T23" fmla="*/ 54 h 92"/>
                <a:gd name="T24" fmla="*/ 0 w 92"/>
                <a:gd name="T25" fmla="*/ 54 h 92"/>
                <a:gd name="T26" fmla="*/ 0 w 92"/>
                <a:gd name="T27" fmla="*/ 48 h 92"/>
                <a:gd name="T28" fmla="*/ 2 w 92"/>
                <a:gd name="T29" fmla="*/ 42 h 92"/>
                <a:gd name="T30" fmla="*/ 6 w 92"/>
                <a:gd name="T31" fmla="*/ 36 h 92"/>
                <a:gd name="T32" fmla="*/ 10 w 92"/>
                <a:gd name="T33" fmla="*/ 30 h 92"/>
                <a:gd name="T34" fmla="*/ 40 w 92"/>
                <a:gd name="T35" fmla="*/ 0 h 92"/>
                <a:gd name="T36" fmla="*/ 92 w 92"/>
                <a:gd name="T37" fmla="*/ 52 h 92"/>
                <a:gd name="T38" fmla="*/ 62 w 92"/>
                <a:gd name="T39" fmla="*/ 82 h 92"/>
                <a:gd name="T40" fmla="*/ 62 w 92"/>
                <a:gd name="T41" fmla="*/ 82 h 92"/>
                <a:gd name="T42" fmla="*/ 56 w 92"/>
                <a:gd name="T43" fmla="*/ 86 h 92"/>
                <a:gd name="T44" fmla="*/ 50 w 92"/>
                <a:gd name="T45" fmla="*/ 90 h 92"/>
                <a:gd name="T46" fmla="*/ 44 w 92"/>
                <a:gd name="T47" fmla="*/ 92 h 92"/>
                <a:gd name="T48" fmla="*/ 38 w 92"/>
                <a:gd name="T49" fmla="*/ 92 h 92"/>
                <a:gd name="T50" fmla="*/ 38 w 92"/>
                <a:gd name="T51" fmla="*/ 92 h 92"/>
                <a:gd name="T52" fmla="*/ 40 w 92"/>
                <a:gd name="T53" fmla="*/ 26 h 92"/>
                <a:gd name="T54" fmla="*/ 24 w 92"/>
                <a:gd name="T55" fmla="*/ 42 h 92"/>
                <a:gd name="T56" fmla="*/ 24 w 92"/>
                <a:gd name="T57" fmla="*/ 42 h 92"/>
                <a:gd name="T58" fmla="*/ 20 w 92"/>
                <a:gd name="T59" fmla="*/ 48 h 92"/>
                <a:gd name="T60" fmla="*/ 18 w 92"/>
                <a:gd name="T61" fmla="*/ 54 h 92"/>
                <a:gd name="T62" fmla="*/ 18 w 92"/>
                <a:gd name="T63" fmla="*/ 54 h 92"/>
                <a:gd name="T64" fmla="*/ 20 w 92"/>
                <a:gd name="T65" fmla="*/ 60 h 92"/>
                <a:gd name="T66" fmla="*/ 24 w 92"/>
                <a:gd name="T67" fmla="*/ 66 h 92"/>
                <a:gd name="T68" fmla="*/ 26 w 92"/>
                <a:gd name="T69" fmla="*/ 70 h 92"/>
                <a:gd name="T70" fmla="*/ 26 w 92"/>
                <a:gd name="T71" fmla="*/ 70 h 92"/>
                <a:gd name="T72" fmla="*/ 32 w 92"/>
                <a:gd name="T73" fmla="*/ 72 h 92"/>
                <a:gd name="T74" fmla="*/ 38 w 92"/>
                <a:gd name="T75" fmla="*/ 74 h 92"/>
                <a:gd name="T76" fmla="*/ 44 w 92"/>
                <a:gd name="T77" fmla="*/ 72 h 92"/>
                <a:gd name="T78" fmla="*/ 50 w 92"/>
                <a:gd name="T79" fmla="*/ 70 h 92"/>
                <a:gd name="T80" fmla="*/ 68 w 92"/>
                <a:gd name="T81" fmla="*/ 52 h 92"/>
                <a:gd name="T82" fmla="*/ 40 w 92"/>
                <a:gd name="T83" fmla="*/ 26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2" h="92">
                  <a:moveTo>
                    <a:pt x="38" y="92"/>
                  </a:moveTo>
                  <a:lnTo>
                    <a:pt x="38" y="92"/>
                  </a:lnTo>
                  <a:lnTo>
                    <a:pt x="32" y="92"/>
                  </a:lnTo>
                  <a:lnTo>
                    <a:pt x="24" y="90"/>
                  </a:lnTo>
                  <a:lnTo>
                    <a:pt x="18" y="86"/>
                  </a:lnTo>
                  <a:lnTo>
                    <a:pt x="14" y="82"/>
                  </a:lnTo>
                  <a:lnTo>
                    <a:pt x="10" y="78"/>
                  </a:lnTo>
                  <a:lnTo>
                    <a:pt x="10" y="78"/>
                  </a:lnTo>
                  <a:lnTo>
                    <a:pt x="6" y="74"/>
                  </a:lnTo>
                  <a:lnTo>
                    <a:pt x="2" y="68"/>
                  </a:lnTo>
                  <a:lnTo>
                    <a:pt x="0" y="60"/>
                  </a:lnTo>
                  <a:lnTo>
                    <a:pt x="0" y="54"/>
                  </a:lnTo>
                  <a:lnTo>
                    <a:pt x="0" y="54"/>
                  </a:lnTo>
                  <a:lnTo>
                    <a:pt x="0" y="48"/>
                  </a:lnTo>
                  <a:lnTo>
                    <a:pt x="2" y="42"/>
                  </a:lnTo>
                  <a:lnTo>
                    <a:pt x="6" y="36"/>
                  </a:lnTo>
                  <a:lnTo>
                    <a:pt x="10" y="30"/>
                  </a:lnTo>
                  <a:lnTo>
                    <a:pt x="40" y="0"/>
                  </a:lnTo>
                  <a:lnTo>
                    <a:pt x="92" y="52"/>
                  </a:lnTo>
                  <a:lnTo>
                    <a:pt x="62" y="82"/>
                  </a:lnTo>
                  <a:lnTo>
                    <a:pt x="62" y="82"/>
                  </a:lnTo>
                  <a:lnTo>
                    <a:pt x="56" y="86"/>
                  </a:lnTo>
                  <a:lnTo>
                    <a:pt x="50" y="90"/>
                  </a:lnTo>
                  <a:lnTo>
                    <a:pt x="44" y="92"/>
                  </a:lnTo>
                  <a:lnTo>
                    <a:pt x="38" y="92"/>
                  </a:lnTo>
                  <a:lnTo>
                    <a:pt x="38" y="92"/>
                  </a:lnTo>
                  <a:close/>
                  <a:moveTo>
                    <a:pt x="40" y="26"/>
                  </a:moveTo>
                  <a:lnTo>
                    <a:pt x="24" y="42"/>
                  </a:lnTo>
                  <a:lnTo>
                    <a:pt x="24" y="42"/>
                  </a:lnTo>
                  <a:lnTo>
                    <a:pt x="20" y="48"/>
                  </a:lnTo>
                  <a:lnTo>
                    <a:pt x="18" y="54"/>
                  </a:lnTo>
                  <a:lnTo>
                    <a:pt x="18" y="54"/>
                  </a:lnTo>
                  <a:lnTo>
                    <a:pt x="20" y="60"/>
                  </a:lnTo>
                  <a:lnTo>
                    <a:pt x="24" y="66"/>
                  </a:lnTo>
                  <a:lnTo>
                    <a:pt x="26" y="70"/>
                  </a:lnTo>
                  <a:lnTo>
                    <a:pt x="26" y="70"/>
                  </a:lnTo>
                  <a:lnTo>
                    <a:pt x="32" y="72"/>
                  </a:lnTo>
                  <a:lnTo>
                    <a:pt x="38" y="74"/>
                  </a:lnTo>
                  <a:lnTo>
                    <a:pt x="44" y="72"/>
                  </a:lnTo>
                  <a:lnTo>
                    <a:pt x="50" y="70"/>
                  </a:lnTo>
                  <a:lnTo>
                    <a:pt x="68" y="52"/>
                  </a:lnTo>
                  <a:lnTo>
                    <a:pt x="4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16" name="Freeform 16">
              <a:extLst>
                <a:ext uri="{FF2B5EF4-FFF2-40B4-BE49-F238E27FC236}">
                  <a16:creationId xmlns:a16="http://schemas.microsoft.com/office/drawing/2014/main" id="{F8ECFC9D-AB68-6BD8-353F-4D308453023B}"/>
                </a:ext>
              </a:extLst>
            </p:cNvPr>
            <p:cNvSpPr>
              <a:spLocks noEditPoints="1"/>
            </p:cNvSpPr>
            <p:nvPr/>
          </p:nvSpPr>
          <p:spPr bwMode="auto">
            <a:xfrm>
              <a:off x="-423863" y="2881313"/>
              <a:ext cx="146050" cy="146050"/>
            </a:xfrm>
            <a:custGeom>
              <a:avLst/>
              <a:gdLst>
                <a:gd name="T0" fmla="*/ 36 w 92"/>
                <a:gd name="T1" fmla="*/ 92 h 92"/>
                <a:gd name="T2" fmla="*/ 36 w 92"/>
                <a:gd name="T3" fmla="*/ 92 h 92"/>
                <a:gd name="T4" fmla="*/ 30 w 92"/>
                <a:gd name="T5" fmla="*/ 92 h 92"/>
                <a:gd name="T6" fmla="*/ 24 w 92"/>
                <a:gd name="T7" fmla="*/ 90 h 92"/>
                <a:gd name="T8" fmla="*/ 18 w 92"/>
                <a:gd name="T9" fmla="*/ 88 h 92"/>
                <a:gd name="T10" fmla="*/ 12 w 92"/>
                <a:gd name="T11" fmla="*/ 82 h 92"/>
                <a:gd name="T12" fmla="*/ 10 w 92"/>
                <a:gd name="T13" fmla="*/ 80 h 92"/>
                <a:gd name="T14" fmla="*/ 10 w 92"/>
                <a:gd name="T15" fmla="*/ 80 h 92"/>
                <a:gd name="T16" fmla="*/ 4 w 92"/>
                <a:gd name="T17" fmla="*/ 74 h 92"/>
                <a:gd name="T18" fmla="*/ 2 w 92"/>
                <a:gd name="T19" fmla="*/ 68 h 92"/>
                <a:gd name="T20" fmla="*/ 0 w 92"/>
                <a:gd name="T21" fmla="*/ 62 h 92"/>
                <a:gd name="T22" fmla="*/ 0 w 92"/>
                <a:gd name="T23" fmla="*/ 56 h 92"/>
                <a:gd name="T24" fmla="*/ 0 w 92"/>
                <a:gd name="T25" fmla="*/ 48 h 92"/>
                <a:gd name="T26" fmla="*/ 2 w 92"/>
                <a:gd name="T27" fmla="*/ 42 h 92"/>
                <a:gd name="T28" fmla="*/ 4 w 92"/>
                <a:gd name="T29" fmla="*/ 36 h 92"/>
                <a:gd name="T30" fmla="*/ 10 w 92"/>
                <a:gd name="T31" fmla="*/ 32 h 92"/>
                <a:gd name="T32" fmla="*/ 40 w 92"/>
                <a:gd name="T33" fmla="*/ 0 h 92"/>
                <a:gd name="T34" fmla="*/ 92 w 92"/>
                <a:gd name="T35" fmla="*/ 52 h 92"/>
                <a:gd name="T36" fmla="*/ 62 w 92"/>
                <a:gd name="T37" fmla="*/ 82 h 92"/>
                <a:gd name="T38" fmla="*/ 62 w 92"/>
                <a:gd name="T39" fmla="*/ 82 h 92"/>
                <a:gd name="T40" fmla="*/ 56 w 92"/>
                <a:gd name="T41" fmla="*/ 88 h 92"/>
                <a:gd name="T42" fmla="*/ 50 w 92"/>
                <a:gd name="T43" fmla="*/ 90 h 92"/>
                <a:gd name="T44" fmla="*/ 44 w 92"/>
                <a:gd name="T45" fmla="*/ 92 h 92"/>
                <a:gd name="T46" fmla="*/ 36 w 92"/>
                <a:gd name="T47" fmla="*/ 92 h 92"/>
                <a:gd name="T48" fmla="*/ 36 w 92"/>
                <a:gd name="T49" fmla="*/ 92 h 92"/>
                <a:gd name="T50" fmla="*/ 40 w 92"/>
                <a:gd name="T51" fmla="*/ 26 h 92"/>
                <a:gd name="T52" fmla="*/ 22 w 92"/>
                <a:gd name="T53" fmla="*/ 44 h 92"/>
                <a:gd name="T54" fmla="*/ 22 w 92"/>
                <a:gd name="T55" fmla="*/ 44 h 92"/>
                <a:gd name="T56" fmla="*/ 18 w 92"/>
                <a:gd name="T57" fmla="*/ 50 h 92"/>
                <a:gd name="T58" fmla="*/ 18 w 92"/>
                <a:gd name="T59" fmla="*/ 56 h 92"/>
                <a:gd name="T60" fmla="*/ 18 w 92"/>
                <a:gd name="T61" fmla="*/ 62 h 92"/>
                <a:gd name="T62" fmla="*/ 22 w 92"/>
                <a:gd name="T63" fmla="*/ 66 h 92"/>
                <a:gd name="T64" fmla="*/ 26 w 92"/>
                <a:gd name="T65" fmla="*/ 70 h 92"/>
                <a:gd name="T66" fmla="*/ 26 w 92"/>
                <a:gd name="T67" fmla="*/ 70 h 92"/>
                <a:gd name="T68" fmla="*/ 30 w 92"/>
                <a:gd name="T69" fmla="*/ 74 h 92"/>
                <a:gd name="T70" fmla="*/ 36 w 92"/>
                <a:gd name="T71" fmla="*/ 74 h 92"/>
                <a:gd name="T72" fmla="*/ 42 w 92"/>
                <a:gd name="T73" fmla="*/ 74 h 92"/>
                <a:gd name="T74" fmla="*/ 48 w 92"/>
                <a:gd name="T75" fmla="*/ 70 h 92"/>
                <a:gd name="T76" fmla="*/ 66 w 92"/>
                <a:gd name="T77" fmla="*/ 52 h 92"/>
                <a:gd name="T78" fmla="*/ 40 w 92"/>
                <a:gd name="T79" fmla="*/ 26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2" h="92">
                  <a:moveTo>
                    <a:pt x="36" y="92"/>
                  </a:moveTo>
                  <a:lnTo>
                    <a:pt x="36" y="92"/>
                  </a:lnTo>
                  <a:lnTo>
                    <a:pt x="30" y="92"/>
                  </a:lnTo>
                  <a:lnTo>
                    <a:pt x="24" y="90"/>
                  </a:lnTo>
                  <a:lnTo>
                    <a:pt x="18" y="88"/>
                  </a:lnTo>
                  <a:lnTo>
                    <a:pt x="12" y="82"/>
                  </a:lnTo>
                  <a:lnTo>
                    <a:pt x="10" y="80"/>
                  </a:lnTo>
                  <a:lnTo>
                    <a:pt x="10" y="80"/>
                  </a:lnTo>
                  <a:lnTo>
                    <a:pt x="4" y="74"/>
                  </a:lnTo>
                  <a:lnTo>
                    <a:pt x="2" y="68"/>
                  </a:lnTo>
                  <a:lnTo>
                    <a:pt x="0" y="62"/>
                  </a:lnTo>
                  <a:lnTo>
                    <a:pt x="0" y="56"/>
                  </a:lnTo>
                  <a:lnTo>
                    <a:pt x="0" y="48"/>
                  </a:lnTo>
                  <a:lnTo>
                    <a:pt x="2" y="42"/>
                  </a:lnTo>
                  <a:lnTo>
                    <a:pt x="4" y="36"/>
                  </a:lnTo>
                  <a:lnTo>
                    <a:pt x="10" y="32"/>
                  </a:lnTo>
                  <a:lnTo>
                    <a:pt x="40" y="0"/>
                  </a:lnTo>
                  <a:lnTo>
                    <a:pt x="92" y="52"/>
                  </a:lnTo>
                  <a:lnTo>
                    <a:pt x="62" y="82"/>
                  </a:lnTo>
                  <a:lnTo>
                    <a:pt x="62" y="82"/>
                  </a:lnTo>
                  <a:lnTo>
                    <a:pt x="56" y="88"/>
                  </a:lnTo>
                  <a:lnTo>
                    <a:pt x="50" y="90"/>
                  </a:lnTo>
                  <a:lnTo>
                    <a:pt x="44" y="92"/>
                  </a:lnTo>
                  <a:lnTo>
                    <a:pt x="36" y="92"/>
                  </a:lnTo>
                  <a:lnTo>
                    <a:pt x="36" y="92"/>
                  </a:lnTo>
                  <a:close/>
                  <a:moveTo>
                    <a:pt x="40" y="26"/>
                  </a:moveTo>
                  <a:lnTo>
                    <a:pt x="22" y="44"/>
                  </a:lnTo>
                  <a:lnTo>
                    <a:pt x="22" y="44"/>
                  </a:lnTo>
                  <a:lnTo>
                    <a:pt x="18" y="50"/>
                  </a:lnTo>
                  <a:lnTo>
                    <a:pt x="18" y="56"/>
                  </a:lnTo>
                  <a:lnTo>
                    <a:pt x="18" y="62"/>
                  </a:lnTo>
                  <a:lnTo>
                    <a:pt x="22" y="66"/>
                  </a:lnTo>
                  <a:lnTo>
                    <a:pt x="26" y="70"/>
                  </a:lnTo>
                  <a:lnTo>
                    <a:pt x="26" y="70"/>
                  </a:lnTo>
                  <a:lnTo>
                    <a:pt x="30" y="74"/>
                  </a:lnTo>
                  <a:lnTo>
                    <a:pt x="36" y="74"/>
                  </a:lnTo>
                  <a:lnTo>
                    <a:pt x="42" y="74"/>
                  </a:lnTo>
                  <a:lnTo>
                    <a:pt x="48" y="70"/>
                  </a:lnTo>
                  <a:lnTo>
                    <a:pt x="66" y="52"/>
                  </a:lnTo>
                  <a:lnTo>
                    <a:pt x="4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17" name="Freeform 17">
              <a:extLst>
                <a:ext uri="{FF2B5EF4-FFF2-40B4-BE49-F238E27FC236}">
                  <a16:creationId xmlns:a16="http://schemas.microsoft.com/office/drawing/2014/main" id="{59A650D1-77F6-0B29-7770-B06C9A5C05CB}"/>
                </a:ext>
              </a:extLst>
            </p:cNvPr>
            <p:cNvSpPr>
              <a:spLocks noEditPoints="1"/>
            </p:cNvSpPr>
            <p:nvPr/>
          </p:nvSpPr>
          <p:spPr bwMode="auto">
            <a:xfrm>
              <a:off x="-363538" y="2944813"/>
              <a:ext cx="146050" cy="146050"/>
            </a:xfrm>
            <a:custGeom>
              <a:avLst/>
              <a:gdLst>
                <a:gd name="T0" fmla="*/ 38 w 92"/>
                <a:gd name="T1" fmla="*/ 92 h 92"/>
                <a:gd name="T2" fmla="*/ 38 w 92"/>
                <a:gd name="T3" fmla="*/ 92 h 92"/>
                <a:gd name="T4" fmla="*/ 32 w 92"/>
                <a:gd name="T5" fmla="*/ 92 h 92"/>
                <a:gd name="T6" fmla="*/ 24 w 92"/>
                <a:gd name="T7" fmla="*/ 90 h 92"/>
                <a:gd name="T8" fmla="*/ 18 w 92"/>
                <a:gd name="T9" fmla="*/ 86 h 92"/>
                <a:gd name="T10" fmla="*/ 14 w 92"/>
                <a:gd name="T11" fmla="*/ 82 h 92"/>
                <a:gd name="T12" fmla="*/ 10 w 92"/>
                <a:gd name="T13" fmla="*/ 78 h 92"/>
                <a:gd name="T14" fmla="*/ 10 w 92"/>
                <a:gd name="T15" fmla="*/ 78 h 92"/>
                <a:gd name="T16" fmla="*/ 6 w 92"/>
                <a:gd name="T17" fmla="*/ 74 h 92"/>
                <a:gd name="T18" fmla="*/ 2 w 92"/>
                <a:gd name="T19" fmla="*/ 68 h 92"/>
                <a:gd name="T20" fmla="*/ 0 w 92"/>
                <a:gd name="T21" fmla="*/ 60 h 92"/>
                <a:gd name="T22" fmla="*/ 0 w 92"/>
                <a:gd name="T23" fmla="*/ 54 h 92"/>
                <a:gd name="T24" fmla="*/ 0 w 92"/>
                <a:gd name="T25" fmla="*/ 48 h 92"/>
                <a:gd name="T26" fmla="*/ 2 w 92"/>
                <a:gd name="T27" fmla="*/ 42 h 92"/>
                <a:gd name="T28" fmla="*/ 6 w 92"/>
                <a:gd name="T29" fmla="*/ 36 h 92"/>
                <a:gd name="T30" fmla="*/ 10 w 92"/>
                <a:gd name="T31" fmla="*/ 30 h 92"/>
                <a:gd name="T32" fmla="*/ 40 w 92"/>
                <a:gd name="T33" fmla="*/ 0 h 92"/>
                <a:gd name="T34" fmla="*/ 92 w 92"/>
                <a:gd name="T35" fmla="*/ 52 h 92"/>
                <a:gd name="T36" fmla="*/ 62 w 92"/>
                <a:gd name="T37" fmla="*/ 82 h 92"/>
                <a:gd name="T38" fmla="*/ 62 w 92"/>
                <a:gd name="T39" fmla="*/ 82 h 92"/>
                <a:gd name="T40" fmla="*/ 56 w 92"/>
                <a:gd name="T41" fmla="*/ 86 h 92"/>
                <a:gd name="T42" fmla="*/ 52 w 92"/>
                <a:gd name="T43" fmla="*/ 90 h 92"/>
                <a:gd name="T44" fmla="*/ 44 w 92"/>
                <a:gd name="T45" fmla="*/ 92 h 92"/>
                <a:gd name="T46" fmla="*/ 38 w 92"/>
                <a:gd name="T47" fmla="*/ 92 h 92"/>
                <a:gd name="T48" fmla="*/ 38 w 92"/>
                <a:gd name="T49" fmla="*/ 92 h 92"/>
                <a:gd name="T50" fmla="*/ 40 w 92"/>
                <a:gd name="T51" fmla="*/ 26 h 92"/>
                <a:gd name="T52" fmla="*/ 24 w 92"/>
                <a:gd name="T53" fmla="*/ 42 h 92"/>
                <a:gd name="T54" fmla="*/ 24 w 92"/>
                <a:gd name="T55" fmla="*/ 42 h 92"/>
                <a:gd name="T56" fmla="*/ 20 w 92"/>
                <a:gd name="T57" fmla="*/ 48 h 92"/>
                <a:gd name="T58" fmla="*/ 18 w 92"/>
                <a:gd name="T59" fmla="*/ 54 h 92"/>
                <a:gd name="T60" fmla="*/ 20 w 92"/>
                <a:gd name="T61" fmla="*/ 60 h 92"/>
                <a:gd name="T62" fmla="*/ 24 w 92"/>
                <a:gd name="T63" fmla="*/ 66 h 92"/>
                <a:gd name="T64" fmla="*/ 26 w 92"/>
                <a:gd name="T65" fmla="*/ 70 h 92"/>
                <a:gd name="T66" fmla="*/ 26 w 92"/>
                <a:gd name="T67" fmla="*/ 70 h 92"/>
                <a:gd name="T68" fmla="*/ 32 w 92"/>
                <a:gd name="T69" fmla="*/ 72 h 92"/>
                <a:gd name="T70" fmla="*/ 38 w 92"/>
                <a:gd name="T71" fmla="*/ 74 h 92"/>
                <a:gd name="T72" fmla="*/ 44 w 92"/>
                <a:gd name="T73" fmla="*/ 72 h 92"/>
                <a:gd name="T74" fmla="*/ 50 w 92"/>
                <a:gd name="T75" fmla="*/ 70 h 92"/>
                <a:gd name="T76" fmla="*/ 68 w 92"/>
                <a:gd name="T77" fmla="*/ 52 h 92"/>
                <a:gd name="T78" fmla="*/ 40 w 92"/>
                <a:gd name="T79" fmla="*/ 26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2" h="92">
                  <a:moveTo>
                    <a:pt x="38" y="92"/>
                  </a:moveTo>
                  <a:lnTo>
                    <a:pt x="38" y="92"/>
                  </a:lnTo>
                  <a:lnTo>
                    <a:pt x="32" y="92"/>
                  </a:lnTo>
                  <a:lnTo>
                    <a:pt x="24" y="90"/>
                  </a:lnTo>
                  <a:lnTo>
                    <a:pt x="18" y="86"/>
                  </a:lnTo>
                  <a:lnTo>
                    <a:pt x="14" y="82"/>
                  </a:lnTo>
                  <a:lnTo>
                    <a:pt x="10" y="78"/>
                  </a:lnTo>
                  <a:lnTo>
                    <a:pt x="10" y="78"/>
                  </a:lnTo>
                  <a:lnTo>
                    <a:pt x="6" y="74"/>
                  </a:lnTo>
                  <a:lnTo>
                    <a:pt x="2" y="68"/>
                  </a:lnTo>
                  <a:lnTo>
                    <a:pt x="0" y="60"/>
                  </a:lnTo>
                  <a:lnTo>
                    <a:pt x="0" y="54"/>
                  </a:lnTo>
                  <a:lnTo>
                    <a:pt x="0" y="48"/>
                  </a:lnTo>
                  <a:lnTo>
                    <a:pt x="2" y="42"/>
                  </a:lnTo>
                  <a:lnTo>
                    <a:pt x="6" y="36"/>
                  </a:lnTo>
                  <a:lnTo>
                    <a:pt x="10" y="30"/>
                  </a:lnTo>
                  <a:lnTo>
                    <a:pt x="40" y="0"/>
                  </a:lnTo>
                  <a:lnTo>
                    <a:pt x="92" y="52"/>
                  </a:lnTo>
                  <a:lnTo>
                    <a:pt x="62" y="82"/>
                  </a:lnTo>
                  <a:lnTo>
                    <a:pt x="62" y="82"/>
                  </a:lnTo>
                  <a:lnTo>
                    <a:pt x="56" y="86"/>
                  </a:lnTo>
                  <a:lnTo>
                    <a:pt x="52" y="90"/>
                  </a:lnTo>
                  <a:lnTo>
                    <a:pt x="44" y="92"/>
                  </a:lnTo>
                  <a:lnTo>
                    <a:pt x="38" y="92"/>
                  </a:lnTo>
                  <a:lnTo>
                    <a:pt x="38" y="92"/>
                  </a:lnTo>
                  <a:close/>
                  <a:moveTo>
                    <a:pt x="40" y="26"/>
                  </a:moveTo>
                  <a:lnTo>
                    <a:pt x="24" y="42"/>
                  </a:lnTo>
                  <a:lnTo>
                    <a:pt x="24" y="42"/>
                  </a:lnTo>
                  <a:lnTo>
                    <a:pt x="20" y="48"/>
                  </a:lnTo>
                  <a:lnTo>
                    <a:pt x="18" y="54"/>
                  </a:lnTo>
                  <a:lnTo>
                    <a:pt x="20" y="60"/>
                  </a:lnTo>
                  <a:lnTo>
                    <a:pt x="24" y="66"/>
                  </a:lnTo>
                  <a:lnTo>
                    <a:pt x="26" y="70"/>
                  </a:lnTo>
                  <a:lnTo>
                    <a:pt x="26" y="70"/>
                  </a:lnTo>
                  <a:lnTo>
                    <a:pt x="32" y="72"/>
                  </a:lnTo>
                  <a:lnTo>
                    <a:pt x="38" y="74"/>
                  </a:lnTo>
                  <a:lnTo>
                    <a:pt x="44" y="72"/>
                  </a:lnTo>
                  <a:lnTo>
                    <a:pt x="50" y="70"/>
                  </a:lnTo>
                  <a:lnTo>
                    <a:pt x="68" y="52"/>
                  </a:lnTo>
                  <a:lnTo>
                    <a:pt x="4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18" name="Freeform 18">
              <a:extLst>
                <a:ext uri="{FF2B5EF4-FFF2-40B4-BE49-F238E27FC236}">
                  <a16:creationId xmlns:a16="http://schemas.microsoft.com/office/drawing/2014/main" id="{66C967C0-1AF2-9EBF-262A-22ABCE212027}"/>
                </a:ext>
              </a:extLst>
            </p:cNvPr>
            <p:cNvSpPr>
              <a:spLocks noEditPoints="1"/>
            </p:cNvSpPr>
            <p:nvPr/>
          </p:nvSpPr>
          <p:spPr bwMode="auto">
            <a:xfrm>
              <a:off x="-300038" y="3005138"/>
              <a:ext cx="146050" cy="146050"/>
            </a:xfrm>
            <a:custGeom>
              <a:avLst/>
              <a:gdLst>
                <a:gd name="T0" fmla="*/ 38 w 92"/>
                <a:gd name="T1" fmla="*/ 92 h 92"/>
                <a:gd name="T2" fmla="*/ 38 w 92"/>
                <a:gd name="T3" fmla="*/ 92 h 92"/>
                <a:gd name="T4" fmla="*/ 30 w 92"/>
                <a:gd name="T5" fmla="*/ 92 h 92"/>
                <a:gd name="T6" fmla="*/ 24 w 92"/>
                <a:gd name="T7" fmla="*/ 90 h 92"/>
                <a:gd name="T8" fmla="*/ 18 w 92"/>
                <a:gd name="T9" fmla="*/ 88 h 92"/>
                <a:gd name="T10" fmla="*/ 12 w 92"/>
                <a:gd name="T11" fmla="*/ 82 h 92"/>
                <a:gd name="T12" fmla="*/ 10 w 92"/>
                <a:gd name="T13" fmla="*/ 80 h 92"/>
                <a:gd name="T14" fmla="*/ 10 w 92"/>
                <a:gd name="T15" fmla="*/ 80 h 92"/>
                <a:gd name="T16" fmla="*/ 6 w 92"/>
                <a:gd name="T17" fmla="*/ 74 h 92"/>
                <a:gd name="T18" fmla="*/ 2 w 92"/>
                <a:gd name="T19" fmla="*/ 68 h 92"/>
                <a:gd name="T20" fmla="*/ 0 w 92"/>
                <a:gd name="T21" fmla="*/ 62 h 92"/>
                <a:gd name="T22" fmla="*/ 0 w 92"/>
                <a:gd name="T23" fmla="*/ 56 h 92"/>
                <a:gd name="T24" fmla="*/ 0 w 92"/>
                <a:gd name="T25" fmla="*/ 48 h 92"/>
                <a:gd name="T26" fmla="*/ 2 w 92"/>
                <a:gd name="T27" fmla="*/ 42 h 92"/>
                <a:gd name="T28" fmla="*/ 6 w 92"/>
                <a:gd name="T29" fmla="*/ 36 h 92"/>
                <a:gd name="T30" fmla="*/ 10 w 92"/>
                <a:gd name="T31" fmla="*/ 32 h 92"/>
                <a:gd name="T32" fmla="*/ 40 w 92"/>
                <a:gd name="T33" fmla="*/ 0 h 92"/>
                <a:gd name="T34" fmla="*/ 92 w 92"/>
                <a:gd name="T35" fmla="*/ 52 h 92"/>
                <a:gd name="T36" fmla="*/ 62 w 92"/>
                <a:gd name="T37" fmla="*/ 82 h 92"/>
                <a:gd name="T38" fmla="*/ 62 w 92"/>
                <a:gd name="T39" fmla="*/ 82 h 92"/>
                <a:gd name="T40" fmla="*/ 56 w 92"/>
                <a:gd name="T41" fmla="*/ 88 h 92"/>
                <a:gd name="T42" fmla="*/ 50 w 92"/>
                <a:gd name="T43" fmla="*/ 90 h 92"/>
                <a:gd name="T44" fmla="*/ 44 w 92"/>
                <a:gd name="T45" fmla="*/ 92 h 92"/>
                <a:gd name="T46" fmla="*/ 38 w 92"/>
                <a:gd name="T47" fmla="*/ 92 h 92"/>
                <a:gd name="T48" fmla="*/ 38 w 92"/>
                <a:gd name="T49" fmla="*/ 92 h 92"/>
                <a:gd name="T50" fmla="*/ 40 w 92"/>
                <a:gd name="T51" fmla="*/ 26 h 92"/>
                <a:gd name="T52" fmla="*/ 22 w 92"/>
                <a:gd name="T53" fmla="*/ 44 h 92"/>
                <a:gd name="T54" fmla="*/ 22 w 92"/>
                <a:gd name="T55" fmla="*/ 44 h 92"/>
                <a:gd name="T56" fmla="*/ 18 w 92"/>
                <a:gd name="T57" fmla="*/ 50 h 92"/>
                <a:gd name="T58" fmla="*/ 18 w 92"/>
                <a:gd name="T59" fmla="*/ 56 h 92"/>
                <a:gd name="T60" fmla="*/ 18 w 92"/>
                <a:gd name="T61" fmla="*/ 62 h 92"/>
                <a:gd name="T62" fmla="*/ 22 w 92"/>
                <a:gd name="T63" fmla="*/ 66 h 92"/>
                <a:gd name="T64" fmla="*/ 26 w 92"/>
                <a:gd name="T65" fmla="*/ 70 h 92"/>
                <a:gd name="T66" fmla="*/ 26 w 92"/>
                <a:gd name="T67" fmla="*/ 70 h 92"/>
                <a:gd name="T68" fmla="*/ 30 w 92"/>
                <a:gd name="T69" fmla="*/ 74 h 92"/>
                <a:gd name="T70" fmla="*/ 38 w 92"/>
                <a:gd name="T71" fmla="*/ 74 h 92"/>
                <a:gd name="T72" fmla="*/ 44 w 92"/>
                <a:gd name="T73" fmla="*/ 74 h 92"/>
                <a:gd name="T74" fmla="*/ 48 w 92"/>
                <a:gd name="T75" fmla="*/ 70 h 92"/>
                <a:gd name="T76" fmla="*/ 66 w 92"/>
                <a:gd name="T77" fmla="*/ 52 h 92"/>
                <a:gd name="T78" fmla="*/ 40 w 92"/>
                <a:gd name="T79" fmla="*/ 26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2" h="92">
                  <a:moveTo>
                    <a:pt x="38" y="92"/>
                  </a:moveTo>
                  <a:lnTo>
                    <a:pt x="38" y="92"/>
                  </a:lnTo>
                  <a:lnTo>
                    <a:pt x="30" y="92"/>
                  </a:lnTo>
                  <a:lnTo>
                    <a:pt x="24" y="90"/>
                  </a:lnTo>
                  <a:lnTo>
                    <a:pt x="18" y="88"/>
                  </a:lnTo>
                  <a:lnTo>
                    <a:pt x="12" y="82"/>
                  </a:lnTo>
                  <a:lnTo>
                    <a:pt x="10" y="80"/>
                  </a:lnTo>
                  <a:lnTo>
                    <a:pt x="10" y="80"/>
                  </a:lnTo>
                  <a:lnTo>
                    <a:pt x="6" y="74"/>
                  </a:lnTo>
                  <a:lnTo>
                    <a:pt x="2" y="68"/>
                  </a:lnTo>
                  <a:lnTo>
                    <a:pt x="0" y="62"/>
                  </a:lnTo>
                  <a:lnTo>
                    <a:pt x="0" y="56"/>
                  </a:lnTo>
                  <a:lnTo>
                    <a:pt x="0" y="48"/>
                  </a:lnTo>
                  <a:lnTo>
                    <a:pt x="2" y="42"/>
                  </a:lnTo>
                  <a:lnTo>
                    <a:pt x="6" y="36"/>
                  </a:lnTo>
                  <a:lnTo>
                    <a:pt x="10" y="32"/>
                  </a:lnTo>
                  <a:lnTo>
                    <a:pt x="40" y="0"/>
                  </a:lnTo>
                  <a:lnTo>
                    <a:pt x="92" y="52"/>
                  </a:lnTo>
                  <a:lnTo>
                    <a:pt x="62" y="82"/>
                  </a:lnTo>
                  <a:lnTo>
                    <a:pt x="62" y="82"/>
                  </a:lnTo>
                  <a:lnTo>
                    <a:pt x="56" y="88"/>
                  </a:lnTo>
                  <a:lnTo>
                    <a:pt x="50" y="90"/>
                  </a:lnTo>
                  <a:lnTo>
                    <a:pt x="44" y="92"/>
                  </a:lnTo>
                  <a:lnTo>
                    <a:pt x="38" y="92"/>
                  </a:lnTo>
                  <a:lnTo>
                    <a:pt x="38" y="92"/>
                  </a:lnTo>
                  <a:close/>
                  <a:moveTo>
                    <a:pt x="40" y="26"/>
                  </a:moveTo>
                  <a:lnTo>
                    <a:pt x="22" y="44"/>
                  </a:lnTo>
                  <a:lnTo>
                    <a:pt x="22" y="44"/>
                  </a:lnTo>
                  <a:lnTo>
                    <a:pt x="18" y="50"/>
                  </a:lnTo>
                  <a:lnTo>
                    <a:pt x="18" y="56"/>
                  </a:lnTo>
                  <a:lnTo>
                    <a:pt x="18" y="62"/>
                  </a:lnTo>
                  <a:lnTo>
                    <a:pt x="22" y="66"/>
                  </a:lnTo>
                  <a:lnTo>
                    <a:pt x="26" y="70"/>
                  </a:lnTo>
                  <a:lnTo>
                    <a:pt x="26" y="70"/>
                  </a:lnTo>
                  <a:lnTo>
                    <a:pt x="30" y="74"/>
                  </a:lnTo>
                  <a:lnTo>
                    <a:pt x="38" y="74"/>
                  </a:lnTo>
                  <a:lnTo>
                    <a:pt x="44" y="74"/>
                  </a:lnTo>
                  <a:lnTo>
                    <a:pt x="48" y="70"/>
                  </a:lnTo>
                  <a:lnTo>
                    <a:pt x="66" y="52"/>
                  </a:lnTo>
                  <a:lnTo>
                    <a:pt x="4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19" name="Freeform 19">
              <a:extLst>
                <a:ext uri="{FF2B5EF4-FFF2-40B4-BE49-F238E27FC236}">
                  <a16:creationId xmlns:a16="http://schemas.microsoft.com/office/drawing/2014/main" id="{4119D5FE-723E-21FC-C5D7-5E0CE1D27738}"/>
                </a:ext>
              </a:extLst>
            </p:cNvPr>
            <p:cNvSpPr>
              <a:spLocks/>
            </p:cNvSpPr>
            <p:nvPr/>
          </p:nvSpPr>
          <p:spPr bwMode="auto">
            <a:xfrm>
              <a:off x="195263" y="2636838"/>
              <a:ext cx="152400" cy="206375"/>
            </a:xfrm>
            <a:custGeom>
              <a:avLst/>
              <a:gdLst>
                <a:gd name="T0" fmla="*/ 14 w 96"/>
                <a:gd name="T1" fmla="*/ 130 h 130"/>
                <a:gd name="T2" fmla="*/ 0 w 96"/>
                <a:gd name="T3" fmla="*/ 118 h 130"/>
                <a:gd name="T4" fmla="*/ 34 w 96"/>
                <a:gd name="T5" fmla="*/ 84 h 130"/>
                <a:gd name="T6" fmla="*/ 34 w 96"/>
                <a:gd name="T7" fmla="*/ 84 h 130"/>
                <a:gd name="T8" fmla="*/ 38 w 96"/>
                <a:gd name="T9" fmla="*/ 78 h 130"/>
                <a:gd name="T10" fmla="*/ 38 w 96"/>
                <a:gd name="T11" fmla="*/ 72 h 130"/>
                <a:gd name="T12" fmla="*/ 40 w 96"/>
                <a:gd name="T13" fmla="*/ 56 h 130"/>
                <a:gd name="T14" fmla="*/ 40 w 96"/>
                <a:gd name="T15" fmla="*/ 56 h 130"/>
                <a:gd name="T16" fmla="*/ 42 w 96"/>
                <a:gd name="T17" fmla="*/ 46 h 130"/>
                <a:gd name="T18" fmla="*/ 48 w 96"/>
                <a:gd name="T19" fmla="*/ 36 h 130"/>
                <a:gd name="T20" fmla="*/ 84 w 96"/>
                <a:gd name="T21" fmla="*/ 0 h 130"/>
                <a:gd name="T22" fmla="*/ 96 w 96"/>
                <a:gd name="T23" fmla="*/ 12 h 130"/>
                <a:gd name="T24" fmla="*/ 60 w 96"/>
                <a:gd name="T25" fmla="*/ 50 h 130"/>
                <a:gd name="T26" fmla="*/ 60 w 96"/>
                <a:gd name="T27" fmla="*/ 50 h 130"/>
                <a:gd name="T28" fmla="*/ 58 w 96"/>
                <a:gd name="T29" fmla="*/ 52 h 130"/>
                <a:gd name="T30" fmla="*/ 58 w 96"/>
                <a:gd name="T31" fmla="*/ 56 h 130"/>
                <a:gd name="T32" fmla="*/ 56 w 96"/>
                <a:gd name="T33" fmla="*/ 74 h 130"/>
                <a:gd name="T34" fmla="*/ 56 w 96"/>
                <a:gd name="T35" fmla="*/ 74 h 130"/>
                <a:gd name="T36" fmla="*/ 56 w 96"/>
                <a:gd name="T37" fmla="*/ 80 h 130"/>
                <a:gd name="T38" fmla="*/ 54 w 96"/>
                <a:gd name="T39" fmla="*/ 86 h 130"/>
                <a:gd name="T40" fmla="*/ 50 w 96"/>
                <a:gd name="T41" fmla="*/ 92 h 130"/>
                <a:gd name="T42" fmla="*/ 46 w 96"/>
                <a:gd name="T43" fmla="*/ 96 h 130"/>
                <a:gd name="T44" fmla="*/ 14 w 96"/>
                <a:gd name="T45" fmla="*/ 13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6" h="130">
                  <a:moveTo>
                    <a:pt x="14" y="130"/>
                  </a:moveTo>
                  <a:lnTo>
                    <a:pt x="0" y="118"/>
                  </a:lnTo>
                  <a:lnTo>
                    <a:pt x="34" y="84"/>
                  </a:lnTo>
                  <a:lnTo>
                    <a:pt x="34" y="84"/>
                  </a:lnTo>
                  <a:lnTo>
                    <a:pt x="38" y="78"/>
                  </a:lnTo>
                  <a:lnTo>
                    <a:pt x="38" y="72"/>
                  </a:lnTo>
                  <a:lnTo>
                    <a:pt x="40" y="56"/>
                  </a:lnTo>
                  <a:lnTo>
                    <a:pt x="40" y="56"/>
                  </a:lnTo>
                  <a:lnTo>
                    <a:pt x="42" y="46"/>
                  </a:lnTo>
                  <a:lnTo>
                    <a:pt x="48" y="36"/>
                  </a:lnTo>
                  <a:lnTo>
                    <a:pt x="84" y="0"/>
                  </a:lnTo>
                  <a:lnTo>
                    <a:pt x="96" y="12"/>
                  </a:lnTo>
                  <a:lnTo>
                    <a:pt x="60" y="50"/>
                  </a:lnTo>
                  <a:lnTo>
                    <a:pt x="60" y="50"/>
                  </a:lnTo>
                  <a:lnTo>
                    <a:pt x="58" y="52"/>
                  </a:lnTo>
                  <a:lnTo>
                    <a:pt x="58" y="56"/>
                  </a:lnTo>
                  <a:lnTo>
                    <a:pt x="56" y="74"/>
                  </a:lnTo>
                  <a:lnTo>
                    <a:pt x="56" y="74"/>
                  </a:lnTo>
                  <a:lnTo>
                    <a:pt x="56" y="80"/>
                  </a:lnTo>
                  <a:lnTo>
                    <a:pt x="54" y="86"/>
                  </a:lnTo>
                  <a:lnTo>
                    <a:pt x="50" y="92"/>
                  </a:lnTo>
                  <a:lnTo>
                    <a:pt x="46" y="96"/>
                  </a:lnTo>
                  <a:lnTo>
                    <a:pt x="14" y="1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b-NO"/>
            </a:p>
          </p:txBody>
        </p:sp>
      </p:grpSp>
      <p:grpSp>
        <p:nvGrpSpPr>
          <p:cNvPr id="20" name="Gruppe 19">
            <a:extLst>
              <a:ext uri="{FF2B5EF4-FFF2-40B4-BE49-F238E27FC236}">
                <a16:creationId xmlns:a16="http://schemas.microsoft.com/office/drawing/2014/main" id="{2443DC73-0A42-002E-12B5-F17C71DCF531}"/>
              </a:ext>
            </a:extLst>
          </p:cNvPr>
          <p:cNvGrpSpPr/>
          <p:nvPr/>
        </p:nvGrpSpPr>
        <p:grpSpPr>
          <a:xfrm>
            <a:off x="11097573" y="5223565"/>
            <a:ext cx="261476" cy="262833"/>
            <a:chOff x="-528638" y="2371725"/>
            <a:chExt cx="1041401" cy="1057275"/>
          </a:xfrm>
          <a:solidFill>
            <a:schemeClr val="accent1"/>
          </a:solidFill>
        </p:grpSpPr>
        <p:sp>
          <p:nvSpPr>
            <p:cNvPr id="21" name="Rectangle 23">
              <a:extLst>
                <a:ext uri="{FF2B5EF4-FFF2-40B4-BE49-F238E27FC236}">
                  <a16:creationId xmlns:a16="http://schemas.microsoft.com/office/drawing/2014/main" id="{1B2CFD36-C54C-9506-D86C-CCF53B3BF9C9}"/>
                </a:ext>
              </a:extLst>
            </p:cNvPr>
            <p:cNvSpPr>
              <a:spLocks noChangeArrowheads="1"/>
            </p:cNvSpPr>
            <p:nvPr/>
          </p:nvSpPr>
          <p:spPr bwMode="auto">
            <a:xfrm>
              <a:off x="-493713" y="2451100"/>
              <a:ext cx="28575" cy="984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22" name="Rectangle 24">
              <a:extLst>
                <a:ext uri="{FF2B5EF4-FFF2-40B4-BE49-F238E27FC236}">
                  <a16:creationId xmlns:a16="http://schemas.microsoft.com/office/drawing/2014/main" id="{31F5648D-D725-C9CD-E967-84D40FA2039D}"/>
                </a:ext>
              </a:extLst>
            </p:cNvPr>
            <p:cNvSpPr>
              <a:spLocks noChangeArrowheads="1"/>
            </p:cNvSpPr>
            <p:nvPr/>
          </p:nvSpPr>
          <p:spPr bwMode="auto">
            <a:xfrm>
              <a:off x="-493713" y="2574925"/>
              <a:ext cx="28575" cy="38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23" name="Rectangle 25">
              <a:extLst>
                <a:ext uri="{FF2B5EF4-FFF2-40B4-BE49-F238E27FC236}">
                  <a16:creationId xmlns:a16="http://schemas.microsoft.com/office/drawing/2014/main" id="{E4BF34CD-07BB-A934-54C4-1CEA30C96B1B}"/>
                </a:ext>
              </a:extLst>
            </p:cNvPr>
            <p:cNvSpPr>
              <a:spLocks noChangeArrowheads="1"/>
            </p:cNvSpPr>
            <p:nvPr/>
          </p:nvSpPr>
          <p:spPr bwMode="auto">
            <a:xfrm>
              <a:off x="-433388" y="2371725"/>
              <a:ext cx="28575" cy="984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24" name="Rectangle 26">
              <a:extLst>
                <a:ext uri="{FF2B5EF4-FFF2-40B4-BE49-F238E27FC236}">
                  <a16:creationId xmlns:a16="http://schemas.microsoft.com/office/drawing/2014/main" id="{19D9A96E-3EF0-7A74-B9F1-988DF3F7A0C6}"/>
                </a:ext>
              </a:extLst>
            </p:cNvPr>
            <p:cNvSpPr>
              <a:spLocks noChangeArrowheads="1"/>
            </p:cNvSpPr>
            <p:nvPr/>
          </p:nvSpPr>
          <p:spPr bwMode="auto">
            <a:xfrm>
              <a:off x="-433388" y="2495550"/>
              <a:ext cx="28575" cy="38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25" name="Rectangle 27">
              <a:extLst>
                <a:ext uri="{FF2B5EF4-FFF2-40B4-BE49-F238E27FC236}">
                  <a16:creationId xmlns:a16="http://schemas.microsoft.com/office/drawing/2014/main" id="{836B71A5-1BB9-F436-E32D-E14A5B478D98}"/>
                </a:ext>
              </a:extLst>
            </p:cNvPr>
            <p:cNvSpPr>
              <a:spLocks noChangeArrowheads="1"/>
            </p:cNvSpPr>
            <p:nvPr/>
          </p:nvSpPr>
          <p:spPr bwMode="auto">
            <a:xfrm>
              <a:off x="-376238" y="2473325"/>
              <a:ext cx="28575" cy="984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26" name="Rectangle 28">
              <a:extLst>
                <a:ext uri="{FF2B5EF4-FFF2-40B4-BE49-F238E27FC236}">
                  <a16:creationId xmlns:a16="http://schemas.microsoft.com/office/drawing/2014/main" id="{CAFFF840-D678-B268-AB8A-BF9659FE84BE}"/>
                </a:ext>
              </a:extLst>
            </p:cNvPr>
            <p:cNvSpPr>
              <a:spLocks noChangeArrowheads="1"/>
            </p:cNvSpPr>
            <p:nvPr/>
          </p:nvSpPr>
          <p:spPr bwMode="auto">
            <a:xfrm>
              <a:off x="-376238" y="2597150"/>
              <a:ext cx="28575" cy="38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27" name="Freeform 29">
              <a:extLst>
                <a:ext uri="{FF2B5EF4-FFF2-40B4-BE49-F238E27FC236}">
                  <a16:creationId xmlns:a16="http://schemas.microsoft.com/office/drawing/2014/main" id="{332B46FF-9541-117D-D93E-78D4723C29DB}"/>
                </a:ext>
              </a:extLst>
            </p:cNvPr>
            <p:cNvSpPr>
              <a:spLocks/>
            </p:cNvSpPr>
            <p:nvPr/>
          </p:nvSpPr>
          <p:spPr bwMode="auto">
            <a:xfrm>
              <a:off x="58738" y="2905125"/>
              <a:ext cx="142875" cy="257175"/>
            </a:xfrm>
            <a:custGeom>
              <a:avLst/>
              <a:gdLst>
                <a:gd name="T0" fmla="*/ 26 w 90"/>
                <a:gd name="T1" fmla="*/ 162 h 162"/>
                <a:gd name="T2" fmla="*/ 16 w 90"/>
                <a:gd name="T3" fmla="*/ 160 h 162"/>
                <a:gd name="T4" fmla="*/ 2 w 90"/>
                <a:gd name="T5" fmla="*/ 146 h 162"/>
                <a:gd name="T6" fmla="*/ 0 w 90"/>
                <a:gd name="T7" fmla="*/ 118 h 162"/>
                <a:gd name="T8" fmla="*/ 18 w 90"/>
                <a:gd name="T9" fmla="*/ 136 h 162"/>
                <a:gd name="T10" fmla="*/ 18 w 90"/>
                <a:gd name="T11" fmla="*/ 140 h 162"/>
                <a:gd name="T12" fmla="*/ 24 w 90"/>
                <a:gd name="T13" fmla="*/ 144 h 162"/>
                <a:gd name="T14" fmla="*/ 64 w 90"/>
                <a:gd name="T15" fmla="*/ 144 h 162"/>
                <a:gd name="T16" fmla="*/ 66 w 90"/>
                <a:gd name="T17" fmla="*/ 144 h 162"/>
                <a:gd name="T18" fmla="*/ 72 w 90"/>
                <a:gd name="T19" fmla="*/ 140 h 162"/>
                <a:gd name="T20" fmla="*/ 72 w 90"/>
                <a:gd name="T21" fmla="*/ 100 h 162"/>
                <a:gd name="T22" fmla="*/ 72 w 90"/>
                <a:gd name="T23" fmla="*/ 96 h 162"/>
                <a:gd name="T24" fmla="*/ 66 w 90"/>
                <a:gd name="T25" fmla="*/ 92 h 162"/>
                <a:gd name="T26" fmla="*/ 26 w 90"/>
                <a:gd name="T27" fmla="*/ 90 h 162"/>
                <a:gd name="T28" fmla="*/ 16 w 90"/>
                <a:gd name="T29" fmla="*/ 88 h 162"/>
                <a:gd name="T30" fmla="*/ 2 w 90"/>
                <a:gd name="T31" fmla="*/ 74 h 162"/>
                <a:gd name="T32" fmla="*/ 0 w 90"/>
                <a:gd name="T33" fmla="*/ 28 h 162"/>
                <a:gd name="T34" fmla="*/ 2 w 90"/>
                <a:gd name="T35" fmla="*/ 18 h 162"/>
                <a:gd name="T36" fmla="*/ 16 w 90"/>
                <a:gd name="T37" fmla="*/ 2 h 162"/>
                <a:gd name="T38" fmla="*/ 64 w 90"/>
                <a:gd name="T39" fmla="*/ 0 h 162"/>
                <a:gd name="T40" fmla="*/ 74 w 90"/>
                <a:gd name="T41" fmla="*/ 2 h 162"/>
                <a:gd name="T42" fmla="*/ 88 w 90"/>
                <a:gd name="T43" fmla="*/ 18 h 162"/>
                <a:gd name="T44" fmla="*/ 90 w 90"/>
                <a:gd name="T45" fmla="*/ 46 h 162"/>
                <a:gd name="T46" fmla="*/ 72 w 90"/>
                <a:gd name="T47" fmla="*/ 28 h 162"/>
                <a:gd name="T48" fmla="*/ 72 w 90"/>
                <a:gd name="T49" fmla="*/ 24 h 162"/>
                <a:gd name="T50" fmla="*/ 66 w 90"/>
                <a:gd name="T51" fmla="*/ 20 h 162"/>
                <a:gd name="T52" fmla="*/ 26 w 90"/>
                <a:gd name="T53" fmla="*/ 18 h 162"/>
                <a:gd name="T54" fmla="*/ 24 w 90"/>
                <a:gd name="T55" fmla="*/ 20 h 162"/>
                <a:gd name="T56" fmla="*/ 18 w 90"/>
                <a:gd name="T57" fmla="*/ 24 h 162"/>
                <a:gd name="T58" fmla="*/ 18 w 90"/>
                <a:gd name="T59" fmla="*/ 64 h 162"/>
                <a:gd name="T60" fmla="*/ 18 w 90"/>
                <a:gd name="T61" fmla="*/ 68 h 162"/>
                <a:gd name="T62" fmla="*/ 24 w 90"/>
                <a:gd name="T63" fmla="*/ 72 h 162"/>
                <a:gd name="T64" fmla="*/ 64 w 90"/>
                <a:gd name="T65" fmla="*/ 72 h 162"/>
                <a:gd name="T66" fmla="*/ 74 w 90"/>
                <a:gd name="T67" fmla="*/ 74 h 162"/>
                <a:gd name="T68" fmla="*/ 88 w 90"/>
                <a:gd name="T69" fmla="*/ 90 h 162"/>
                <a:gd name="T70" fmla="*/ 90 w 90"/>
                <a:gd name="T71" fmla="*/ 136 h 162"/>
                <a:gd name="T72" fmla="*/ 88 w 90"/>
                <a:gd name="T73" fmla="*/ 146 h 162"/>
                <a:gd name="T74" fmla="*/ 74 w 90"/>
                <a:gd name="T75" fmla="*/ 160 h 162"/>
                <a:gd name="T76" fmla="*/ 64 w 90"/>
                <a:gd name="T77" fmla="*/ 162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90" h="162">
                  <a:moveTo>
                    <a:pt x="64" y="162"/>
                  </a:moveTo>
                  <a:lnTo>
                    <a:pt x="26" y="162"/>
                  </a:lnTo>
                  <a:lnTo>
                    <a:pt x="26" y="162"/>
                  </a:lnTo>
                  <a:lnTo>
                    <a:pt x="16" y="160"/>
                  </a:lnTo>
                  <a:lnTo>
                    <a:pt x="8" y="156"/>
                  </a:lnTo>
                  <a:lnTo>
                    <a:pt x="2" y="146"/>
                  </a:lnTo>
                  <a:lnTo>
                    <a:pt x="0" y="136"/>
                  </a:lnTo>
                  <a:lnTo>
                    <a:pt x="0" y="118"/>
                  </a:lnTo>
                  <a:lnTo>
                    <a:pt x="18" y="118"/>
                  </a:lnTo>
                  <a:lnTo>
                    <a:pt x="18" y="136"/>
                  </a:lnTo>
                  <a:lnTo>
                    <a:pt x="18" y="136"/>
                  </a:lnTo>
                  <a:lnTo>
                    <a:pt x="18" y="140"/>
                  </a:lnTo>
                  <a:lnTo>
                    <a:pt x="20" y="142"/>
                  </a:lnTo>
                  <a:lnTo>
                    <a:pt x="24" y="144"/>
                  </a:lnTo>
                  <a:lnTo>
                    <a:pt x="26" y="144"/>
                  </a:lnTo>
                  <a:lnTo>
                    <a:pt x="64" y="144"/>
                  </a:lnTo>
                  <a:lnTo>
                    <a:pt x="64" y="144"/>
                  </a:lnTo>
                  <a:lnTo>
                    <a:pt x="66" y="144"/>
                  </a:lnTo>
                  <a:lnTo>
                    <a:pt x="70" y="142"/>
                  </a:lnTo>
                  <a:lnTo>
                    <a:pt x="72" y="140"/>
                  </a:lnTo>
                  <a:lnTo>
                    <a:pt x="72" y="136"/>
                  </a:lnTo>
                  <a:lnTo>
                    <a:pt x="72" y="100"/>
                  </a:lnTo>
                  <a:lnTo>
                    <a:pt x="72" y="100"/>
                  </a:lnTo>
                  <a:lnTo>
                    <a:pt x="72" y="96"/>
                  </a:lnTo>
                  <a:lnTo>
                    <a:pt x="70" y="94"/>
                  </a:lnTo>
                  <a:lnTo>
                    <a:pt x="66" y="92"/>
                  </a:lnTo>
                  <a:lnTo>
                    <a:pt x="64" y="90"/>
                  </a:lnTo>
                  <a:lnTo>
                    <a:pt x="26" y="90"/>
                  </a:lnTo>
                  <a:lnTo>
                    <a:pt x="26" y="90"/>
                  </a:lnTo>
                  <a:lnTo>
                    <a:pt x="16" y="88"/>
                  </a:lnTo>
                  <a:lnTo>
                    <a:pt x="8" y="84"/>
                  </a:lnTo>
                  <a:lnTo>
                    <a:pt x="2" y="74"/>
                  </a:lnTo>
                  <a:lnTo>
                    <a:pt x="0" y="64"/>
                  </a:lnTo>
                  <a:lnTo>
                    <a:pt x="0" y="28"/>
                  </a:lnTo>
                  <a:lnTo>
                    <a:pt x="0" y="28"/>
                  </a:lnTo>
                  <a:lnTo>
                    <a:pt x="2" y="18"/>
                  </a:lnTo>
                  <a:lnTo>
                    <a:pt x="8" y="8"/>
                  </a:lnTo>
                  <a:lnTo>
                    <a:pt x="16" y="2"/>
                  </a:lnTo>
                  <a:lnTo>
                    <a:pt x="26" y="0"/>
                  </a:lnTo>
                  <a:lnTo>
                    <a:pt x="64" y="0"/>
                  </a:lnTo>
                  <a:lnTo>
                    <a:pt x="64" y="0"/>
                  </a:lnTo>
                  <a:lnTo>
                    <a:pt x="74" y="2"/>
                  </a:lnTo>
                  <a:lnTo>
                    <a:pt x="82" y="8"/>
                  </a:lnTo>
                  <a:lnTo>
                    <a:pt x="88" y="18"/>
                  </a:lnTo>
                  <a:lnTo>
                    <a:pt x="90" y="28"/>
                  </a:lnTo>
                  <a:lnTo>
                    <a:pt x="90" y="46"/>
                  </a:lnTo>
                  <a:lnTo>
                    <a:pt x="72" y="46"/>
                  </a:lnTo>
                  <a:lnTo>
                    <a:pt x="72" y="28"/>
                  </a:lnTo>
                  <a:lnTo>
                    <a:pt x="72" y="28"/>
                  </a:lnTo>
                  <a:lnTo>
                    <a:pt x="72" y="24"/>
                  </a:lnTo>
                  <a:lnTo>
                    <a:pt x="70" y="22"/>
                  </a:lnTo>
                  <a:lnTo>
                    <a:pt x="66" y="20"/>
                  </a:lnTo>
                  <a:lnTo>
                    <a:pt x="64" y="18"/>
                  </a:lnTo>
                  <a:lnTo>
                    <a:pt x="26" y="18"/>
                  </a:lnTo>
                  <a:lnTo>
                    <a:pt x="26" y="18"/>
                  </a:lnTo>
                  <a:lnTo>
                    <a:pt x="24" y="20"/>
                  </a:lnTo>
                  <a:lnTo>
                    <a:pt x="20" y="22"/>
                  </a:lnTo>
                  <a:lnTo>
                    <a:pt x="18" y="24"/>
                  </a:lnTo>
                  <a:lnTo>
                    <a:pt x="18" y="28"/>
                  </a:lnTo>
                  <a:lnTo>
                    <a:pt x="18" y="64"/>
                  </a:lnTo>
                  <a:lnTo>
                    <a:pt x="18" y="64"/>
                  </a:lnTo>
                  <a:lnTo>
                    <a:pt x="18" y="68"/>
                  </a:lnTo>
                  <a:lnTo>
                    <a:pt x="20" y="70"/>
                  </a:lnTo>
                  <a:lnTo>
                    <a:pt x="24" y="72"/>
                  </a:lnTo>
                  <a:lnTo>
                    <a:pt x="26" y="72"/>
                  </a:lnTo>
                  <a:lnTo>
                    <a:pt x="64" y="72"/>
                  </a:lnTo>
                  <a:lnTo>
                    <a:pt x="64" y="72"/>
                  </a:lnTo>
                  <a:lnTo>
                    <a:pt x="74" y="74"/>
                  </a:lnTo>
                  <a:lnTo>
                    <a:pt x="82" y="80"/>
                  </a:lnTo>
                  <a:lnTo>
                    <a:pt x="88" y="90"/>
                  </a:lnTo>
                  <a:lnTo>
                    <a:pt x="90" y="100"/>
                  </a:lnTo>
                  <a:lnTo>
                    <a:pt x="90" y="136"/>
                  </a:lnTo>
                  <a:lnTo>
                    <a:pt x="90" y="136"/>
                  </a:lnTo>
                  <a:lnTo>
                    <a:pt x="88" y="146"/>
                  </a:lnTo>
                  <a:lnTo>
                    <a:pt x="82" y="156"/>
                  </a:lnTo>
                  <a:lnTo>
                    <a:pt x="74" y="160"/>
                  </a:lnTo>
                  <a:lnTo>
                    <a:pt x="64" y="162"/>
                  </a:lnTo>
                  <a:lnTo>
                    <a:pt x="64" y="16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28" name="Rectangle 30">
              <a:extLst>
                <a:ext uri="{FF2B5EF4-FFF2-40B4-BE49-F238E27FC236}">
                  <a16:creationId xmlns:a16="http://schemas.microsoft.com/office/drawing/2014/main" id="{59516E49-B8F0-8FE2-26F2-FCA0C679F425}"/>
                </a:ext>
              </a:extLst>
            </p:cNvPr>
            <p:cNvSpPr>
              <a:spLocks noChangeArrowheads="1"/>
            </p:cNvSpPr>
            <p:nvPr/>
          </p:nvSpPr>
          <p:spPr bwMode="auto">
            <a:xfrm>
              <a:off x="115888" y="2889250"/>
              <a:ext cx="28575" cy="317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29" name="Rectangle 31">
              <a:extLst>
                <a:ext uri="{FF2B5EF4-FFF2-40B4-BE49-F238E27FC236}">
                  <a16:creationId xmlns:a16="http://schemas.microsoft.com/office/drawing/2014/main" id="{A16E4ECB-07AA-D2A7-DB39-4F1074F9F9A8}"/>
                </a:ext>
              </a:extLst>
            </p:cNvPr>
            <p:cNvSpPr>
              <a:spLocks noChangeArrowheads="1"/>
            </p:cNvSpPr>
            <p:nvPr/>
          </p:nvSpPr>
          <p:spPr bwMode="auto">
            <a:xfrm>
              <a:off x="115888" y="3149600"/>
              <a:ext cx="28575" cy="317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30" name="Rectangle 32">
              <a:extLst>
                <a:ext uri="{FF2B5EF4-FFF2-40B4-BE49-F238E27FC236}">
                  <a16:creationId xmlns:a16="http://schemas.microsoft.com/office/drawing/2014/main" id="{BB421F1F-E390-FEAA-449A-05DA09413A2F}"/>
                </a:ext>
              </a:extLst>
            </p:cNvPr>
            <p:cNvSpPr>
              <a:spLocks noChangeArrowheads="1"/>
            </p:cNvSpPr>
            <p:nvPr/>
          </p:nvSpPr>
          <p:spPr bwMode="auto">
            <a:xfrm>
              <a:off x="-20638" y="3025775"/>
              <a:ext cx="38100"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31" name="Rectangle 33">
              <a:extLst>
                <a:ext uri="{FF2B5EF4-FFF2-40B4-BE49-F238E27FC236}">
                  <a16:creationId xmlns:a16="http://schemas.microsoft.com/office/drawing/2014/main" id="{D4663E1A-DEA5-A3F3-4A18-A88FE7AF8889}"/>
                </a:ext>
              </a:extLst>
            </p:cNvPr>
            <p:cNvSpPr>
              <a:spLocks noChangeArrowheads="1"/>
            </p:cNvSpPr>
            <p:nvPr/>
          </p:nvSpPr>
          <p:spPr bwMode="auto">
            <a:xfrm>
              <a:off x="236538" y="3025775"/>
              <a:ext cx="34925"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32" name="Freeform 34">
              <a:extLst>
                <a:ext uri="{FF2B5EF4-FFF2-40B4-BE49-F238E27FC236}">
                  <a16:creationId xmlns:a16="http://schemas.microsoft.com/office/drawing/2014/main" id="{D75FA5FB-2582-876A-8987-1FEA83C5F19D}"/>
                </a:ext>
              </a:extLst>
            </p:cNvPr>
            <p:cNvSpPr>
              <a:spLocks noEditPoints="1"/>
            </p:cNvSpPr>
            <p:nvPr/>
          </p:nvSpPr>
          <p:spPr bwMode="auto">
            <a:xfrm>
              <a:off x="-20638" y="2555875"/>
              <a:ext cx="292100" cy="101600"/>
            </a:xfrm>
            <a:custGeom>
              <a:avLst/>
              <a:gdLst>
                <a:gd name="T0" fmla="*/ 152 w 184"/>
                <a:gd name="T1" fmla="*/ 64 h 64"/>
                <a:gd name="T2" fmla="*/ 32 w 184"/>
                <a:gd name="T3" fmla="*/ 64 h 64"/>
                <a:gd name="T4" fmla="*/ 32 w 184"/>
                <a:gd name="T5" fmla="*/ 64 h 64"/>
                <a:gd name="T6" fmla="*/ 26 w 184"/>
                <a:gd name="T7" fmla="*/ 62 h 64"/>
                <a:gd name="T8" fmla="*/ 20 w 184"/>
                <a:gd name="T9" fmla="*/ 60 h 64"/>
                <a:gd name="T10" fmla="*/ 10 w 184"/>
                <a:gd name="T11" fmla="*/ 54 h 64"/>
                <a:gd name="T12" fmla="*/ 4 w 184"/>
                <a:gd name="T13" fmla="*/ 44 h 64"/>
                <a:gd name="T14" fmla="*/ 2 w 184"/>
                <a:gd name="T15" fmla="*/ 38 h 64"/>
                <a:gd name="T16" fmla="*/ 0 w 184"/>
                <a:gd name="T17" fmla="*/ 32 h 64"/>
                <a:gd name="T18" fmla="*/ 0 w 184"/>
                <a:gd name="T19" fmla="*/ 32 h 64"/>
                <a:gd name="T20" fmla="*/ 2 w 184"/>
                <a:gd name="T21" fmla="*/ 26 h 64"/>
                <a:gd name="T22" fmla="*/ 4 w 184"/>
                <a:gd name="T23" fmla="*/ 20 h 64"/>
                <a:gd name="T24" fmla="*/ 10 w 184"/>
                <a:gd name="T25" fmla="*/ 10 h 64"/>
                <a:gd name="T26" fmla="*/ 20 w 184"/>
                <a:gd name="T27" fmla="*/ 2 h 64"/>
                <a:gd name="T28" fmla="*/ 26 w 184"/>
                <a:gd name="T29" fmla="*/ 0 h 64"/>
                <a:gd name="T30" fmla="*/ 32 w 184"/>
                <a:gd name="T31" fmla="*/ 0 h 64"/>
                <a:gd name="T32" fmla="*/ 152 w 184"/>
                <a:gd name="T33" fmla="*/ 0 h 64"/>
                <a:gd name="T34" fmla="*/ 152 w 184"/>
                <a:gd name="T35" fmla="*/ 0 h 64"/>
                <a:gd name="T36" fmla="*/ 158 w 184"/>
                <a:gd name="T37" fmla="*/ 0 h 64"/>
                <a:gd name="T38" fmla="*/ 164 w 184"/>
                <a:gd name="T39" fmla="*/ 2 h 64"/>
                <a:gd name="T40" fmla="*/ 174 w 184"/>
                <a:gd name="T41" fmla="*/ 10 h 64"/>
                <a:gd name="T42" fmla="*/ 182 w 184"/>
                <a:gd name="T43" fmla="*/ 20 h 64"/>
                <a:gd name="T44" fmla="*/ 184 w 184"/>
                <a:gd name="T45" fmla="*/ 26 h 64"/>
                <a:gd name="T46" fmla="*/ 184 w 184"/>
                <a:gd name="T47" fmla="*/ 32 h 64"/>
                <a:gd name="T48" fmla="*/ 184 w 184"/>
                <a:gd name="T49" fmla="*/ 32 h 64"/>
                <a:gd name="T50" fmla="*/ 184 w 184"/>
                <a:gd name="T51" fmla="*/ 38 h 64"/>
                <a:gd name="T52" fmla="*/ 182 w 184"/>
                <a:gd name="T53" fmla="*/ 44 h 64"/>
                <a:gd name="T54" fmla="*/ 174 w 184"/>
                <a:gd name="T55" fmla="*/ 54 h 64"/>
                <a:gd name="T56" fmla="*/ 164 w 184"/>
                <a:gd name="T57" fmla="*/ 60 h 64"/>
                <a:gd name="T58" fmla="*/ 158 w 184"/>
                <a:gd name="T59" fmla="*/ 62 h 64"/>
                <a:gd name="T60" fmla="*/ 152 w 184"/>
                <a:gd name="T61" fmla="*/ 64 h 64"/>
                <a:gd name="T62" fmla="*/ 152 w 184"/>
                <a:gd name="T63" fmla="*/ 64 h 64"/>
                <a:gd name="T64" fmla="*/ 32 w 184"/>
                <a:gd name="T65" fmla="*/ 18 h 64"/>
                <a:gd name="T66" fmla="*/ 32 w 184"/>
                <a:gd name="T67" fmla="*/ 18 h 64"/>
                <a:gd name="T68" fmla="*/ 28 w 184"/>
                <a:gd name="T69" fmla="*/ 20 h 64"/>
                <a:gd name="T70" fmla="*/ 22 w 184"/>
                <a:gd name="T71" fmla="*/ 22 h 64"/>
                <a:gd name="T72" fmla="*/ 20 w 184"/>
                <a:gd name="T73" fmla="*/ 26 h 64"/>
                <a:gd name="T74" fmla="*/ 18 w 184"/>
                <a:gd name="T75" fmla="*/ 32 h 64"/>
                <a:gd name="T76" fmla="*/ 18 w 184"/>
                <a:gd name="T77" fmla="*/ 32 h 64"/>
                <a:gd name="T78" fmla="*/ 20 w 184"/>
                <a:gd name="T79" fmla="*/ 38 h 64"/>
                <a:gd name="T80" fmla="*/ 22 w 184"/>
                <a:gd name="T81" fmla="*/ 42 h 64"/>
                <a:gd name="T82" fmla="*/ 28 w 184"/>
                <a:gd name="T83" fmla="*/ 44 h 64"/>
                <a:gd name="T84" fmla="*/ 32 w 184"/>
                <a:gd name="T85" fmla="*/ 46 h 64"/>
                <a:gd name="T86" fmla="*/ 152 w 184"/>
                <a:gd name="T87" fmla="*/ 46 h 64"/>
                <a:gd name="T88" fmla="*/ 152 w 184"/>
                <a:gd name="T89" fmla="*/ 46 h 64"/>
                <a:gd name="T90" fmla="*/ 158 w 184"/>
                <a:gd name="T91" fmla="*/ 44 h 64"/>
                <a:gd name="T92" fmla="*/ 162 w 184"/>
                <a:gd name="T93" fmla="*/ 42 h 64"/>
                <a:gd name="T94" fmla="*/ 164 w 184"/>
                <a:gd name="T95" fmla="*/ 38 h 64"/>
                <a:gd name="T96" fmla="*/ 166 w 184"/>
                <a:gd name="T97" fmla="*/ 32 h 64"/>
                <a:gd name="T98" fmla="*/ 166 w 184"/>
                <a:gd name="T99" fmla="*/ 32 h 64"/>
                <a:gd name="T100" fmla="*/ 164 w 184"/>
                <a:gd name="T101" fmla="*/ 26 h 64"/>
                <a:gd name="T102" fmla="*/ 162 w 184"/>
                <a:gd name="T103" fmla="*/ 22 h 64"/>
                <a:gd name="T104" fmla="*/ 158 w 184"/>
                <a:gd name="T105" fmla="*/ 20 h 64"/>
                <a:gd name="T106" fmla="*/ 152 w 184"/>
                <a:gd name="T107" fmla="*/ 18 h 64"/>
                <a:gd name="T108" fmla="*/ 32 w 184"/>
                <a:gd name="T109" fmla="*/ 18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4" h="64">
                  <a:moveTo>
                    <a:pt x="152" y="64"/>
                  </a:moveTo>
                  <a:lnTo>
                    <a:pt x="32" y="64"/>
                  </a:lnTo>
                  <a:lnTo>
                    <a:pt x="32" y="64"/>
                  </a:lnTo>
                  <a:lnTo>
                    <a:pt x="26" y="62"/>
                  </a:lnTo>
                  <a:lnTo>
                    <a:pt x="20" y="60"/>
                  </a:lnTo>
                  <a:lnTo>
                    <a:pt x="10" y="54"/>
                  </a:lnTo>
                  <a:lnTo>
                    <a:pt x="4" y="44"/>
                  </a:lnTo>
                  <a:lnTo>
                    <a:pt x="2" y="38"/>
                  </a:lnTo>
                  <a:lnTo>
                    <a:pt x="0" y="32"/>
                  </a:lnTo>
                  <a:lnTo>
                    <a:pt x="0" y="32"/>
                  </a:lnTo>
                  <a:lnTo>
                    <a:pt x="2" y="26"/>
                  </a:lnTo>
                  <a:lnTo>
                    <a:pt x="4" y="20"/>
                  </a:lnTo>
                  <a:lnTo>
                    <a:pt x="10" y="10"/>
                  </a:lnTo>
                  <a:lnTo>
                    <a:pt x="20" y="2"/>
                  </a:lnTo>
                  <a:lnTo>
                    <a:pt x="26" y="0"/>
                  </a:lnTo>
                  <a:lnTo>
                    <a:pt x="32" y="0"/>
                  </a:lnTo>
                  <a:lnTo>
                    <a:pt x="152" y="0"/>
                  </a:lnTo>
                  <a:lnTo>
                    <a:pt x="152" y="0"/>
                  </a:lnTo>
                  <a:lnTo>
                    <a:pt x="158" y="0"/>
                  </a:lnTo>
                  <a:lnTo>
                    <a:pt x="164" y="2"/>
                  </a:lnTo>
                  <a:lnTo>
                    <a:pt x="174" y="10"/>
                  </a:lnTo>
                  <a:lnTo>
                    <a:pt x="182" y="20"/>
                  </a:lnTo>
                  <a:lnTo>
                    <a:pt x="184" y="26"/>
                  </a:lnTo>
                  <a:lnTo>
                    <a:pt x="184" y="32"/>
                  </a:lnTo>
                  <a:lnTo>
                    <a:pt x="184" y="32"/>
                  </a:lnTo>
                  <a:lnTo>
                    <a:pt x="184" y="38"/>
                  </a:lnTo>
                  <a:lnTo>
                    <a:pt x="182" y="44"/>
                  </a:lnTo>
                  <a:lnTo>
                    <a:pt x="174" y="54"/>
                  </a:lnTo>
                  <a:lnTo>
                    <a:pt x="164" y="60"/>
                  </a:lnTo>
                  <a:lnTo>
                    <a:pt x="158" y="62"/>
                  </a:lnTo>
                  <a:lnTo>
                    <a:pt x="152" y="64"/>
                  </a:lnTo>
                  <a:lnTo>
                    <a:pt x="152" y="64"/>
                  </a:lnTo>
                  <a:close/>
                  <a:moveTo>
                    <a:pt x="32" y="18"/>
                  </a:moveTo>
                  <a:lnTo>
                    <a:pt x="32" y="18"/>
                  </a:lnTo>
                  <a:lnTo>
                    <a:pt x="28" y="20"/>
                  </a:lnTo>
                  <a:lnTo>
                    <a:pt x="22" y="22"/>
                  </a:lnTo>
                  <a:lnTo>
                    <a:pt x="20" y="26"/>
                  </a:lnTo>
                  <a:lnTo>
                    <a:pt x="18" y="32"/>
                  </a:lnTo>
                  <a:lnTo>
                    <a:pt x="18" y="32"/>
                  </a:lnTo>
                  <a:lnTo>
                    <a:pt x="20" y="38"/>
                  </a:lnTo>
                  <a:lnTo>
                    <a:pt x="22" y="42"/>
                  </a:lnTo>
                  <a:lnTo>
                    <a:pt x="28" y="44"/>
                  </a:lnTo>
                  <a:lnTo>
                    <a:pt x="32" y="46"/>
                  </a:lnTo>
                  <a:lnTo>
                    <a:pt x="152" y="46"/>
                  </a:lnTo>
                  <a:lnTo>
                    <a:pt x="152" y="46"/>
                  </a:lnTo>
                  <a:lnTo>
                    <a:pt x="158" y="44"/>
                  </a:lnTo>
                  <a:lnTo>
                    <a:pt x="162" y="42"/>
                  </a:lnTo>
                  <a:lnTo>
                    <a:pt x="164" y="38"/>
                  </a:lnTo>
                  <a:lnTo>
                    <a:pt x="166" y="32"/>
                  </a:lnTo>
                  <a:lnTo>
                    <a:pt x="166" y="32"/>
                  </a:lnTo>
                  <a:lnTo>
                    <a:pt x="164" y="26"/>
                  </a:lnTo>
                  <a:lnTo>
                    <a:pt x="162" y="22"/>
                  </a:lnTo>
                  <a:lnTo>
                    <a:pt x="158" y="20"/>
                  </a:lnTo>
                  <a:lnTo>
                    <a:pt x="152" y="18"/>
                  </a:lnTo>
                  <a:lnTo>
                    <a:pt x="32"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33" name="Freeform 35">
              <a:extLst>
                <a:ext uri="{FF2B5EF4-FFF2-40B4-BE49-F238E27FC236}">
                  <a16:creationId xmlns:a16="http://schemas.microsoft.com/office/drawing/2014/main" id="{8310EFE1-AE02-CBB0-675F-6664EB590EEA}"/>
                </a:ext>
              </a:extLst>
            </p:cNvPr>
            <p:cNvSpPr>
              <a:spLocks noEditPoints="1"/>
            </p:cNvSpPr>
            <p:nvPr/>
          </p:nvSpPr>
          <p:spPr bwMode="auto">
            <a:xfrm>
              <a:off x="-26988" y="2371725"/>
              <a:ext cx="307975" cy="212725"/>
            </a:xfrm>
            <a:custGeom>
              <a:avLst/>
              <a:gdLst>
                <a:gd name="T0" fmla="*/ 146 w 194"/>
                <a:gd name="T1" fmla="*/ 134 h 134"/>
                <a:gd name="T2" fmla="*/ 48 w 194"/>
                <a:gd name="T3" fmla="*/ 134 h 134"/>
                <a:gd name="T4" fmla="*/ 4 w 194"/>
                <a:gd name="T5" fmla="*/ 54 h 134"/>
                <a:gd name="T6" fmla="*/ 4 w 194"/>
                <a:gd name="T7" fmla="*/ 54 h 134"/>
                <a:gd name="T8" fmla="*/ 0 w 194"/>
                <a:gd name="T9" fmla="*/ 46 h 134"/>
                <a:gd name="T10" fmla="*/ 0 w 194"/>
                <a:gd name="T11" fmla="*/ 36 h 134"/>
                <a:gd name="T12" fmla="*/ 0 w 194"/>
                <a:gd name="T13" fmla="*/ 26 h 134"/>
                <a:gd name="T14" fmla="*/ 4 w 194"/>
                <a:gd name="T15" fmla="*/ 18 h 134"/>
                <a:gd name="T16" fmla="*/ 4 w 194"/>
                <a:gd name="T17" fmla="*/ 18 h 134"/>
                <a:gd name="T18" fmla="*/ 10 w 194"/>
                <a:gd name="T19" fmla="*/ 10 h 134"/>
                <a:gd name="T20" fmla="*/ 18 w 194"/>
                <a:gd name="T21" fmla="*/ 4 h 134"/>
                <a:gd name="T22" fmla="*/ 26 w 194"/>
                <a:gd name="T23" fmla="*/ 2 h 134"/>
                <a:gd name="T24" fmla="*/ 36 w 194"/>
                <a:gd name="T25" fmla="*/ 0 h 134"/>
                <a:gd name="T26" fmla="*/ 156 w 194"/>
                <a:gd name="T27" fmla="*/ 0 h 134"/>
                <a:gd name="T28" fmla="*/ 156 w 194"/>
                <a:gd name="T29" fmla="*/ 0 h 134"/>
                <a:gd name="T30" fmla="*/ 166 w 194"/>
                <a:gd name="T31" fmla="*/ 2 h 134"/>
                <a:gd name="T32" fmla="*/ 174 w 194"/>
                <a:gd name="T33" fmla="*/ 4 h 134"/>
                <a:gd name="T34" fmla="*/ 182 w 194"/>
                <a:gd name="T35" fmla="*/ 10 h 134"/>
                <a:gd name="T36" fmla="*/ 188 w 194"/>
                <a:gd name="T37" fmla="*/ 18 h 134"/>
                <a:gd name="T38" fmla="*/ 188 w 194"/>
                <a:gd name="T39" fmla="*/ 18 h 134"/>
                <a:gd name="T40" fmla="*/ 192 w 194"/>
                <a:gd name="T41" fmla="*/ 26 h 134"/>
                <a:gd name="T42" fmla="*/ 194 w 194"/>
                <a:gd name="T43" fmla="*/ 36 h 134"/>
                <a:gd name="T44" fmla="*/ 192 w 194"/>
                <a:gd name="T45" fmla="*/ 46 h 134"/>
                <a:gd name="T46" fmla="*/ 188 w 194"/>
                <a:gd name="T47" fmla="*/ 54 h 134"/>
                <a:gd name="T48" fmla="*/ 146 w 194"/>
                <a:gd name="T49" fmla="*/ 134 h 134"/>
                <a:gd name="T50" fmla="*/ 58 w 194"/>
                <a:gd name="T51" fmla="*/ 116 h 134"/>
                <a:gd name="T52" fmla="*/ 134 w 194"/>
                <a:gd name="T53" fmla="*/ 116 h 134"/>
                <a:gd name="T54" fmla="*/ 172 w 194"/>
                <a:gd name="T55" fmla="*/ 46 h 134"/>
                <a:gd name="T56" fmla="*/ 172 w 194"/>
                <a:gd name="T57" fmla="*/ 46 h 134"/>
                <a:gd name="T58" fmla="*/ 174 w 194"/>
                <a:gd name="T59" fmla="*/ 40 h 134"/>
                <a:gd name="T60" fmla="*/ 176 w 194"/>
                <a:gd name="T61" fmla="*/ 36 h 134"/>
                <a:gd name="T62" fmla="*/ 174 w 194"/>
                <a:gd name="T63" fmla="*/ 32 h 134"/>
                <a:gd name="T64" fmla="*/ 172 w 194"/>
                <a:gd name="T65" fmla="*/ 26 h 134"/>
                <a:gd name="T66" fmla="*/ 172 w 194"/>
                <a:gd name="T67" fmla="*/ 26 h 134"/>
                <a:gd name="T68" fmla="*/ 170 w 194"/>
                <a:gd name="T69" fmla="*/ 24 h 134"/>
                <a:gd name="T70" fmla="*/ 166 w 194"/>
                <a:gd name="T71" fmla="*/ 20 h 134"/>
                <a:gd name="T72" fmla="*/ 162 w 194"/>
                <a:gd name="T73" fmla="*/ 18 h 134"/>
                <a:gd name="T74" fmla="*/ 156 w 194"/>
                <a:gd name="T75" fmla="*/ 18 h 134"/>
                <a:gd name="T76" fmla="*/ 36 w 194"/>
                <a:gd name="T77" fmla="*/ 18 h 134"/>
                <a:gd name="T78" fmla="*/ 36 w 194"/>
                <a:gd name="T79" fmla="*/ 18 h 134"/>
                <a:gd name="T80" fmla="*/ 32 w 194"/>
                <a:gd name="T81" fmla="*/ 18 h 134"/>
                <a:gd name="T82" fmla="*/ 28 w 194"/>
                <a:gd name="T83" fmla="*/ 20 h 134"/>
                <a:gd name="T84" fmla="*/ 24 w 194"/>
                <a:gd name="T85" fmla="*/ 24 h 134"/>
                <a:gd name="T86" fmla="*/ 20 w 194"/>
                <a:gd name="T87" fmla="*/ 26 h 134"/>
                <a:gd name="T88" fmla="*/ 20 w 194"/>
                <a:gd name="T89" fmla="*/ 26 h 134"/>
                <a:gd name="T90" fmla="*/ 18 w 194"/>
                <a:gd name="T91" fmla="*/ 32 h 134"/>
                <a:gd name="T92" fmla="*/ 18 w 194"/>
                <a:gd name="T93" fmla="*/ 36 h 134"/>
                <a:gd name="T94" fmla="*/ 18 w 194"/>
                <a:gd name="T95" fmla="*/ 40 h 134"/>
                <a:gd name="T96" fmla="*/ 20 w 194"/>
                <a:gd name="T97" fmla="*/ 46 h 134"/>
                <a:gd name="T98" fmla="*/ 58 w 194"/>
                <a:gd name="T99" fmla="*/ 116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94" h="134">
                  <a:moveTo>
                    <a:pt x="146" y="134"/>
                  </a:moveTo>
                  <a:lnTo>
                    <a:pt x="48" y="134"/>
                  </a:lnTo>
                  <a:lnTo>
                    <a:pt x="4" y="54"/>
                  </a:lnTo>
                  <a:lnTo>
                    <a:pt x="4" y="54"/>
                  </a:lnTo>
                  <a:lnTo>
                    <a:pt x="0" y="46"/>
                  </a:lnTo>
                  <a:lnTo>
                    <a:pt x="0" y="36"/>
                  </a:lnTo>
                  <a:lnTo>
                    <a:pt x="0" y="26"/>
                  </a:lnTo>
                  <a:lnTo>
                    <a:pt x="4" y="18"/>
                  </a:lnTo>
                  <a:lnTo>
                    <a:pt x="4" y="18"/>
                  </a:lnTo>
                  <a:lnTo>
                    <a:pt x="10" y="10"/>
                  </a:lnTo>
                  <a:lnTo>
                    <a:pt x="18" y="4"/>
                  </a:lnTo>
                  <a:lnTo>
                    <a:pt x="26" y="2"/>
                  </a:lnTo>
                  <a:lnTo>
                    <a:pt x="36" y="0"/>
                  </a:lnTo>
                  <a:lnTo>
                    <a:pt x="156" y="0"/>
                  </a:lnTo>
                  <a:lnTo>
                    <a:pt x="156" y="0"/>
                  </a:lnTo>
                  <a:lnTo>
                    <a:pt x="166" y="2"/>
                  </a:lnTo>
                  <a:lnTo>
                    <a:pt x="174" y="4"/>
                  </a:lnTo>
                  <a:lnTo>
                    <a:pt x="182" y="10"/>
                  </a:lnTo>
                  <a:lnTo>
                    <a:pt x="188" y="18"/>
                  </a:lnTo>
                  <a:lnTo>
                    <a:pt x="188" y="18"/>
                  </a:lnTo>
                  <a:lnTo>
                    <a:pt x="192" y="26"/>
                  </a:lnTo>
                  <a:lnTo>
                    <a:pt x="194" y="36"/>
                  </a:lnTo>
                  <a:lnTo>
                    <a:pt x="192" y="46"/>
                  </a:lnTo>
                  <a:lnTo>
                    <a:pt x="188" y="54"/>
                  </a:lnTo>
                  <a:lnTo>
                    <a:pt x="146" y="134"/>
                  </a:lnTo>
                  <a:close/>
                  <a:moveTo>
                    <a:pt x="58" y="116"/>
                  </a:moveTo>
                  <a:lnTo>
                    <a:pt x="134" y="116"/>
                  </a:lnTo>
                  <a:lnTo>
                    <a:pt x="172" y="46"/>
                  </a:lnTo>
                  <a:lnTo>
                    <a:pt x="172" y="46"/>
                  </a:lnTo>
                  <a:lnTo>
                    <a:pt x="174" y="40"/>
                  </a:lnTo>
                  <a:lnTo>
                    <a:pt x="176" y="36"/>
                  </a:lnTo>
                  <a:lnTo>
                    <a:pt x="174" y="32"/>
                  </a:lnTo>
                  <a:lnTo>
                    <a:pt x="172" y="26"/>
                  </a:lnTo>
                  <a:lnTo>
                    <a:pt x="172" y="26"/>
                  </a:lnTo>
                  <a:lnTo>
                    <a:pt x="170" y="24"/>
                  </a:lnTo>
                  <a:lnTo>
                    <a:pt x="166" y="20"/>
                  </a:lnTo>
                  <a:lnTo>
                    <a:pt x="162" y="18"/>
                  </a:lnTo>
                  <a:lnTo>
                    <a:pt x="156" y="18"/>
                  </a:lnTo>
                  <a:lnTo>
                    <a:pt x="36" y="18"/>
                  </a:lnTo>
                  <a:lnTo>
                    <a:pt x="36" y="18"/>
                  </a:lnTo>
                  <a:lnTo>
                    <a:pt x="32" y="18"/>
                  </a:lnTo>
                  <a:lnTo>
                    <a:pt x="28" y="20"/>
                  </a:lnTo>
                  <a:lnTo>
                    <a:pt x="24" y="24"/>
                  </a:lnTo>
                  <a:lnTo>
                    <a:pt x="20" y="26"/>
                  </a:lnTo>
                  <a:lnTo>
                    <a:pt x="20" y="26"/>
                  </a:lnTo>
                  <a:lnTo>
                    <a:pt x="18" y="32"/>
                  </a:lnTo>
                  <a:lnTo>
                    <a:pt x="18" y="36"/>
                  </a:lnTo>
                  <a:lnTo>
                    <a:pt x="18" y="40"/>
                  </a:lnTo>
                  <a:lnTo>
                    <a:pt x="20" y="46"/>
                  </a:lnTo>
                  <a:lnTo>
                    <a:pt x="58" y="1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34" name="Rectangle 36">
              <a:extLst>
                <a:ext uri="{FF2B5EF4-FFF2-40B4-BE49-F238E27FC236}">
                  <a16:creationId xmlns:a16="http://schemas.microsoft.com/office/drawing/2014/main" id="{7E013AA5-F297-0886-7FC8-A913248E1C7C}"/>
                </a:ext>
              </a:extLst>
            </p:cNvPr>
            <p:cNvSpPr>
              <a:spLocks noChangeArrowheads="1"/>
            </p:cNvSpPr>
            <p:nvPr/>
          </p:nvSpPr>
          <p:spPr bwMode="auto">
            <a:xfrm>
              <a:off x="65088" y="2444750"/>
              <a:ext cx="25400"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35" name="Rectangle 37">
              <a:extLst>
                <a:ext uri="{FF2B5EF4-FFF2-40B4-BE49-F238E27FC236}">
                  <a16:creationId xmlns:a16="http://schemas.microsoft.com/office/drawing/2014/main" id="{980CB5A3-B9C7-8E9A-124F-E088C60F5126}"/>
                </a:ext>
              </a:extLst>
            </p:cNvPr>
            <p:cNvSpPr>
              <a:spLocks noChangeArrowheads="1"/>
            </p:cNvSpPr>
            <p:nvPr/>
          </p:nvSpPr>
          <p:spPr bwMode="auto">
            <a:xfrm>
              <a:off x="112713" y="2444750"/>
              <a:ext cx="25400"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36" name="Rectangle 38">
              <a:extLst>
                <a:ext uri="{FF2B5EF4-FFF2-40B4-BE49-F238E27FC236}">
                  <a16:creationId xmlns:a16="http://schemas.microsoft.com/office/drawing/2014/main" id="{2B32F22D-A639-AE7F-C784-D124AC19D5EF}"/>
                </a:ext>
              </a:extLst>
            </p:cNvPr>
            <p:cNvSpPr>
              <a:spLocks noChangeArrowheads="1"/>
            </p:cNvSpPr>
            <p:nvPr/>
          </p:nvSpPr>
          <p:spPr bwMode="auto">
            <a:xfrm>
              <a:off x="163513" y="2444750"/>
              <a:ext cx="25400"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37" name="Freeform 39">
              <a:extLst>
                <a:ext uri="{FF2B5EF4-FFF2-40B4-BE49-F238E27FC236}">
                  <a16:creationId xmlns:a16="http://schemas.microsoft.com/office/drawing/2014/main" id="{09A2BFE7-3C07-AA9A-34EF-87545B9016AE}"/>
                </a:ext>
              </a:extLst>
            </p:cNvPr>
            <p:cNvSpPr>
              <a:spLocks noEditPoints="1"/>
            </p:cNvSpPr>
            <p:nvPr/>
          </p:nvSpPr>
          <p:spPr bwMode="auto">
            <a:xfrm>
              <a:off x="-528638" y="2682875"/>
              <a:ext cx="238125" cy="104775"/>
            </a:xfrm>
            <a:custGeom>
              <a:avLst/>
              <a:gdLst>
                <a:gd name="T0" fmla="*/ 150 w 150"/>
                <a:gd name="T1" fmla="*/ 66 h 66"/>
                <a:gd name="T2" fmla="*/ 0 w 150"/>
                <a:gd name="T3" fmla="*/ 66 h 66"/>
                <a:gd name="T4" fmla="*/ 0 w 150"/>
                <a:gd name="T5" fmla="*/ 0 h 66"/>
                <a:gd name="T6" fmla="*/ 150 w 150"/>
                <a:gd name="T7" fmla="*/ 0 h 66"/>
                <a:gd name="T8" fmla="*/ 150 w 150"/>
                <a:gd name="T9" fmla="*/ 66 h 66"/>
                <a:gd name="T10" fmla="*/ 18 w 150"/>
                <a:gd name="T11" fmla="*/ 48 h 66"/>
                <a:gd name="T12" fmla="*/ 132 w 150"/>
                <a:gd name="T13" fmla="*/ 48 h 66"/>
                <a:gd name="T14" fmla="*/ 132 w 150"/>
                <a:gd name="T15" fmla="*/ 18 h 66"/>
                <a:gd name="T16" fmla="*/ 18 w 150"/>
                <a:gd name="T17" fmla="*/ 18 h 66"/>
                <a:gd name="T18" fmla="*/ 18 w 150"/>
                <a:gd name="T19" fmla="*/ 48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0" h="66">
                  <a:moveTo>
                    <a:pt x="150" y="66"/>
                  </a:moveTo>
                  <a:lnTo>
                    <a:pt x="0" y="66"/>
                  </a:lnTo>
                  <a:lnTo>
                    <a:pt x="0" y="0"/>
                  </a:lnTo>
                  <a:lnTo>
                    <a:pt x="150" y="0"/>
                  </a:lnTo>
                  <a:lnTo>
                    <a:pt x="150" y="66"/>
                  </a:lnTo>
                  <a:close/>
                  <a:moveTo>
                    <a:pt x="18" y="48"/>
                  </a:moveTo>
                  <a:lnTo>
                    <a:pt x="132" y="48"/>
                  </a:lnTo>
                  <a:lnTo>
                    <a:pt x="132" y="18"/>
                  </a:lnTo>
                  <a:lnTo>
                    <a:pt x="18" y="18"/>
                  </a:lnTo>
                  <a:lnTo>
                    <a:pt x="18"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38" name="Freeform 40">
              <a:extLst>
                <a:ext uri="{FF2B5EF4-FFF2-40B4-BE49-F238E27FC236}">
                  <a16:creationId xmlns:a16="http://schemas.microsoft.com/office/drawing/2014/main" id="{4F6D9091-F981-F2E7-CC18-ECBAF2AEE24C}"/>
                </a:ext>
              </a:extLst>
            </p:cNvPr>
            <p:cNvSpPr>
              <a:spLocks noEditPoints="1"/>
            </p:cNvSpPr>
            <p:nvPr/>
          </p:nvSpPr>
          <p:spPr bwMode="auto">
            <a:xfrm>
              <a:off x="-319088" y="3035300"/>
              <a:ext cx="238125" cy="361950"/>
            </a:xfrm>
            <a:custGeom>
              <a:avLst/>
              <a:gdLst>
                <a:gd name="T0" fmla="*/ 150 w 150"/>
                <a:gd name="T1" fmla="*/ 228 h 228"/>
                <a:gd name="T2" fmla="*/ 0 w 150"/>
                <a:gd name="T3" fmla="*/ 228 h 228"/>
                <a:gd name="T4" fmla="*/ 0 w 150"/>
                <a:gd name="T5" fmla="*/ 0 h 228"/>
                <a:gd name="T6" fmla="*/ 150 w 150"/>
                <a:gd name="T7" fmla="*/ 0 h 228"/>
                <a:gd name="T8" fmla="*/ 150 w 150"/>
                <a:gd name="T9" fmla="*/ 228 h 228"/>
                <a:gd name="T10" fmla="*/ 18 w 150"/>
                <a:gd name="T11" fmla="*/ 210 h 228"/>
                <a:gd name="T12" fmla="*/ 132 w 150"/>
                <a:gd name="T13" fmla="*/ 210 h 228"/>
                <a:gd name="T14" fmla="*/ 132 w 150"/>
                <a:gd name="T15" fmla="*/ 18 h 228"/>
                <a:gd name="T16" fmla="*/ 18 w 150"/>
                <a:gd name="T17" fmla="*/ 18 h 228"/>
                <a:gd name="T18" fmla="*/ 18 w 150"/>
                <a:gd name="T19" fmla="*/ 210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0" h="228">
                  <a:moveTo>
                    <a:pt x="150" y="228"/>
                  </a:moveTo>
                  <a:lnTo>
                    <a:pt x="0" y="228"/>
                  </a:lnTo>
                  <a:lnTo>
                    <a:pt x="0" y="0"/>
                  </a:lnTo>
                  <a:lnTo>
                    <a:pt x="150" y="0"/>
                  </a:lnTo>
                  <a:lnTo>
                    <a:pt x="150" y="228"/>
                  </a:lnTo>
                  <a:close/>
                  <a:moveTo>
                    <a:pt x="18" y="210"/>
                  </a:moveTo>
                  <a:lnTo>
                    <a:pt x="132" y="210"/>
                  </a:lnTo>
                  <a:lnTo>
                    <a:pt x="132" y="18"/>
                  </a:lnTo>
                  <a:lnTo>
                    <a:pt x="18" y="18"/>
                  </a:lnTo>
                  <a:lnTo>
                    <a:pt x="18" y="2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39" name="Freeform 41">
              <a:extLst>
                <a:ext uri="{FF2B5EF4-FFF2-40B4-BE49-F238E27FC236}">
                  <a16:creationId xmlns:a16="http://schemas.microsoft.com/office/drawing/2014/main" id="{EF1CFD41-5E7D-C099-D947-0FEF02DA31C2}"/>
                </a:ext>
              </a:extLst>
            </p:cNvPr>
            <p:cNvSpPr>
              <a:spLocks noEditPoints="1"/>
            </p:cNvSpPr>
            <p:nvPr/>
          </p:nvSpPr>
          <p:spPr bwMode="auto">
            <a:xfrm>
              <a:off x="-528638" y="2835275"/>
              <a:ext cx="447675" cy="561975"/>
            </a:xfrm>
            <a:custGeom>
              <a:avLst/>
              <a:gdLst>
                <a:gd name="T0" fmla="*/ 150 w 282"/>
                <a:gd name="T1" fmla="*/ 354 h 354"/>
                <a:gd name="T2" fmla="*/ 0 w 282"/>
                <a:gd name="T3" fmla="*/ 354 h 354"/>
                <a:gd name="T4" fmla="*/ 0 w 282"/>
                <a:gd name="T5" fmla="*/ 296 h 354"/>
                <a:gd name="T6" fmla="*/ 132 w 282"/>
                <a:gd name="T7" fmla="*/ 296 h 354"/>
                <a:gd name="T8" fmla="*/ 132 w 282"/>
                <a:gd name="T9" fmla="*/ 272 h 354"/>
                <a:gd name="T10" fmla="*/ 0 w 282"/>
                <a:gd name="T11" fmla="*/ 272 h 354"/>
                <a:gd name="T12" fmla="*/ 0 w 282"/>
                <a:gd name="T13" fmla="*/ 212 h 354"/>
                <a:gd name="T14" fmla="*/ 132 w 282"/>
                <a:gd name="T15" fmla="*/ 212 h 354"/>
                <a:gd name="T16" fmla="*/ 132 w 282"/>
                <a:gd name="T17" fmla="*/ 186 h 354"/>
                <a:gd name="T18" fmla="*/ 0 w 282"/>
                <a:gd name="T19" fmla="*/ 186 h 354"/>
                <a:gd name="T20" fmla="*/ 0 w 282"/>
                <a:gd name="T21" fmla="*/ 126 h 354"/>
                <a:gd name="T22" fmla="*/ 132 w 282"/>
                <a:gd name="T23" fmla="*/ 126 h 354"/>
                <a:gd name="T24" fmla="*/ 132 w 282"/>
                <a:gd name="T25" fmla="*/ 102 h 354"/>
                <a:gd name="T26" fmla="*/ 16 w 282"/>
                <a:gd name="T27" fmla="*/ 102 h 354"/>
                <a:gd name="T28" fmla="*/ 0 w 282"/>
                <a:gd name="T29" fmla="*/ 114 h 354"/>
                <a:gd name="T30" fmla="*/ 0 w 282"/>
                <a:gd name="T31" fmla="*/ 0 h 354"/>
                <a:gd name="T32" fmla="*/ 150 w 282"/>
                <a:gd name="T33" fmla="*/ 0 h 354"/>
                <a:gd name="T34" fmla="*/ 150 w 282"/>
                <a:gd name="T35" fmla="*/ 168 h 354"/>
                <a:gd name="T36" fmla="*/ 282 w 282"/>
                <a:gd name="T37" fmla="*/ 168 h 354"/>
                <a:gd name="T38" fmla="*/ 282 w 282"/>
                <a:gd name="T39" fmla="*/ 230 h 354"/>
                <a:gd name="T40" fmla="*/ 150 w 282"/>
                <a:gd name="T41" fmla="*/ 230 h 354"/>
                <a:gd name="T42" fmla="*/ 150 w 282"/>
                <a:gd name="T43" fmla="*/ 254 h 354"/>
                <a:gd name="T44" fmla="*/ 282 w 282"/>
                <a:gd name="T45" fmla="*/ 254 h 354"/>
                <a:gd name="T46" fmla="*/ 282 w 282"/>
                <a:gd name="T47" fmla="*/ 314 h 354"/>
                <a:gd name="T48" fmla="*/ 150 w 282"/>
                <a:gd name="T49" fmla="*/ 314 h 354"/>
                <a:gd name="T50" fmla="*/ 150 w 282"/>
                <a:gd name="T51" fmla="*/ 354 h 354"/>
                <a:gd name="T52" fmla="*/ 18 w 282"/>
                <a:gd name="T53" fmla="*/ 336 h 354"/>
                <a:gd name="T54" fmla="*/ 132 w 282"/>
                <a:gd name="T55" fmla="*/ 336 h 354"/>
                <a:gd name="T56" fmla="*/ 132 w 282"/>
                <a:gd name="T57" fmla="*/ 314 h 354"/>
                <a:gd name="T58" fmla="*/ 18 w 282"/>
                <a:gd name="T59" fmla="*/ 314 h 354"/>
                <a:gd name="T60" fmla="*/ 18 w 282"/>
                <a:gd name="T61" fmla="*/ 336 h 354"/>
                <a:gd name="T62" fmla="*/ 150 w 282"/>
                <a:gd name="T63" fmla="*/ 296 h 354"/>
                <a:gd name="T64" fmla="*/ 264 w 282"/>
                <a:gd name="T65" fmla="*/ 296 h 354"/>
                <a:gd name="T66" fmla="*/ 264 w 282"/>
                <a:gd name="T67" fmla="*/ 272 h 354"/>
                <a:gd name="T68" fmla="*/ 150 w 282"/>
                <a:gd name="T69" fmla="*/ 272 h 354"/>
                <a:gd name="T70" fmla="*/ 150 w 282"/>
                <a:gd name="T71" fmla="*/ 296 h 354"/>
                <a:gd name="T72" fmla="*/ 18 w 282"/>
                <a:gd name="T73" fmla="*/ 254 h 354"/>
                <a:gd name="T74" fmla="*/ 132 w 282"/>
                <a:gd name="T75" fmla="*/ 254 h 354"/>
                <a:gd name="T76" fmla="*/ 132 w 282"/>
                <a:gd name="T77" fmla="*/ 230 h 354"/>
                <a:gd name="T78" fmla="*/ 18 w 282"/>
                <a:gd name="T79" fmla="*/ 230 h 354"/>
                <a:gd name="T80" fmla="*/ 18 w 282"/>
                <a:gd name="T81" fmla="*/ 254 h 354"/>
                <a:gd name="T82" fmla="*/ 150 w 282"/>
                <a:gd name="T83" fmla="*/ 212 h 354"/>
                <a:gd name="T84" fmla="*/ 264 w 282"/>
                <a:gd name="T85" fmla="*/ 212 h 354"/>
                <a:gd name="T86" fmla="*/ 264 w 282"/>
                <a:gd name="T87" fmla="*/ 186 h 354"/>
                <a:gd name="T88" fmla="*/ 150 w 282"/>
                <a:gd name="T89" fmla="*/ 186 h 354"/>
                <a:gd name="T90" fmla="*/ 150 w 282"/>
                <a:gd name="T91" fmla="*/ 212 h 354"/>
                <a:gd name="T92" fmla="*/ 18 w 282"/>
                <a:gd name="T93" fmla="*/ 168 h 354"/>
                <a:gd name="T94" fmla="*/ 132 w 282"/>
                <a:gd name="T95" fmla="*/ 168 h 354"/>
                <a:gd name="T96" fmla="*/ 132 w 282"/>
                <a:gd name="T97" fmla="*/ 144 h 354"/>
                <a:gd name="T98" fmla="*/ 18 w 282"/>
                <a:gd name="T99" fmla="*/ 144 h 354"/>
                <a:gd name="T100" fmla="*/ 18 w 282"/>
                <a:gd name="T101" fmla="*/ 168 h 354"/>
                <a:gd name="T102" fmla="*/ 18 w 282"/>
                <a:gd name="T103" fmla="*/ 84 h 354"/>
                <a:gd name="T104" fmla="*/ 132 w 282"/>
                <a:gd name="T105" fmla="*/ 84 h 354"/>
                <a:gd name="T106" fmla="*/ 132 w 282"/>
                <a:gd name="T107" fmla="*/ 60 h 354"/>
                <a:gd name="T108" fmla="*/ 18 w 282"/>
                <a:gd name="T109" fmla="*/ 60 h 354"/>
                <a:gd name="T110" fmla="*/ 18 w 282"/>
                <a:gd name="T111" fmla="*/ 84 h 354"/>
                <a:gd name="T112" fmla="*/ 18 w 282"/>
                <a:gd name="T113" fmla="*/ 42 h 354"/>
                <a:gd name="T114" fmla="*/ 132 w 282"/>
                <a:gd name="T115" fmla="*/ 42 h 354"/>
                <a:gd name="T116" fmla="*/ 132 w 282"/>
                <a:gd name="T117" fmla="*/ 18 h 354"/>
                <a:gd name="T118" fmla="*/ 18 w 282"/>
                <a:gd name="T119" fmla="*/ 18 h 354"/>
                <a:gd name="T120" fmla="*/ 18 w 282"/>
                <a:gd name="T121" fmla="*/ 42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82" h="354">
                  <a:moveTo>
                    <a:pt x="150" y="354"/>
                  </a:moveTo>
                  <a:lnTo>
                    <a:pt x="0" y="354"/>
                  </a:lnTo>
                  <a:lnTo>
                    <a:pt x="0" y="296"/>
                  </a:lnTo>
                  <a:lnTo>
                    <a:pt x="132" y="296"/>
                  </a:lnTo>
                  <a:lnTo>
                    <a:pt x="132" y="272"/>
                  </a:lnTo>
                  <a:lnTo>
                    <a:pt x="0" y="272"/>
                  </a:lnTo>
                  <a:lnTo>
                    <a:pt x="0" y="212"/>
                  </a:lnTo>
                  <a:lnTo>
                    <a:pt x="132" y="212"/>
                  </a:lnTo>
                  <a:lnTo>
                    <a:pt x="132" y="186"/>
                  </a:lnTo>
                  <a:lnTo>
                    <a:pt x="0" y="186"/>
                  </a:lnTo>
                  <a:lnTo>
                    <a:pt x="0" y="126"/>
                  </a:lnTo>
                  <a:lnTo>
                    <a:pt x="132" y="126"/>
                  </a:lnTo>
                  <a:lnTo>
                    <a:pt x="132" y="102"/>
                  </a:lnTo>
                  <a:lnTo>
                    <a:pt x="16" y="102"/>
                  </a:lnTo>
                  <a:lnTo>
                    <a:pt x="0" y="114"/>
                  </a:lnTo>
                  <a:lnTo>
                    <a:pt x="0" y="0"/>
                  </a:lnTo>
                  <a:lnTo>
                    <a:pt x="150" y="0"/>
                  </a:lnTo>
                  <a:lnTo>
                    <a:pt x="150" y="168"/>
                  </a:lnTo>
                  <a:lnTo>
                    <a:pt x="282" y="168"/>
                  </a:lnTo>
                  <a:lnTo>
                    <a:pt x="282" y="230"/>
                  </a:lnTo>
                  <a:lnTo>
                    <a:pt x="150" y="230"/>
                  </a:lnTo>
                  <a:lnTo>
                    <a:pt x="150" y="254"/>
                  </a:lnTo>
                  <a:lnTo>
                    <a:pt x="282" y="254"/>
                  </a:lnTo>
                  <a:lnTo>
                    <a:pt x="282" y="314"/>
                  </a:lnTo>
                  <a:lnTo>
                    <a:pt x="150" y="314"/>
                  </a:lnTo>
                  <a:lnTo>
                    <a:pt x="150" y="354"/>
                  </a:lnTo>
                  <a:close/>
                  <a:moveTo>
                    <a:pt x="18" y="336"/>
                  </a:moveTo>
                  <a:lnTo>
                    <a:pt x="132" y="336"/>
                  </a:lnTo>
                  <a:lnTo>
                    <a:pt x="132" y="314"/>
                  </a:lnTo>
                  <a:lnTo>
                    <a:pt x="18" y="314"/>
                  </a:lnTo>
                  <a:lnTo>
                    <a:pt x="18" y="336"/>
                  </a:lnTo>
                  <a:close/>
                  <a:moveTo>
                    <a:pt x="150" y="296"/>
                  </a:moveTo>
                  <a:lnTo>
                    <a:pt x="264" y="296"/>
                  </a:lnTo>
                  <a:lnTo>
                    <a:pt x="264" y="272"/>
                  </a:lnTo>
                  <a:lnTo>
                    <a:pt x="150" y="272"/>
                  </a:lnTo>
                  <a:lnTo>
                    <a:pt x="150" y="296"/>
                  </a:lnTo>
                  <a:close/>
                  <a:moveTo>
                    <a:pt x="18" y="254"/>
                  </a:moveTo>
                  <a:lnTo>
                    <a:pt x="132" y="254"/>
                  </a:lnTo>
                  <a:lnTo>
                    <a:pt x="132" y="230"/>
                  </a:lnTo>
                  <a:lnTo>
                    <a:pt x="18" y="230"/>
                  </a:lnTo>
                  <a:lnTo>
                    <a:pt x="18" y="254"/>
                  </a:lnTo>
                  <a:close/>
                  <a:moveTo>
                    <a:pt x="150" y="212"/>
                  </a:moveTo>
                  <a:lnTo>
                    <a:pt x="264" y="212"/>
                  </a:lnTo>
                  <a:lnTo>
                    <a:pt x="264" y="186"/>
                  </a:lnTo>
                  <a:lnTo>
                    <a:pt x="150" y="186"/>
                  </a:lnTo>
                  <a:lnTo>
                    <a:pt x="150" y="212"/>
                  </a:lnTo>
                  <a:close/>
                  <a:moveTo>
                    <a:pt x="18" y="168"/>
                  </a:moveTo>
                  <a:lnTo>
                    <a:pt x="132" y="168"/>
                  </a:lnTo>
                  <a:lnTo>
                    <a:pt x="132" y="144"/>
                  </a:lnTo>
                  <a:lnTo>
                    <a:pt x="18" y="144"/>
                  </a:lnTo>
                  <a:lnTo>
                    <a:pt x="18" y="168"/>
                  </a:lnTo>
                  <a:close/>
                  <a:moveTo>
                    <a:pt x="18" y="84"/>
                  </a:moveTo>
                  <a:lnTo>
                    <a:pt x="132" y="84"/>
                  </a:lnTo>
                  <a:lnTo>
                    <a:pt x="132" y="60"/>
                  </a:lnTo>
                  <a:lnTo>
                    <a:pt x="18" y="60"/>
                  </a:lnTo>
                  <a:lnTo>
                    <a:pt x="18" y="84"/>
                  </a:lnTo>
                  <a:close/>
                  <a:moveTo>
                    <a:pt x="18" y="42"/>
                  </a:moveTo>
                  <a:lnTo>
                    <a:pt x="132" y="42"/>
                  </a:lnTo>
                  <a:lnTo>
                    <a:pt x="132" y="18"/>
                  </a:lnTo>
                  <a:lnTo>
                    <a:pt x="18" y="18"/>
                  </a:lnTo>
                  <a:lnTo>
                    <a:pt x="18"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40" name="Freeform 42">
              <a:extLst>
                <a:ext uri="{FF2B5EF4-FFF2-40B4-BE49-F238E27FC236}">
                  <a16:creationId xmlns:a16="http://schemas.microsoft.com/office/drawing/2014/main" id="{821E2955-B2A0-349A-4E73-8E2ED4CB80A5}"/>
                </a:ext>
              </a:extLst>
            </p:cNvPr>
            <p:cNvSpPr>
              <a:spLocks noEditPoints="1"/>
            </p:cNvSpPr>
            <p:nvPr/>
          </p:nvSpPr>
          <p:spPr bwMode="auto">
            <a:xfrm>
              <a:off x="-528638" y="2968625"/>
              <a:ext cx="238125" cy="365125"/>
            </a:xfrm>
            <a:custGeom>
              <a:avLst/>
              <a:gdLst>
                <a:gd name="T0" fmla="*/ 150 w 150"/>
                <a:gd name="T1" fmla="*/ 230 h 230"/>
                <a:gd name="T2" fmla="*/ 0 w 150"/>
                <a:gd name="T3" fmla="*/ 230 h 230"/>
                <a:gd name="T4" fmla="*/ 0 w 150"/>
                <a:gd name="T5" fmla="*/ 0 h 230"/>
                <a:gd name="T6" fmla="*/ 150 w 150"/>
                <a:gd name="T7" fmla="*/ 0 h 230"/>
                <a:gd name="T8" fmla="*/ 150 w 150"/>
                <a:gd name="T9" fmla="*/ 230 h 230"/>
                <a:gd name="T10" fmla="*/ 18 w 150"/>
                <a:gd name="T11" fmla="*/ 212 h 230"/>
                <a:gd name="T12" fmla="*/ 132 w 150"/>
                <a:gd name="T13" fmla="*/ 212 h 230"/>
                <a:gd name="T14" fmla="*/ 132 w 150"/>
                <a:gd name="T15" fmla="*/ 18 h 230"/>
                <a:gd name="T16" fmla="*/ 18 w 150"/>
                <a:gd name="T17" fmla="*/ 18 h 230"/>
                <a:gd name="T18" fmla="*/ 18 w 150"/>
                <a:gd name="T19" fmla="*/ 212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0" h="230">
                  <a:moveTo>
                    <a:pt x="150" y="230"/>
                  </a:moveTo>
                  <a:lnTo>
                    <a:pt x="0" y="230"/>
                  </a:lnTo>
                  <a:lnTo>
                    <a:pt x="0" y="0"/>
                  </a:lnTo>
                  <a:lnTo>
                    <a:pt x="150" y="0"/>
                  </a:lnTo>
                  <a:lnTo>
                    <a:pt x="150" y="230"/>
                  </a:lnTo>
                  <a:close/>
                  <a:moveTo>
                    <a:pt x="18" y="212"/>
                  </a:moveTo>
                  <a:lnTo>
                    <a:pt x="132" y="212"/>
                  </a:lnTo>
                  <a:lnTo>
                    <a:pt x="132" y="18"/>
                  </a:lnTo>
                  <a:lnTo>
                    <a:pt x="18" y="18"/>
                  </a:lnTo>
                  <a:lnTo>
                    <a:pt x="18" y="2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41" name="Freeform 43">
              <a:extLst>
                <a:ext uri="{FF2B5EF4-FFF2-40B4-BE49-F238E27FC236}">
                  <a16:creationId xmlns:a16="http://schemas.microsoft.com/office/drawing/2014/main" id="{BBA9491D-102F-2022-16E0-F5DABC2073B2}"/>
                </a:ext>
              </a:extLst>
            </p:cNvPr>
            <p:cNvSpPr>
              <a:spLocks/>
            </p:cNvSpPr>
            <p:nvPr/>
          </p:nvSpPr>
          <p:spPr bwMode="auto">
            <a:xfrm>
              <a:off x="-201613" y="2628900"/>
              <a:ext cx="714376" cy="800100"/>
            </a:xfrm>
            <a:custGeom>
              <a:avLst/>
              <a:gdLst>
                <a:gd name="T0" fmla="*/ 206 w 450"/>
                <a:gd name="T1" fmla="*/ 504 h 504"/>
                <a:gd name="T2" fmla="*/ 142 w 450"/>
                <a:gd name="T3" fmla="*/ 498 h 504"/>
                <a:gd name="T4" fmla="*/ 84 w 450"/>
                <a:gd name="T5" fmla="*/ 484 h 504"/>
                <a:gd name="T6" fmla="*/ 90 w 450"/>
                <a:gd name="T7" fmla="*/ 468 h 504"/>
                <a:gd name="T8" fmla="*/ 144 w 450"/>
                <a:gd name="T9" fmla="*/ 480 h 504"/>
                <a:gd name="T10" fmla="*/ 206 w 450"/>
                <a:gd name="T11" fmla="*/ 486 h 504"/>
                <a:gd name="T12" fmla="*/ 244 w 450"/>
                <a:gd name="T13" fmla="*/ 484 h 504"/>
                <a:gd name="T14" fmla="*/ 312 w 450"/>
                <a:gd name="T15" fmla="*/ 470 h 504"/>
                <a:gd name="T16" fmla="*/ 368 w 450"/>
                <a:gd name="T17" fmla="*/ 446 h 504"/>
                <a:gd name="T18" fmla="*/ 398 w 450"/>
                <a:gd name="T19" fmla="*/ 420 h 504"/>
                <a:gd name="T20" fmla="*/ 414 w 450"/>
                <a:gd name="T21" fmla="*/ 398 h 504"/>
                <a:gd name="T22" fmla="*/ 420 w 450"/>
                <a:gd name="T23" fmla="*/ 386 h 504"/>
                <a:gd name="T24" fmla="*/ 432 w 450"/>
                <a:gd name="T25" fmla="*/ 346 h 504"/>
                <a:gd name="T26" fmla="*/ 430 w 450"/>
                <a:gd name="T27" fmla="*/ 302 h 504"/>
                <a:gd name="T28" fmla="*/ 414 w 450"/>
                <a:gd name="T29" fmla="*/ 258 h 504"/>
                <a:gd name="T30" fmla="*/ 386 w 450"/>
                <a:gd name="T31" fmla="*/ 214 h 504"/>
                <a:gd name="T32" fmla="*/ 354 w 450"/>
                <a:gd name="T33" fmla="*/ 176 h 504"/>
                <a:gd name="T34" fmla="*/ 308 w 450"/>
                <a:gd name="T35" fmla="*/ 108 h 504"/>
                <a:gd name="T36" fmla="*/ 268 w 450"/>
                <a:gd name="T37" fmla="*/ 42 h 504"/>
                <a:gd name="T38" fmla="*/ 156 w 450"/>
                <a:gd name="T39" fmla="*/ 18 h 504"/>
                <a:gd name="T40" fmla="*/ 144 w 450"/>
                <a:gd name="T41" fmla="*/ 42 h 504"/>
                <a:gd name="T42" fmla="*/ 104 w 450"/>
                <a:gd name="T43" fmla="*/ 108 h 504"/>
                <a:gd name="T44" fmla="*/ 58 w 450"/>
                <a:gd name="T45" fmla="*/ 176 h 504"/>
                <a:gd name="T46" fmla="*/ 28 w 450"/>
                <a:gd name="T47" fmla="*/ 214 h 504"/>
                <a:gd name="T48" fmla="*/ 0 w 450"/>
                <a:gd name="T49" fmla="*/ 222 h 504"/>
                <a:gd name="T50" fmla="*/ 14 w 450"/>
                <a:gd name="T51" fmla="*/ 204 h 504"/>
                <a:gd name="T52" fmla="*/ 48 w 450"/>
                <a:gd name="T53" fmla="*/ 158 h 504"/>
                <a:gd name="T54" fmla="*/ 98 w 450"/>
                <a:gd name="T55" fmla="*/ 84 h 504"/>
                <a:gd name="T56" fmla="*/ 134 w 450"/>
                <a:gd name="T57" fmla="*/ 18 h 504"/>
                <a:gd name="T58" fmla="*/ 142 w 450"/>
                <a:gd name="T59" fmla="*/ 0 h 504"/>
                <a:gd name="T60" fmla="*/ 272 w 450"/>
                <a:gd name="T61" fmla="*/ 6 h 504"/>
                <a:gd name="T62" fmla="*/ 278 w 450"/>
                <a:gd name="T63" fmla="*/ 18 h 504"/>
                <a:gd name="T64" fmla="*/ 314 w 450"/>
                <a:gd name="T65" fmla="*/ 84 h 504"/>
                <a:gd name="T66" fmla="*/ 364 w 450"/>
                <a:gd name="T67" fmla="*/ 158 h 504"/>
                <a:gd name="T68" fmla="*/ 400 w 450"/>
                <a:gd name="T69" fmla="*/ 204 h 504"/>
                <a:gd name="T70" fmla="*/ 432 w 450"/>
                <a:gd name="T71" fmla="*/ 252 h 504"/>
                <a:gd name="T72" fmla="*/ 448 w 450"/>
                <a:gd name="T73" fmla="*/ 300 h 504"/>
                <a:gd name="T74" fmla="*/ 450 w 450"/>
                <a:gd name="T75" fmla="*/ 348 h 504"/>
                <a:gd name="T76" fmla="*/ 436 w 450"/>
                <a:gd name="T77" fmla="*/ 394 h 504"/>
                <a:gd name="T78" fmla="*/ 430 w 450"/>
                <a:gd name="T79" fmla="*/ 408 h 504"/>
                <a:gd name="T80" fmla="*/ 412 w 450"/>
                <a:gd name="T81" fmla="*/ 430 h 504"/>
                <a:gd name="T82" fmla="*/ 392 w 450"/>
                <a:gd name="T83" fmla="*/ 450 h 504"/>
                <a:gd name="T84" fmla="*/ 352 w 450"/>
                <a:gd name="T85" fmla="*/ 474 h 504"/>
                <a:gd name="T86" fmla="*/ 286 w 450"/>
                <a:gd name="T87" fmla="*/ 496 h 504"/>
                <a:gd name="T88" fmla="*/ 206 w 450"/>
                <a:gd name="T89" fmla="*/ 504 h 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50" h="504">
                  <a:moveTo>
                    <a:pt x="206" y="504"/>
                  </a:moveTo>
                  <a:lnTo>
                    <a:pt x="206" y="504"/>
                  </a:lnTo>
                  <a:lnTo>
                    <a:pt x="174" y="502"/>
                  </a:lnTo>
                  <a:lnTo>
                    <a:pt x="142" y="498"/>
                  </a:lnTo>
                  <a:lnTo>
                    <a:pt x="112" y="492"/>
                  </a:lnTo>
                  <a:lnTo>
                    <a:pt x="84" y="484"/>
                  </a:lnTo>
                  <a:lnTo>
                    <a:pt x="90" y="468"/>
                  </a:lnTo>
                  <a:lnTo>
                    <a:pt x="90" y="468"/>
                  </a:lnTo>
                  <a:lnTo>
                    <a:pt x="116" y="476"/>
                  </a:lnTo>
                  <a:lnTo>
                    <a:pt x="144" y="480"/>
                  </a:lnTo>
                  <a:lnTo>
                    <a:pt x="174" y="484"/>
                  </a:lnTo>
                  <a:lnTo>
                    <a:pt x="206" y="486"/>
                  </a:lnTo>
                  <a:lnTo>
                    <a:pt x="206" y="486"/>
                  </a:lnTo>
                  <a:lnTo>
                    <a:pt x="244" y="484"/>
                  </a:lnTo>
                  <a:lnTo>
                    <a:pt x="280" y="478"/>
                  </a:lnTo>
                  <a:lnTo>
                    <a:pt x="312" y="470"/>
                  </a:lnTo>
                  <a:lnTo>
                    <a:pt x="342" y="460"/>
                  </a:lnTo>
                  <a:lnTo>
                    <a:pt x="368" y="446"/>
                  </a:lnTo>
                  <a:lnTo>
                    <a:pt x="390" y="428"/>
                  </a:lnTo>
                  <a:lnTo>
                    <a:pt x="398" y="420"/>
                  </a:lnTo>
                  <a:lnTo>
                    <a:pt x="406" y="408"/>
                  </a:lnTo>
                  <a:lnTo>
                    <a:pt x="414" y="398"/>
                  </a:lnTo>
                  <a:lnTo>
                    <a:pt x="420" y="386"/>
                  </a:lnTo>
                  <a:lnTo>
                    <a:pt x="420" y="386"/>
                  </a:lnTo>
                  <a:lnTo>
                    <a:pt x="428" y="366"/>
                  </a:lnTo>
                  <a:lnTo>
                    <a:pt x="432" y="346"/>
                  </a:lnTo>
                  <a:lnTo>
                    <a:pt x="432" y="324"/>
                  </a:lnTo>
                  <a:lnTo>
                    <a:pt x="430" y="302"/>
                  </a:lnTo>
                  <a:lnTo>
                    <a:pt x="424" y="280"/>
                  </a:lnTo>
                  <a:lnTo>
                    <a:pt x="414" y="258"/>
                  </a:lnTo>
                  <a:lnTo>
                    <a:pt x="402" y="236"/>
                  </a:lnTo>
                  <a:lnTo>
                    <a:pt x="386" y="214"/>
                  </a:lnTo>
                  <a:lnTo>
                    <a:pt x="386" y="214"/>
                  </a:lnTo>
                  <a:lnTo>
                    <a:pt x="354" y="176"/>
                  </a:lnTo>
                  <a:lnTo>
                    <a:pt x="330" y="140"/>
                  </a:lnTo>
                  <a:lnTo>
                    <a:pt x="308" y="108"/>
                  </a:lnTo>
                  <a:lnTo>
                    <a:pt x="292" y="82"/>
                  </a:lnTo>
                  <a:lnTo>
                    <a:pt x="268" y="42"/>
                  </a:lnTo>
                  <a:lnTo>
                    <a:pt x="258" y="18"/>
                  </a:lnTo>
                  <a:lnTo>
                    <a:pt x="156" y="18"/>
                  </a:lnTo>
                  <a:lnTo>
                    <a:pt x="156" y="18"/>
                  </a:lnTo>
                  <a:lnTo>
                    <a:pt x="144" y="42"/>
                  </a:lnTo>
                  <a:lnTo>
                    <a:pt x="122" y="82"/>
                  </a:lnTo>
                  <a:lnTo>
                    <a:pt x="104" y="108"/>
                  </a:lnTo>
                  <a:lnTo>
                    <a:pt x="84" y="140"/>
                  </a:lnTo>
                  <a:lnTo>
                    <a:pt x="58" y="176"/>
                  </a:lnTo>
                  <a:lnTo>
                    <a:pt x="28" y="214"/>
                  </a:lnTo>
                  <a:lnTo>
                    <a:pt x="28" y="214"/>
                  </a:lnTo>
                  <a:lnTo>
                    <a:pt x="14" y="232"/>
                  </a:lnTo>
                  <a:lnTo>
                    <a:pt x="0" y="222"/>
                  </a:lnTo>
                  <a:lnTo>
                    <a:pt x="0" y="222"/>
                  </a:lnTo>
                  <a:lnTo>
                    <a:pt x="14" y="204"/>
                  </a:lnTo>
                  <a:lnTo>
                    <a:pt x="14" y="204"/>
                  </a:lnTo>
                  <a:lnTo>
                    <a:pt x="48" y="158"/>
                  </a:lnTo>
                  <a:lnTo>
                    <a:pt x="76" y="118"/>
                  </a:lnTo>
                  <a:lnTo>
                    <a:pt x="98" y="84"/>
                  </a:lnTo>
                  <a:lnTo>
                    <a:pt x="116" y="56"/>
                  </a:lnTo>
                  <a:lnTo>
                    <a:pt x="134" y="18"/>
                  </a:lnTo>
                  <a:lnTo>
                    <a:pt x="140" y="6"/>
                  </a:lnTo>
                  <a:lnTo>
                    <a:pt x="142" y="0"/>
                  </a:lnTo>
                  <a:lnTo>
                    <a:pt x="270" y="0"/>
                  </a:lnTo>
                  <a:lnTo>
                    <a:pt x="272" y="6"/>
                  </a:lnTo>
                  <a:lnTo>
                    <a:pt x="272" y="6"/>
                  </a:lnTo>
                  <a:lnTo>
                    <a:pt x="278" y="18"/>
                  </a:lnTo>
                  <a:lnTo>
                    <a:pt x="298" y="56"/>
                  </a:lnTo>
                  <a:lnTo>
                    <a:pt x="314" y="84"/>
                  </a:lnTo>
                  <a:lnTo>
                    <a:pt x="336" y="118"/>
                  </a:lnTo>
                  <a:lnTo>
                    <a:pt x="364" y="158"/>
                  </a:lnTo>
                  <a:lnTo>
                    <a:pt x="400" y="204"/>
                  </a:lnTo>
                  <a:lnTo>
                    <a:pt x="400" y="204"/>
                  </a:lnTo>
                  <a:lnTo>
                    <a:pt x="418" y="226"/>
                  </a:lnTo>
                  <a:lnTo>
                    <a:pt x="432" y="252"/>
                  </a:lnTo>
                  <a:lnTo>
                    <a:pt x="442" y="276"/>
                  </a:lnTo>
                  <a:lnTo>
                    <a:pt x="448" y="300"/>
                  </a:lnTo>
                  <a:lnTo>
                    <a:pt x="450" y="324"/>
                  </a:lnTo>
                  <a:lnTo>
                    <a:pt x="450" y="348"/>
                  </a:lnTo>
                  <a:lnTo>
                    <a:pt x="444" y="372"/>
                  </a:lnTo>
                  <a:lnTo>
                    <a:pt x="436" y="394"/>
                  </a:lnTo>
                  <a:lnTo>
                    <a:pt x="436" y="394"/>
                  </a:lnTo>
                  <a:lnTo>
                    <a:pt x="430" y="408"/>
                  </a:lnTo>
                  <a:lnTo>
                    <a:pt x="422" y="420"/>
                  </a:lnTo>
                  <a:lnTo>
                    <a:pt x="412" y="430"/>
                  </a:lnTo>
                  <a:lnTo>
                    <a:pt x="402" y="440"/>
                  </a:lnTo>
                  <a:lnTo>
                    <a:pt x="392" y="450"/>
                  </a:lnTo>
                  <a:lnTo>
                    <a:pt x="378" y="460"/>
                  </a:lnTo>
                  <a:lnTo>
                    <a:pt x="352" y="474"/>
                  </a:lnTo>
                  <a:lnTo>
                    <a:pt x="320" y="488"/>
                  </a:lnTo>
                  <a:lnTo>
                    <a:pt x="286" y="496"/>
                  </a:lnTo>
                  <a:lnTo>
                    <a:pt x="248" y="502"/>
                  </a:lnTo>
                  <a:lnTo>
                    <a:pt x="206" y="504"/>
                  </a:lnTo>
                  <a:lnTo>
                    <a:pt x="206" y="5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b-NO"/>
            </a:p>
          </p:txBody>
        </p:sp>
      </p:grpSp>
      <p:grpSp>
        <p:nvGrpSpPr>
          <p:cNvPr id="42" name="Gruppe 41">
            <a:extLst>
              <a:ext uri="{FF2B5EF4-FFF2-40B4-BE49-F238E27FC236}">
                <a16:creationId xmlns:a16="http://schemas.microsoft.com/office/drawing/2014/main" id="{853A510C-81BD-1D5D-BB69-7E22E4C923D0}"/>
              </a:ext>
            </a:extLst>
          </p:cNvPr>
          <p:cNvGrpSpPr/>
          <p:nvPr/>
        </p:nvGrpSpPr>
        <p:grpSpPr>
          <a:xfrm>
            <a:off x="6795502" y="1426247"/>
            <a:ext cx="259627" cy="282212"/>
            <a:chOff x="-651990" y="1380748"/>
            <a:chExt cx="1038225" cy="1139825"/>
          </a:xfrm>
          <a:solidFill>
            <a:schemeClr val="accent1"/>
          </a:solidFill>
        </p:grpSpPr>
        <p:sp>
          <p:nvSpPr>
            <p:cNvPr id="43" name="Freeform 12">
              <a:extLst>
                <a:ext uri="{FF2B5EF4-FFF2-40B4-BE49-F238E27FC236}">
                  <a16:creationId xmlns:a16="http://schemas.microsoft.com/office/drawing/2014/main" id="{8CD7E826-E0D1-4EED-A4FB-BCF81F5C6E2C}"/>
                </a:ext>
              </a:extLst>
            </p:cNvPr>
            <p:cNvSpPr>
              <a:spLocks noEditPoints="1"/>
            </p:cNvSpPr>
            <p:nvPr/>
          </p:nvSpPr>
          <p:spPr bwMode="auto">
            <a:xfrm>
              <a:off x="-337665" y="2034798"/>
              <a:ext cx="409575" cy="390525"/>
            </a:xfrm>
            <a:custGeom>
              <a:avLst/>
              <a:gdLst>
                <a:gd name="T0" fmla="*/ 200 w 258"/>
                <a:gd name="T1" fmla="*/ 246 h 246"/>
                <a:gd name="T2" fmla="*/ 130 w 258"/>
                <a:gd name="T3" fmla="*/ 194 h 246"/>
                <a:gd name="T4" fmla="*/ 58 w 258"/>
                <a:gd name="T5" fmla="*/ 246 h 246"/>
                <a:gd name="T6" fmla="*/ 44 w 258"/>
                <a:gd name="T7" fmla="*/ 236 h 246"/>
                <a:gd name="T8" fmla="*/ 72 w 258"/>
                <a:gd name="T9" fmla="*/ 152 h 246"/>
                <a:gd name="T10" fmla="*/ 0 w 258"/>
                <a:gd name="T11" fmla="*/ 100 h 246"/>
                <a:gd name="T12" fmla="*/ 6 w 258"/>
                <a:gd name="T13" fmla="*/ 84 h 246"/>
                <a:gd name="T14" fmla="*/ 94 w 258"/>
                <a:gd name="T15" fmla="*/ 84 h 246"/>
                <a:gd name="T16" fmla="*/ 122 w 258"/>
                <a:gd name="T17" fmla="*/ 0 h 246"/>
                <a:gd name="T18" fmla="*/ 138 w 258"/>
                <a:gd name="T19" fmla="*/ 0 h 246"/>
                <a:gd name="T20" fmla="*/ 166 w 258"/>
                <a:gd name="T21" fmla="*/ 84 h 246"/>
                <a:gd name="T22" fmla="*/ 254 w 258"/>
                <a:gd name="T23" fmla="*/ 84 h 246"/>
                <a:gd name="T24" fmla="*/ 258 w 258"/>
                <a:gd name="T25" fmla="*/ 100 h 246"/>
                <a:gd name="T26" fmla="*/ 188 w 258"/>
                <a:gd name="T27" fmla="*/ 152 h 246"/>
                <a:gd name="T28" fmla="*/ 214 w 258"/>
                <a:gd name="T29" fmla="*/ 236 h 246"/>
                <a:gd name="T30" fmla="*/ 200 w 258"/>
                <a:gd name="T31" fmla="*/ 246 h 246"/>
                <a:gd name="T32" fmla="*/ 34 w 258"/>
                <a:gd name="T33" fmla="*/ 102 h 246"/>
                <a:gd name="T34" fmla="*/ 88 w 258"/>
                <a:gd name="T35" fmla="*/ 142 h 246"/>
                <a:gd name="T36" fmla="*/ 92 w 258"/>
                <a:gd name="T37" fmla="*/ 152 h 246"/>
                <a:gd name="T38" fmla="*/ 70 w 258"/>
                <a:gd name="T39" fmla="*/ 214 h 246"/>
                <a:gd name="T40" fmla="*/ 124 w 258"/>
                <a:gd name="T41" fmla="*/ 176 h 246"/>
                <a:gd name="T42" fmla="*/ 136 w 258"/>
                <a:gd name="T43" fmla="*/ 176 h 246"/>
                <a:gd name="T44" fmla="*/ 188 w 258"/>
                <a:gd name="T45" fmla="*/ 214 h 246"/>
                <a:gd name="T46" fmla="*/ 168 w 258"/>
                <a:gd name="T47" fmla="*/ 152 h 246"/>
                <a:gd name="T48" fmla="*/ 172 w 258"/>
                <a:gd name="T49" fmla="*/ 142 h 246"/>
                <a:gd name="T50" fmla="*/ 226 w 258"/>
                <a:gd name="T51" fmla="*/ 102 h 246"/>
                <a:gd name="T52" fmla="*/ 158 w 258"/>
                <a:gd name="T53" fmla="*/ 102 h 246"/>
                <a:gd name="T54" fmla="*/ 150 w 258"/>
                <a:gd name="T55" fmla="*/ 96 h 246"/>
                <a:gd name="T56" fmla="*/ 130 w 258"/>
                <a:gd name="T57" fmla="*/ 32 h 246"/>
                <a:gd name="T58" fmla="*/ 110 w 258"/>
                <a:gd name="T59" fmla="*/ 96 h 246"/>
                <a:gd name="T60" fmla="*/ 100 w 258"/>
                <a:gd name="T61" fmla="*/ 102 h 246"/>
                <a:gd name="T62" fmla="*/ 34 w 258"/>
                <a:gd name="T63" fmla="*/ 102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58" h="246">
                  <a:moveTo>
                    <a:pt x="200" y="246"/>
                  </a:moveTo>
                  <a:lnTo>
                    <a:pt x="130" y="194"/>
                  </a:lnTo>
                  <a:lnTo>
                    <a:pt x="58" y="246"/>
                  </a:lnTo>
                  <a:lnTo>
                    <a:pt x="44" y="236"/>
                  </a:lnTo>
                  <a:lnTo>
                    <a:pt x="72" y="152"/>
                  </a:lnTo>
                  <a:lnTo>
                    <a:pt x="0" y="100"/>
                  </a:lnTo>
                  <a:lnTo>
                    <a:pt x="6" y="84"/>
                  </a:lnTo>
                  <a:lnTo>
                    <a:pt x="94" y="84"/>
                  </a:lnTo>
                  <a:lnTo>
                    <a:pt x="122" y="0"/>
                  </a:lnTo>
                  <a:lnTo>
                    <a:pt x="138" y="0"/>
                  </a:lnTo>
                  <a:lnTo>
                    <a:pt x="166" y="84"/>
                  </a:lnTo>
                  <a:lnTo>
                    <a:pt x="254" y="84"/>
                  </a:lnTo>
                  <a:lnTo>
                    <a:pt x="258" y="100"/>
                  </a:lnTo>
                  <a:lnTo>
                    <a:pt x="188" y="152"/>
                  </a:lnTo>
                  <a:lnTo>
                    <a:pt x="214" y="236"/>
                  </a:lnTo>
                  <a:lnTo>
                    <a:pt x="200" y="246"/>
                  </a:lnTo>
                  <a:close/>
                  <a:moveTo>
                    <a:pt x="34" y="102"/>
                  </a:moveTo>
                  <a:lnTo>
                    <a:pt x="88" y="142"/>
                  </a:lnTo>
                  <a:lnTo>
                    <a:pt x="92" y="152"/>
                  </a:lnTo>
                  <a:lnTo>
                    <a:pt x="70" y="214"/>
                  </a:lnTo>
                  <a:lnTo>
                    <a:pt x="124" y="176"/>
                  </a:lnTo>
                  <a:lnTo>
                    <a:pt x="136" y="176"/>
                  </a:lnTo>
                  <a:lnTo>
                    <a:pt x="188" y="214"/>
                  </a:lnTo>
                  <a:lnTo>
                    <a:pt x="168" y="152"/>
                  </a:lnTo>
                  <a:lnTo>
                    <a:pt x="172" y="142"/>
                  </a:lnTo>
                  <a:lnTo>
                    <a:pt x="226" y="102"/>
                  </a:lnTo>
                  <a:lnTo>
                    <a:pt x="158" y="102"/>
                  </a:lnTo>
                  <a:lnTo>
                    <a:pt x="150" y="96"/>
                  </a:lnTo>
                  <a:lnTo>
                    <a:pt x="130" y="32"/>
                  </a:lnTo>
                  <a:lnTo>
                    <a:pt x="110" y="96"/>
                  </a:lnTo>
                  <a:lnTo>
                    <a:pt x="100" y="102"/>
                  </a:lnTo>
                  <a:lnTo>
                    <a:pt x="34"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13">
              <a:extLst>
                <a:ext uri="{FF2B5EF4-FFF2-40B4-BE49-F238E27FC236}">
                  <a16:creationId xmlns:a16="http://schemas.microsoft.com/office/drawing/2014/main" id="{05472A41-959E-F03F-5946-A29D3AB08C8B}"/>
                </a:ext>
              </a:extLst>
            </p:cNvPr>
            <p:cNvSpPr>
              <a:spLocks noEditPoints="1"/>
            </p:cNvSpPr>
            <p:nvPr/>
          </p:nvSpPr>
          <p:spPr bwMode="auto">
            <a:xfrm>
              <a:off x="-651990" y="1707773"/>
              <a:ext cx="1038225" cy="254000"/>
            </a:xfrm>
            <a:custGeom>
              <a:avLst/>
              <a:gdLst>
                <a:gd name="T0" fmla="*/ 646 w 654"/>
                <a:gd name="T1" fmla="*/ 160 h 160"/>
                <a:gd name="T2" fmla="*/ 10 w 654"/>
                <a:gd name="T3" fmla="*/ 160 h 160"/>
                <a:gd name="T4" fmla="*/ 10 w 654"/>
                <a:gd name="T5" fmla="*/ 160 h 160"/>
                <a:gd name="T6" fmla="*/ 6 w 654"/>
                <a:gd name="T7" fmla="*/ 160 h 160"/>
                <a:gd name="T8" fmla="*/ 4 w 654"/>
                <a:gd name="T9" fmla="*/ 158 h 160"/>
                <a:gd name="T10" fmla="*/ 2 w 654"/>
                <a:gd name="T11" fmla="*/ 154 h 160"/>
                <a:gd name="T12" fmla="*/ 0 w 654"/>
                <a:gd name="T13" fmla="*/ 152 h 160"/>
                <a:gd name="T14" fmla="*/ 0 w 654"/>
                <a:gd name="T15" fmla="*/ 8 h 160"/>
                <a:gd name="T16" fmla="*/ 0 w 654"/>
                <a:gd name="T17" fmla="*/ 8 h 160"/>
                <a:gd name="T18" fmla="*/ 2 w 654"/>
                <a:gd name="T19" fmla="*/ 4 h 160"/>
                <a:gd name="T20" fmla="*/ 4 w 654"/>
                <a:gd name="T21" fmla="*/ 2 h 160"/>
                <a:gd name="T22" fmla="*/ 6 w 654"/>
                <a:gd name="T23" fmla="*/ 0 h 160"/>
                <a:gd name="T24" fmla="*/ 10 w 654"/>
                <a:gd name="T25" fmla="*/ 0 h 160"/>
                <a:gd name="T26" fmla="*/ 646 w 654"/>
                <a:gd name="T27" fmla="*/ 0 h 160"/>
                <a:gd name="T28" fmla="*/ 646 w 654"/>
                <a:gd name="T29" fmla="*/ 0 h 160"/>
                <a:gd name="T30" fmla="*/ 650 w 654"/>
                <a:gd name="T31" fmla="*/ 0 h 160"/>
                <a:gd name="T32" fmla="*/ 652 w 654"/>
                <a:gd name="T33" fmla="*/ 2 h 160"/>
                <a:gd name="T34" fmla="*/ 654 w 654"/>
                <a:gd name="T35" fmla="*/ 4 h 160"/>
                <a:gd name="T36" fmla="*/ 654 w 654"/>
                <a:gd name="T37" fmla="*/ 8 h 160"/>
                <a:gd name="T38" fmla="*/ 654 w 654"/>
                <a:gd name="T39" fmla="*/ 152 h 160"/>
                <a:gd name="T40" fmla="*/ 654 w 654"/>
                <a:gd name="T41" fmla="*/ 152 h 160"/>
                <a:gd name="T42" fmla="*/ 654 w 654"/>
                <a:gd name="T43" fmla="*/ 154 h 160"/>
                <a:gd name="T44" fmla="*/ 652 w 654"/>
                <a:gd name="T45" fmla="*/ 158 h 160"/>
                <a:gd name="T46" fmla="*/ 650 w 654"/>
                <a:gd name="T47" fmla="*/ 160 h 160"/>
                <a:gd name="T48" fmla="*/ 646 w 654"/>
                <a:gd name="T49" fmla="*/ 160 h 160"/>
                <a:gd name="T50" fmla="*/ 646 w 654"/>
                <a:gd name="T51" fmla="*/ 160 h 160"/>
                <a:gd name="T52" fmla="*/ 18 w 654"/>
                <a:gd name="T53" fmla="*/ 142 h 160"/>
                <a:gd name="T54" fmla="*/ 636 w 654"/>
                <a:gd name="T55" fmla="*/ 142 h 160"/>
                <a:gd name="T56" fmla="*/ 636 w 654"/>
                <a:gd name="T57" fmla="*/ 18 h 160"/>
                <a:gd name="T58" fmla="*/ 18 w 654"/>
                <a:gd name="T59" fmla="*/ 18 h 160"/>
                <a:gd name="T60" fmla="*/ 18 w 654"/>
                <a:gd name="T61" fmla="*/ 142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54" h="160">
                  <a:moveTo>
                    <a:pt x="646" y="160"/>
                  </a:moveTo>
                  <a:lnTo>
                    <a:pt x="10" y="160"/>
                  </a:lnTo>
                  <a:lnTo>
                    <a:pt x="10" y="160"/>
                  </a:lnTo>
                  <a:lnTo>
                    <a:pt x="6" y="160"/>
                  </a:lnTo>
                  <a:lnTo>
                    <a:pt x="4" y="158"/>
                  </a:lnTo>
                  <a:lnTo>
                    <a:pt x="2" y="154"/>
                  </a:lnTo>
                  <a:lnTo>
                    <a:pt x="0" y="152"/>
                  </a:lnTo>
                  <a:lnTo>
                    <a:pt x="0" y="8"/>
                  </a:lnTo>
                  <a:lnTo>
                    <a:pt x="0" y="8"/>
                  </a:lnTo>
                  <a:lnTo>
                    <a:pt x="2" y="4"/>
                  </a:lnTo>
                  <a:lnTo>
                    <a:pt x="4" y="2"/>
                  </a:lnTo>
                  <a:lnTo>
                    <a:pt x="6" y="0"/>
                  </a:lnTo>
                  <a:lnTo>
                    <a:pt x="10" y="0"/>
                  </a:lnTo>
                  <a:lnTo>
                    <a:pt x="646" y="0"/>
                  </a:lnTo>
                  <a:lnTo>
                    <a:pt x="646" y="0"/>
                  </a:lnTo>
                  <a:lnTo>
                    <a:pt x="650" y="0"/>
                  </a:lnTo>
                  <a:lnTo>
                    <a:pt x="652" y="2"/>
                  </a:lnTo>
                  <a:lnTo>
                    <a:pt x="654" y="4"/>
                  </a:lnTo>
                  <a:lnTo>
                    <a:pt x="654" y="8"/>
                  </a:lnTo>
                  <a:lnTo>
                    <a:pt x="654" y="152"/>
                  </a:lnTo>
                  <a:lnTo>
                    <a:pt x="654" y="152"/>
                  </a:lnTo>
                  <a:lnTo>
                    <a:pt x="654" y="154"/>
                  </a:lnTo>
                  <a:lnTo>
                    <a:pt x="652" y="158"/>
                  </a:lnTo>
                  <a:lnTo>
                    <a:pt x="650" y="160"/>
                  </a:lnTo>
                  <a:lnTo>
                    <a:pt x="646" y="160"/>
                  </a:lnTo>
                  <a:lnTo>
                    <a:pt x="646" y="160"/>
                  </a:lnTo>
                  <a:close/>
                  <a:moveTo>
                    <a:pt x="18" y="142"/>
                  </a:moveTo>
                  <a:lnTo>
                    <a:pt x="636" y="142"/>
                  </a:lnTo>
                  <a:lnTo>
                    <a:pt x="636" y="18"/>
                  </a:lnTo>
                  <a:lnTo>
                    <a:pt x="18" y="18"/>
                  </a:lnTo>
                  <a:lnTo>
                    <a:pt x="18" y="1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Freeform 14">
              <a:extLst>
                <a:ext uri="{FF2B5EF4-FFF2-40B4-BE49-F238E27FC236}">
                  <a16:creationId xmlns:a16="http://schemas.microsoft.com/office/drawing/2014/main" id="{108AA620-8D83-DA00-FDED-2EFA4A8E0FD4}"/>
                </a:ext>
              </a:extLst>
            </p:cNvPr>
            <p:cNvSpPr>
              <a:spLocks noEditPoints="1"/>
            </p:cNvSpPr>
            <p:nvPr/>
          </p:nvSpPr>
          <p:spPr bwMode="auto">
            <a:xfrm>
              <a:off x="-547215" y="1933198"/>
              <a:ext cx="831850" cy="587375"/>
            </a:xfrm>
            <a:custGeom>
              <a:avLst/>
              <a:gdLst>
                <a:gd name="T0" fmla="*/ 514 w 524"/>
                <a:gd name="T1" fmla="*/ 370 h 370"/>
                <a:gd name="T2" fmla="*/ 10 w 524"/>
                <a:gd name="T3" fmla="*/ 370 h 370"/>
                <a:gd name="T4" fmla="*/ 10 w 524"/>
                <a:gd name="T5" fmla="*/ 370 h 370"/>
                <a:gd name="T6" fmla="*/ 6 w 524"/>
                <a:gd name="T7" fmla="*/ 368 h 370"/>
                <a:gd name="T8" fmla="*/ 2 w 524"/>
                <a:gd name="T9" fmla="*/ 366 h 370"/>
                <a:gd name="T10" fmla="*/ 0 w 524"/>
                <a:gd name="T11" fmla="*/ 364 h 370"/>
                <a:gd name="T12" fmla="*/ 0 w 524"/>
                <a:gd name="T13" fmla="*/ 360 h 370"/>
                <a:gd name="T14" fmla="*/ 0 w 524"/>
                <a:gd name="T15" fmla="*/ 10 h 370"/>
                <a:gd name="T16" fmla="*/ 0 w 524"/>
                <a:gd name="T17" fmla="*/ 10 h 370"/>
                <a:gd name="T18" fmla="*/ 0 w 524"/>
                <a:gd name="T19" fmla="*/ 6 h 370"/>
                <a:gd name="T20" fmla="*/ 2 w 524"/>
                <a:gd name="T21" fmla="*/ 4 h 370"/>
                <a:gd name="T22" fmla="*/ 6 w 524"/>
                <a:gd name="T23" fmla="*/ 2 h 370"/>
                <a:gd name="T24" fmla="*/ 10 w 524"/>
                <a:gd name="T25" fmla="*/ 0 h 370"/>
                <a:gd name="T26" fmla="*/ 514 w 524"/>
                <a:gd name="T27" fmla="*/ 0 h 370"/>
                <a:gd name="T28" fmla="*/ 514 w 524"/>
                <a:gd name="T29" fmla="*/ 0 h 370"/>
                <a:gd name="T30" fmla="*/ 518 w 524"/>
                <a:gd name="T31" fmla="*/ 2 h 370"/>
                <a:gd name="T32" fmla="*/ 520 w 524"/>
                <a:gd name="T33" fmla="*/ 4 h 370"/>
                <a:gd name="T34" fmla="*/ 522 w 524"/>
                <a:gd name="T35" fmla="*/ 6 h 370"/>
                <a:gd name="T36" fmla="*/ 524 w 524"/>
                <a:gd name="T37" fmla="*/ 10 h 370"/>
                <a:gd name="T38" fmla="*/ 524 w 524"/>
                <a:gd name="T39" fmla="*/ 360 h 370"/>
                <a:gd name="T40" fmla="*/ 524 w 524"/>
                <a:gd name="T41" fmla="*/ 360 h 370"/>
                <a:gd name="T42" fmla="*/ 522 w 524"/>
                <a:gd name="T43" fmla="*/ 364 h 370"/>
                <a:gd name="T44" fmla="*/ 520 w 524"/>
                <a:gd name="T45" fmla="*/ 366 h 370"/>
                <a:gd name="T46" fmla="*/ 518 w 524"/>
                <a:gd name="T47" fmla="*/ 368 h 370"/>
                <a:gd name="T48" fmla="*/ 514 w 524"/>
                <a:gd name="T49" fmla="*/ 370 h 370"/>
                <a:gd name="T50" fmla="*/ 514 w 524"/>
                <a:gd name="T51" fmla="*/ 370 h 370"/>
                <a:gd name="T52" fmla="*/ 18 w 524"/>
                <a:gd name="T53" fmla="*/ 352 h 370"/>
                <a:gd name="T54" fmla="*/ 506 w 524"/>
                <a:gd name="T55" fmla="*/ 352 h 370"/>
                <a:gd name="T56" fmla="*/ 506 w 524"/>
                <a:gd name="T57" fmla="*/ 18 h 370"/>
                <a:gd name="T58" fmla="*/ 18 w 524"/>
                <a:gd name="T59" fmla="*/ 18 h 370"/>
                <a:gd name="T60" fmla="*/ 18 w 524"/>
                <a:gd name="T61" fmla="*/ 352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24" h="370">
                  <a:moveTo>
                    <a:pt x="514" y="370"/>
                  </a:moveTo>
                  <a:lnTo>
                    <a:pt x="10" y="370"/>
                  </a:lnTo>
                  <a:lnTo>
                    <a:pt x="10" y="370"/>
                  </a:lnTo>
                  <a:lnTo>
                    <a:pt x="6" y="368"/>
                  </a:lnTo>
                  <a:lnTo>
                    <a:pt x="2" y="366"/>
                  </a:lnTo>
                  <a:lnTo>
                    <a:pt x="0" y="364"/>
                  </a:lnTo>
                  <a:lnTo>
                    <a:pt x="0" y="360"/>
                  </a:lnTo>
                  <a:lnTo>
                    <a:pt x="0" y="10"/>
                  </a:lnTo>
                  <a:lnTo>
                    <a:pt x="0" y="10"/>
                  </a:lnTo>
                  <a:lnTo>
                    <a:pt x="0" y="6"/>
                  </a:lnTo>
                  <a:lnTo>
                    <a:pt x="2" y="4"/>
                  </a:lnTo>
                  <a:lnTo>
                    <a:pt x="6" y="2"/>
                  </a:lnTo>
                  <a:lnTo>
                    <a:pt x="10" y="0"/>
                  </a:lnTo>
                  <a:lnTo>
                    <a:pt x="514" y="0"/>
                  </a:lnTo>
                  <a:lnTo>
                    <a:pt x="514" y="0"/>
                  </a:lnTo>
                  <a:lnTo>
                    <a:pt x="518" y="2"/>
                  </a:lnTo>
                  <a:lnTo>
                    <a:pt x="520" y="4"/>
                  </a:lnTo>
                  <a:lnTo>
                    <a:pt x="522" y="6"/>
                  </a:lnTo>
                  <a:lnTo>
                    <a:pt x="524" y="10"/>
                  </a:lnTo>
                  <a:lnTo>
                    <a:pt x="524" y="360"/>
                  </a:lnTo>
                  <a:lnTo>
                    <a:pt x="524" y="360"/>
                  </a:lnTo>
                  <a:lnTo>
                    <a:pt x="522" y="364"/>
                  </a:lnTo>
                  <a:lnTo>
                    <a:pt x="520" y="366"/>
                  </a:lnTo>
                  <a:lnTo>
                    <a:pt x="518" y="368"/>
                  </a:lnTo>
                  <a:lnTo>
                    <a:pt x="514" y="370"/>
                  </a:lnTo>
                  <a:lnTo>
                    <a:pt x="514" y="370"/>
                  </a:lnTo>
                  <a:close/>
                  <a:moveTo>
                    <a:pt x="18" y="352"/>
                  </a:moveTo>
                  <a:lnTo>
                    <a:pt x="506" y="352"/>
                  </a:lnTo>
                  <a:lnTo>
                    <a:pt x="506" y="18"/>
                  </a:lnTo>
                  <a:lnTo>
                    <a:pt x="18" y="18"/>
                  </a:lnTo>
                  <a:lnTo>
                    <a:pt x="18" y="3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15">
              <a:extLst>
                <a:ext uri="{FF2B5EF4-FFF2-40B4-BE49-F238E27FC236}">
                  <a16:creationId xmlns:a16="http://schemas.microsoft.com/office/drawing/2014/main" id="{CBF6C5AF-E28E-05E0-DAEB-A3FF5EB51AB4}"/>
                </a:ext>
              </a:extLst>
            </p:cNvPr>
            <p:cNvSpPr>
              <a:spLocks noEditPoints="1"/>
            </p:cNvSpPr>
            <p:nvPr/>
          </p:nvSpPr>
          <p:spPr bwMode="auto">
            <a:xfrm>
              <a:off x="-407515" y="1380748"/>
              <a:ext cx="314325" cy="355600"/>
            </a:xfrm>
            <a:custGeom>
              <a:avLst/>
              <a:gdLst>
                <a:gd name="T0" fmla="*/ 164 w 198"/>
                <a:gd name="T1" fmla="*/ 224 h 224"/>
                <a:gd name="T2" fmla="*/ 122 w 198"/>
                <a:gd name="T3" fmla="*/ 220 h 224"/>
                <a:gd name="T4" fmla="*/ 80 w 198"/>
                <a:gd name="T5" fmla="*/ 208 h 224"/>
                <a:gd name="T6" fmla="*/ 50 w 198"/>
                <a:gd name="T7" fmla="*/ 192 h 224"/>
                <a:gd name="T8" fmla="*/ 34 w 198"/>
                <a:gd name="T9" fmla="*/ 178 h 224"/>
                <a:gd name="T10" fmla="*/ 26 w 198"/>
                <a:gd name="T11" fmla="*/ 168 h 224"/>
                <a:gd name="T12" fmla="*/ 6 w 198"/>
                <a:gd name="T13" fmla="*/ 124 h 224"/>
                <a:gd name="T14" fmla="*/ 0 w 198"/>
                <a:gd name="T15" fmla="*/ 80 h 224"/>
                <a:gd name="T16" fmla="*/ 10 w 198"/>
                <a:gd name="T17" fmla="*/ 40 h 224"/>
                <a:gd name="T18" fmla="*/ 26 w 198"/>
                <a:gd name="T19" fmla="*/ 18 h 224"/>
                <a:gd name="T20" fmla="*/ 34 w 198"/>
                <a:gd name="T21" fmla="*/ 12 h 224"/>
                <a:gd name="T22" fmla="*/ 52 w 198"/>
                <a:gd name="T23" fmla="*/ 4 h 224"/>
                <a:gd name="T24" fmla="*/ 90 w 198"/>
                <a:gd name="T25" fmla="*/ 2 h 224"/>
                <a:gd name="T26" fmla="*/ 130 w 198"/>
                <a:gd name="T27" fmla="*/ 16 h 224"/>
                <a:gd name="T28" fmla="*/ 166 w 198"/>
                <a:gd name="T29" fmla="*/ 46 h 224"/>
                <a:gd name="T30" fmla="*/ 182 w 198"/>
                <a:gd name="T31" fmla="*/ 66 h 224"/>
                <a:gd name="T32" fmla="*/ 192 w 198"/>
                <a:gd name="T33" fmla="*/ 88 h 224"/>
                <a:gd name="T34" fmla="*/ 198 w 198"/>
                <a:gd name="T35" fmla="*/ 112 h 224"/>
                <a:gd name="T36" fmla="*/ 194 w 198"/>
                <a:gd name="T37" fmla="*/ 162 h 224"/>
                <a:gd name="T38" fmla="*/ 184 w 198"/>
                <a:gd name="T39" fmla="*/ 200 h 224"/>
                <a:gd name="T40" fmla="*/ 176 w 198"/>
                <a:gd name="T41" fmla="*/ 218 h 224"/>
                <a:gd name="T42" fmla="*/ 168 w 198"/>
                <a:gd name="T43" fmla="*/ 222 h 224"/>
                <a:gd name="T44" fmla="*/ 164 w 198"/>
                <a:gd name="T45" fmla="*/ 224 h 224"/>
                <a:gd name="T46" fmla="*/ 76 w 198"/>
                <a:gd name="T47" fmla="*/ 18 h 224"/>
                <a:gd name="T48" fmla="*/ 60 w 198"/>
                <a:gd name="T49" fmla="*/ 20 h 224"/>
                <a:gd name="T50" fmla="*/ 44 w 198"/>
                <a:gd name="T51" fmla="*/ 28 h 224"/>
                <a:gd name="T52" fmla="*/ 32 w 198"/>
                <a:gd name="T53" fmla="*/ 38 h 224"/>
                <a:gd name="T54" fmla="*/ 20 w 198"/>
                <a:gd name="T55" fmla="*/ 66 h 224"/>
                <a:gd name="T56" fmla="*/ 18 w 198"/>
                <a:gd name="T57" fmla="*/ 102 h 224"/>
                <a:gd name="T58" fmla="*/ 30 w 198"/>
                <a:gd name="T59" fmla="*/ 140 h 224"/>
                <a:gd name="T60" fmla="*/ 42 w 198"/>
                <a:gd name="T61" fmla="*/ 158 h 224"/>
                <a:gd name="T62" fmla="*/ 54 w 198"/>
                <a:gd name="T63" fmla="*/ 172 h 224"/>
                <a:gd name="T64" fmla="*/ 86 w 198"/>
                <a:gd name="T65" fmla="*/ 192 h 224"/>
                <a:gd name="T66" fmla="*/ 122 w 198"/>
                <a:gd name="T67" fmla="*/ 202 h 224"/>
                <a:gd name="T68" fmla="*/ 162 w 198"/>
                <a:gd name="T69" fmla="*/ 204 h 224"/>
                <a:gd name="T70" fmla="*/ 170 w 198"/>
                <a:gd name="T71" fmla="*/ 182 h 224"/>
                <a:gd name="T72" fmla="*/ 178 w 198"/>
                <a:gd name="T73" fmla="*/ 148 h 224"/>
                <a:gd name="T74" fmla="*/ 178 w 198"/>
                <a:gd name="T75" fmla="*/ 110 h 224"/>
                <a:gd name="T76" fmla="*/ 172 w 198"/>
                <a:gd name="T77" fmla="*/ 84 h 224"/>
                <a:gd name="T78" fmla="*/ 166 w 198"/>
                <a:gd name="T79" fmla="*/ 76 h 224"/>
                <a:gd name="T80" fmla="*/ 146 w 198"/>
                <a:gd name="T81" fmla="*/ 50 h 224"/>
                <a:gd name="T82" fmla="*/ 124 w 198"/>
                <a:gd name="T83" fmla="*/ 32 h 224"/>
                <a:gd name="T84" fmla="*/ 100 w 198"/>
                <a:gd name="T85" fmla="*/ 22 h 224"/>
                <a:gd name="T86" fmla="*/ 76 w 198"/>
                <a:gd name="T87" fmla="*/ 18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98" h="224">
                  <a:moveTo>
                    <a:pt x="164" y="224"/>
                  </a:moveTo>
                  <a:lnTo>
                    <a:pt x="164" y="224"/>
                  </a:lnTo>
                  <a:lnTo>
                    <a:pt x="140" y="222"/>
                  </a:lnTo>
                  <a:lnTo>
                    <a:pt x="122" y="220"/>
                  </a:lnTo>
                  <a:lnTo>
                    <a:pt x="100" y="216"/>
                  </a:lnTo>
                  <a:lnTo>
                    <a:pt x="80" y="208"/>
                  </a:lnTo>
                  <a:lnTo>
                    <a:pt x="60" y="198"/>
                  </a:lnTo>
                  <a:lnTo>
                    <a:pt x="50" y="192"/>
                  </a:lnTo>
                  <a:lnTo>
                    <a:pt x="42" y="186"/>
                  </a:lnTo>
                  <a:lnTo>
                    <a:pt x="34" y="178"/>
                  </a:lnTo>
                  <a:lnTo>
                    <a:pt x="26" y="168"/>
                  </a:lnTo>
                  <a:lnTo>
                    <a:pt x="26" y="168"/>
                  </a:lnTo>
                  <a:lnTo>
                    <a:pt x="14" y="146"/>
                  </a:lnTo>
                  <a:lnTo>
                    <a:pt x="6" y="124"/>
                  </a:lnTo>
                  <a:lnTo>
                    <a:pt x="0" y="102"/>
                  </a:lnTo>
                  <a:lnTo>
                    <a:pt x="0" y="80"/>
                  </a:lnTo>
                  <a:lnTo>
                    <a:pt x="2" y="58"/>
                  </a:lnTo>
                  <a:lnTo>
                    <a:pt x="10" y="40"/>
                  </a:lnTo>
                  <a:lnTo>
                    <a:pt x="20" y="24"/>
                  </a:lnTo>
                  <a:lnTo>
                    <a:pt x="26" y="18"/>
                  </a:lnTo>
                  <a:lnTo>
                    <a:pt x="34" y="12"/>
                  </a:lnTo>
                  <a:lnTo>
                    <a:pt x="34" y="12"/>
                  </a:lnTo>
                  <a:lnTo>
                    <a:pt x="42" y="8"/>
                  </a:lnTo>
                  <a:lnTo>
                    <a:pt x="52" y="4"/>
                  </a:lnTo>
                  <a:lnTo>
                    <a:pt x="70" y="0"/>
                  </a:lnTo>
                  <a:lnTo>
                    <a:pt x="90" y="2"/>
                  </a:lnTo>
                  <a:lnTo>
                    <a:pt x="110" y="6"/>
                  </a:lnTo>
                  <a:lnTo>
                    <a:pt x="130" y="16"/>
                  </a:lnTo>
                  <a:lnTo>
                    <a:pt x="148" y="28"/>
                  </a:lnTo>
                  <a:lnTo>
                    <a:pt x="166" y="46"/>
                  </a:lnTo>
                  <a:lnTo>
                    <a:pt x="182" y="66"/>
                  </a:lnTo>
                  <a:lnTo>
                    <a:pt x="182" y="66"/>
                  </a:lnTo>
                  <a:lnTo>
                    <a:pt x="188" y="76"/>
                  </a:lnTo>
                  <a:lnTo>
                    <a:pt x="192" y="88"/>
                  </a:lnTo>
                  <a:lnTo>
                    <a:pt x="196" y="100"/>
                  </a:lnTo>
                  <a:lnTo>
                    <a:pt x="198" y="112"/>
                  </a:lnTo>
                  <a:lnTo>
                    <a:pt x="198" y="138"/>
                  </a:lnTo>
                  <a:lnTo>
                    <a:pt x="194" y="162"/>
                  </a:lnTo>
                  <a:lnTo>
                    <a:pt x="190" y="182"/>
                  </a:lnTo>
                  <a:lnTo>
                    <a:pt x="184" y="200"/>
                  </a:lnTo>
                  <a:lnTo>
                    <a:pt x="176" y="218"/>
                  </a:lnTo>
                  <a:lnTo>
                    <a:pt x="176" y="218"/>
                  </a:lnTo>
                  <a:lnTo>
                    <a:pt x="174" y="222"/>
                  </a:lnTo>
                  <a:lnTo>
                    <a:pt x="168" y="222"/>
                  </a:lnTo>
                  <a:lnTo>
                    <a:pt x="168" y="222"/>
                  </a:lnTo>
                  <a:lnTo>
                    <a:pt x="164" y="224"/>
                  </a:lnTo>
                  <a:lnTo>
                    <a:pt x="164" y="224"/>
                  </a:lnTo>
                  <a:close/>
                  <a:moveTo>
                    <a:pt x="76" y="18"/>
                  </a:moveTo>
                  <a:lnTo>
                    <a:pt x="76" y="18"/>
                  </a:lnTo>
                  <a:lnTo>
                    <a:pt x="60" y="20"/>
                  </a:lnTo>
                  <a:lnTo>
                    <a:pt x="52" y="22"/>
                  </a:lnTo>
                  <a:lnTo>
                    <a:pt x="44" y="28"/>
                  </a:lnTo>
                  <a:lnTo>
                    <a:pt x="44" y="28"/>
                  </a:lnTo>
                  <a:lnTo>
                    <a:pt x="32" y="38"/>
                  </a:lnTo>
                  <a:lnTo>
                    <a:pt x="24" y="50"/>
                  </a:lnTo>
                  <a:lnTo>
                    <a:pt x="20" y="66"/>
                  </a:lnTo>
                  <a:lnTo>
                    <a:pt x="18" y="82"/>
                  </a:lnTo>
                  <a:lnTo>
                    <a:pt x="18" y="102"/>
                  </a:lnTo>
                  <a:lnTo>
                    <a:pt x="22" y="120"/>
                  </a:lnTo>
                  <a:lnTo>
                    <a:pt x="30" y="140"/>
                  </a:lnTo>
                  <a:lnTo>
                    <a:pt x="42" y="158"/>
                  </a:lnTo>
                  <a:lnTo>
                    <a:pt x="42" y="158"/>
                  </a:lnTo>
                  <a:lnTo>
                    <a:pt x="46" y="166"/>
                  </a:lnTo>
                  <a:lnTo>
                    <a:pt x="54" y="172"/>
                  </a:lnTo>
                  <a:lnTo>
                    <a:pt x="68" y="184"/>
                  </a:lnTo>
                  <a:lnTo>
                    <a:pt x="86" y="192"/>
                  </a:lnTo>
                  <a:lnTo>
                    <a:pt x="104" y="198"/>
                  </a:lnTo>
                  <a:lnTo>
                    <a:pt x="122" y="202"/>
                  </a:lnTo>
                  <a:lnTo>
                    <a:pt x="138" y="204"/>
                  </a:lnTo>
                  <a:lnTo>
                    <a:pt x="162" y="204"/>
                  </a:lnTo>
                  <a:lnTo>
                    <a:pt x="162" y="204"/>
                  </a:lnTo>
                  <a:lnTo>
                    <a:pt x="170" y="182"/>
                  </a:lnTo>
                  <a:lnTo>
                    <a:pt x="174" y="166"/>
                  </a:lnTo>
                  <a:lnTo>
                    <a:pt x="178" y="148"/>
                  </a:lnTo>
                  <a:lnTo>
                    <a:pt x="180" y="130"/>
                  </a:lnTo>
                  <a:lnTo>
                    <a:pt x="178" y="110"/>
                  </a:lnTo>
                  <a:lnTo>
                    <a:pt x="174" y="92"/>
                  </a:lnTo>
                  <a:lnTo>
                    <a:pt x="172" y="84"/>
                  </a:lnTo>
                  <a:lnTo>
                    <a:pt x="166" y="76"/>
                  </a:lnTo>
                  <a:lnTo>
                    <a:pt x="166" y="76"/>
                  </a:lnTo>
                  <a:lnTo>
                    <a:pt x="156" y="62"/>
                  </a:lnTo>
                  <a:lnTo>
                    <a:pt x="146" y="50"/>
                  </a:lnTo>
                  <a:lnTo>
                    <a:pt x="136" y="42"/>
                  </a:lnTo>
                  <a:lnTo>
                    <a:pt x="124" y="32"/>
                  </a:lnTo>
                  <a:lnTo>
                    <a:pt x="112" y="26"/>
                  </a:lnTo>
                  <a:lnTo>
                    <a:pt x="100" y="22"/>
                  </a:lnTo>
                  <a:lnTo>
                    <a:pt x="88" y="18"/>
                  </a:lnTo>
                  <a:lnTo>
                    <a:pt x="76" y="18"/>
                  </a:lnTo>
                  <a:lnTo>
                    <a:pt x="76"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16">
              <a:extLst>
                <a:ext uri="{FF2B5EF4-FFF2-40B4-BE49-F238E27FC236}">
                  <a16:creationId xmlns:a16="http://schemas.microsoft.com/office/drawing/2014/main" id="{24CE0392-A972-A15F-FF2B-A20A42CF59AC}"/>
                </a:ext>
              </a:extLst>
            </p:cNvPr>
            <p:cNvSpPr>
              <a:spLocks noEditPoints="1"/>
            </p:cNvSpPr>
            <p:nvPr/>
          </p:nvSpPr>
          <p:spPr bwMode="auto">
            <a:xfrm>
              <a:off x="-169390" y="1380748"/>
              <a:ext cx="314325" cy="355600"/>
            </a:xfrm>
            <a:custGeom>
              <a:avLst/>
              <a:gdLst>
                <a:gd name="T0" fmla="*/ 32 w 198"/>
                <a:gd name="T1" fmla="*/ 224 h 224"/>
                <a:gd name="T2" fmla="*/ 28 w 198"/>
                <a:gd name="T3" fmla="*/ 222 h 224"/>
                <a:gd name="T4" fmla="*/ 20 w 198"/>
                <a:gd name="T5" fmla="*/ 218 h 224"/>
                <a:gd name="T6" fmla="*/ 14 w 198"/>
                <a:gd name="T7" fmla="*/ 200 h 224"/>
                <a:gd name="T8" fmla="*/ 4 w 198"/>
                <a:gd name="T9" fmla="*/ 162 h 224"/>
                <a:gd name="T10" fmla="*/ 0 w 198"/>
                <a:gd name="T11" fmla="*/ 112 h 224"/>
                <a:gd name="T12" fmla="*/ 6 w 198"/>
                <a:gd name="T13" fmla="*/ 88 h 224"/>
                <a:gd name="T14" fmla="*/ 16 w 198"/>
                <a:gd name="T15" fmla="*/ 66 h 224"/>
                <a:gd name="T16" fmla="*/ 32 w 198"/>
                <a:gd name="T17" fmla="*/ 46 h 224"/>
                <a:gd name="T18" fmla="*/ 68 w 198"/>
                <a:gd name="T19" fmla="*/ 16 h 224"/>
                <a:gd name="T20" fmla="*/ 108 w 198"/>
                <a:gd name="T21" fmla="*/ 2 h 224"/>
                <a:gd name="T22" fmla="*/ 146 w 198"/>
                <a:gd name="T23" fmla="*/ 4 h 224"/>
                <a:gd name="T24" fmla="*/ 164 w 198"/>
                <a:gd name="T25" fmla="*/ 12 h 224"/>
                <a:gd name="T26" fmla="*/ 172 w 198"/>
                <a:gd name="T27" fmla="*/ 18 h 224"/>
                <a:gd name="T28" fmla="*/ 188 w 198"/>
                <a:gd name="T29" fmla="*/ 40 h 224"/>
                <a:gd name="T30" fmla="*/ 198 w 198"/>
                <a:gd name="T31" fmla="*/ 80 h 224"/>
                <a:gd name="T32" fmla="*/ 192 w 198"/>
                <a:gd name="T33" fmla="*/ 124 h 224"/>
                <a:gd name="T34" fmla="*/ 172 w 198"/>
                <a:gd name="T35" fmla="*/ 168 h 224"/>
                <a:gd name="T36" fmla="*/ 172 w 198"/>
                <a:gd name="T37" fmla="*/ 168 h 224"/>
                <a:gd name="T38" fmla="*/ 156 w 198"/>
                <a:gd name="T39" fmla="*/ 186 h 224"/>
                <a:gd name="T40" fmla="*/ 138 w 198"/>
                <a:gd name="T41" fmla="*/ 198 h 224"/>
                <a:gd name="T42" fmla="*/ 96 w 198"/>
                <a:gd name="T43" fmla="*/ 216 h 224"/>
                <a:gd name="T44" fmla="*/ 58 w 198"/>
                <a:gd name="T45" fmla="*/ 222 h 224"/>
                <a:gd name="T46" fmla="*/ 32 w 198"/>
                <a:gd name="T47" fmla="*/ 224 h 224"/>
                <a:gd name="T48" fmla="*/ 122 w 198"/>
                <a:gd name="T49" fmla="*/ 18 h 224"/>
                <a:gd name="T50" fmla="*/ 98 w 198"/>
                <a:gd name="T51" fmla="*/ 22 h 224"/>
                <a:gd name="T52" fmla="*/ 74 w 198"/>
                <a:gd name="T53" fmla="*/ 32 h 224"/>
                <a:gd name="T54" fmla="*/ 50 w 198"/>
                <a:gd name="T55" fmla="*/ 50 h 224"/>
                <a:gd name="T56" fmla="*/ 32 w 198"/>
                <a:gd name="T57" fmla="*/ 76 h 224"/>
                <a:gd name="T58" fmla="*/ 26 w 198"/>
                <a:gd name="T59" fmla="*/ 84 h 224"/>
                <a:gd name="T60" fmla="*/ 18 w 198"/>
                <a:gd name="T61" fmla="*/ 110 h 224"/>
                <a:gd name="T62" fmla="*/ 20 w 198"/>
                <a:gd name="T63" fmla="*/ 148 h 224"/>
                <a:gd name="T64" fmla="*/ 28 w 198"/>
                <a:gd name="T65" fmla="*/ 182 h 224"/>
                <a:gd name="T66" fmla="*/ 36 w 198"/>
                <a:gd name="T67" fmla="*/ 204 h 224"/>
                <a:gd name="T68" fmla="*/ 76 w 198"/>
                <a:gd name="T69" fmla="*/ 202 h 224"/>
                <a:gd name="T70" fmla="*/ 112 w 198"/>
                <a:gd name="T71" fmla="*/ 192 h 224"/>
                <a:gd name="T72" fmla="*/ 144 w 198"/>
                <a:gd name="T73" fmla="*/ 172 h 224"/>
                <a:gd name="T74" fmla="*/ 156 w 198"/>
                <a:gd name="T75" fmla="*/ 158 h 224"/>
                <a:gd name="T76" fmla="*/ 168 w 198"/>
                <a:gd name="T77" fmla="*/ 140 h 224"/>
                <a:gd name="T78" fmla="*/ 180 w 198"/>
                <a:gd name="T79" fmla="*/ 102 h 224"/>
                <a:gd name="T80" fmla="*/ 178 w 198"/>
                <a:gd name="T81" fmla="*/ 66 h 224"/>
                <a:gd name="T82" fmla="*/ 164 w 198"/>
                <a:gd name="T83" fmla="*/ 38 h 224"/>
                <a:gd name="T84" fmla="*/ 154 w 198"/>
                <a:gd name="T85" fmla="*/ 28 h 224"/>
                <a:gd name="T86" fmla="*/ 138 w 198"/>
                <a:gd name="T87" fmla="*/ 20 h 224"/>
                <a:gd name="T88" fmla="*/ 122 w 198"/>
                <a:gd name="T89" fmla="*/ 18 h 224"/>
                <a:gd name="T90" fmla="*/ 164 w 198"/>
                <a:gd name="T91" fmla="*/ 164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98" h="224">
                  <a:moveTo>
                    <a:pt x="32" y="224"/>
                  </a:moveTo>
                  <a:lnTo>
                    <a:pt x="32" y="224"/>
                  </a:lnTo>
                  <a:lnTo>
                    <a:pt x="28" y="222"/>
                  </a:lnTo>
                  <a:lnTo>
                    <a:pt x="28" y="222"/>
                  </a:lnTo>
                  <a:lnTo>
                    <a:pt x="24" y="222"/>
                  </a:lnTo>
                  <a:lnTo>
                    <a:pt x="20" y="218"/>
                  </a:lnTo>
                  <a:lnTo>
                    <a:pt x="20" y="218"/>
                  </a:lnTo>
                  <a:lnTo>
                    <a:pt x="14" y="200"/>
                  </a:lnTo>
                  <a:lnTo>
                    <a:pt x="8" y="182"/>
                  </a:lnTo>
                  <a:lnTo>
                    <a:pt x="4" y="162"/>
                  </a:lnTo>
                  <a:lnTo>
                    <a:pt x="0" y="138"/>
                  </a:lnTo>
                  <a:lnTo>
                    <a:pt x="0" y="112"/>
                  </a:lnTo>
                  <a:lnTo>
                    <a:pt x="2" y="100"/>
                  </a:lnTo>
                  <a:lnTo>
                    <a:pt x="6" y="88"/>
                  </a:lnTo>
                  <a:lnTo>
                    <a:pt x="10" y="76"/>
                  </a:lnTo>
                  <a:lnTo>
                    <a:pt x="16" y="66"/>
                  </a:lnTo>
                  <a:lnTo>
                    <a:pt x="16" y="66"/>
                  </a:lnTo>
                  <a:lnTo>
                    <a:pt x="32" y="46"/>
                  </a:lnTo>
                  <a:lnTo>
                    <a:pt x="50" y="28"/>
                  </a:lnTo>
                  <a:lnTo>
                    <a:pt x="68" y="16"/>
                  </a:lnTo>
                  <a:lnTo>
                    <a:pt x="88" y="6"/>
                  </a:lnTo>
                  <a:lnTo>
                    <a:pt x="108" y="2"/>
                  </a:lnTo>
                  <a:lnTo>
                    <a:pt x="128" y="0"/>
                  </a:lnTo>
                  <a:lnTo>
                    <a:pt x="146" y="4"/>
                  </a:lnTo>
                  <a:lnTo>
                    <a:pt x="156" y="8"/>
                  </a:lnTo>
                  <a:lnTo>
                    <a:pt x="164" y="12"/>
                  </a:lnTo>
                  <a:lnTo>
                    <a:pt x="164" y="12"/>
                  </a:lnTo>
                  <a:lnTo>
                    <a:pt x="172" y="18"/>
                  </a:lnTo>
                  <a:lnTo>
                    <a:pt x="178" y="24"/>
                  </a:lnTo>
                  <a:lnTo>
                    <a:pt x="188" y="40"/>
                  </a:lnTo>
                  <a:lnTo>
                    <a:pt x="194" y="58"/>
                  </a:lnTo>
                  <a:lnTo>
                    <a:pt x="198" y="80"/>
                  </a:lnTo>
                  <a:lnTo>
                    <a:pt x="198" y="102"/>
                  </a:lnTo>
                  <a:lnTo>
                    <a:pt x="192" y="124"/>
                  </a:lnTo>
                  <a:lnTo>
                    <a:pt x="184" y="146"/>
                  </a:lnTo>
                  <a:lnTo>
                    <a:pt x="172" y="168"/>
                  </a:lnTo>
                  <a:lnTo>
                    <a:pt x="172" y="168"/>
                  </a:lnTo>
                  <a:lnTo>
                    <a:pt x="172" y="168"/>
                  </a:lnTo>
                  <a:lnTo>
                    <a:pt x="164" y="178"/>
                  </a:lnTo>
                  <a:lnTo>
                    <a:pt x="156" y="186"/>
                  </a:lnTo>
                  <a:lnTo>
                    <a:pt x="148" y="192"/>
                  </a:lnTo>
                  <a:lnTo>
                    <a:pt x="138" y="198"/>
                  </a:lnTo>
                  <a:lnTo>
                    <a:pt x="118" y="208"/>
                  </a:lnTo>
                  <a:lnTo>
                    <a:pt x="96" y="216"/>
                  </a:lnTo>
                  <a:lnTo>
                    <a:pt x="76" y="220"/>
                  </a:lnTo>
                  <a:lnTo>
                    <a:pt x="58" y="222"/>
                  </a:lnTo>
                  <a:lnTo>
                    <a:pt x="32" y="224"/>
                  </a:lnTo>
                  <a:lnTo>
                    <a:pt x="32" y="224"/>
                  </a:lnTo>
                  <a:close/>
                  <a:moveTo>
                    <a:pt x="122" y="18"/>
                  </a:moveTo>
                  <a:lnTo>
                    <a:pt x="122" y="18"/>
                  </a:lnTo>
                  <a:lnTo>
                    <a:pt x="110" y="18"/>
                  </a:lnTo>
                  <a:lnTo>
                    <a:pt x="98" y="22"/>
                  </a:lnTo>
                  <a:lnTo>
                    <a:pt x="86" y="26"/>
                  </a:lnTo>
                  <a:lnTo>
                    <a:pt x="74" y="32"/>
                  </a:lnTo>
                  <a:lnTo>
                    <a:pt x="62" y="42"/>
                  </a:lnTo>
                  <a:lnTo>
                    <a:pt x="50" y="50"/>
                  </a:lnTo>
                  <a:lnTo>
                    <a:pt x="40" y="62"/>
                  </a:lnTo>
                  <a:lnTo>
                    <a:pt x="32" y="76"/>
                  </a:lnTo>
                  <a:lnTo>
                    <a:pt x="32" y="76"/>
                  </a:lnTo>
                  <a:lnTo>
                    <a:pt x="26" y="84"/>
                  </a:lnTo>
                  <a:lnTo>
                    <a:pt x="22" y="92"/>
                  </a:lnTo>
                  <a:lnTo>
                    <a:pt x="18" y="110"/>
                  </a:lnTo>
                  <a:lnTo>
                    <a:pt x="18" y="130"/>
                  </a:lnTo>
                  <a:lnTo>
                    <a:pt x="20" y="148"/>
                  </a:lnTo>
                  <a:lnTo>
                    <a:pt x="22" y="166"/>
                  </a:lnTo>
                  <a:lnTo>
                    <a:pt x="28" y="182"/>
                  </a:lnTo>
                  <a:lnTo>
                    <a:pt x="36" y="204"/>
                  </a:lnTo>
                  <a:lnTo>
                    <a:pt x="36" y="204"/>
                  </a:lnTo>
                  <a:lnTo>
                    <a:pt x="58" y="204"/>
                  </a:lnTo>
                  <a:lnTo>
                    <a:pt x="76" y="202"/>
                  </a:lnTo>
                  <a:lnTo>
                    <a:pt x="94" y="198"/>
                  </a:lnTo>
                  <a:lnTo>
                    <a:pt x="112" y="192"/>
                  </a:lnTo>
                  <a:lnTo>
                    <a:pt x="128" y="184"/>
                  </a:lnTo>
                  <a:lnTo>
                    <a:pt x="144" y="172"/>
                  </a:lnTo>
                  <a:lnTo>
                    <a:pt x="150" y="166"/>
                  </a:lnTo>
                  <a:lnTo>
                    <a:pt x="156" y="158"/>
                  </a:lnTo>
                  <a:lnTo>
                    <a:pt x="156" y="158"/>
                  </a:lnTo>
                  <a:lnTo>
                    <a:pt x="168" y="140"/>
                  </a:lnTo>
                  <a:lnTo>
                    <a:pt x="174" y="120"/>
                  </a:lnTo>
                  <a:lnTo>
                    <a:pt x="180" y="102"/>
                  </a:lnTo>
                  <a:lnTo>
                    <a:pt x="180" y="82"/>
                  </a:lnTo>
                  <a:lnTo>
                    <a:pt x="178" y="66"/>
                  </a:lnTo>
                  <a:lnTo>
                    <a:pt x="174" y="50"/>
                  </a:lnTo>
                  <a:lnTo>
                    <a:pt x="164" y="38"/>
                  </a:lnTo>
                  <a:lnTo>
                    <a:pt x="154" y="28"/>
                  </a:lnTo>
                  <a:lnTo>
                    <a:pt x="154" y="28"/>
                  </a:lnTo>
                  <a:lnTo>
                    <a:pt x="146" y="22"/>
                  </a:lnTo>
                  <a:lnTo>
                    <a:pt x="138" y="20"/>
                  </a:lnTo>
                  <a:lnTo>
                    <a:pt x="122" y="18"/>
                  </a:lnTo>
                  <a:lnTo>
                    <a:pt x="122" y="18"/>
                  </a:lnTo>
                  <a:close/>
                  <a:moveTo>
                    <a:pt x="164" y="164"/>
                  </a:moveTo>
                  <a:lnTo>
                    <a:pt x="164" y="164"/>
                  </a:lnTo>
                  <a:lnTo>
                    <a:pt x="164" y="16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17">
              <a:extLst>
                <a:ext uri="{FF2B5EF4-FFF2-40B4-BE49-F238E27FC236}">
                  <a16:creationId xmlns:a16="http://schemas.microsoft.com/office/drawing/2014/main" id="{D4B40220-A051-4E22-E7C2-90076A0182DF}"/>
                </a:ext>
              </a:extLst>
            </p:cNvPr>
            <p:cNvSpPr>
              <a:spLocks/>
            </p:cNvSpPr>
            <p:nvPr/>
          </p:nvSpPr>
          <p:spPr bwMode="auto">
            <a:xfrm>
              <a:off x="-280515" y="1691898"/>
              <a:ext cx="298450" cy="215900"/>
            </a:xfrm>
            <a:custGeom>
              <a:avLst/>
              <a:gdLst>
                <a:gd name="T0" fmla="*/ 178 w 188"/>
                <a:gd name="T1" fmla="*/ 136 h 136"/>
                <a:gd name="T2" fmla="*/ 178 w 188"/>
                <a:gd name="T3" fmla="*/ 136 h 136"/>
                <a:gd name="T4" fmla="*/ 174 w 188"/>
                <a:gd name="T5" fmla="*/ 134 h 136"/>
                <a:gd name="T6" fmla="*/ 172 w 188"/>
                <a:gd name="T7" fmla="*/ 132 h 136"/>
                <a:gd name="T8" fmla="*/ 170 w 188"/>
                <a:gd name="T9" fmla="*/ 130 h 136"/>
                <a:gd name="T10" fmla="*/ 170 w 188"/>
                <a:gd name="T11" fmla="*/ 126 h 136"/>
                <a:gd name="T12" fmla="*/ 170 w 188"/>
                <a:gd name="T13" fmla="*/ 126 h 136"/>
                <a:gd name="T14" fmla="*/ 168 w 188"/>
                <a:gd name="T15" fmla="*/ 118 h 136"/>
                <a:gd name="T16" fmla="*/ 166 w 188"/>
                <a:gd name="T17" fmla="*/ 108 h 136"/>
                <a:gd name="T18" fmla="*/ 160 w 188"/>
                <a:gd name="T19" fmla="*/ 90 h 136"/>
                <a:gd name="T20" fmla="*/ 150 w 188"/>
                <a:gd name="T21" fmla="*/ 74 h 136"/>
                <a:gd name="T22" fmla="*/ 138 w 188"/>
                <a:gd name="T23" fmla="*/ 58 h 136"/>
                <a:gd name="T24" fmla="*/ 126 w 188"/>
                <a:gd name="T25" fmla="*/ 46 h 136"/>
                <a:gd name="T26" fmla="*/ 112 w 188"/>
                <a:gd name="T27" fmla="*/ 34 h 136"/>
                <a:gd name="T28" fmla="*/ 94 w 188"/>
                <a:gd name="T29" fmla="*/ 20 h 136"/>
                <a:gd name="T30" fmla="*/ 94 w 188"/>
                <a:gd name="T31" fmla="*/ 20 h 136"/>
                <a:gd name="T32" fmla="*/ 74 w 188"/>
                <a:gd name="T33" fmla="*/ 34 h 136"/>
                <a:gd name="T34" fmla="*/ 62 w 188"/>
                <a:gd name="T35" fmla="*/ 46 h 136"/>
                <a:gd name="T36" fmla="*/ 50 w 188"/>
                <a:gd name="T37" fmla="*/ 58 h 136"/>
                <a:gd name="T38" fmla="*/ 38 w 188"/>
                <a:gd name="T39" fmla="*/ 74 h 136"/>
                <a:gd name="T40" fmla="*/ 28 w 188"/>
                <a:gd name="T41" fmla="*/ 90 h 136"/>
                <a:gd name="T42" fmla="*/ 20 w 188"/>
                <a:gd name="T43" fmla="*/ 108 h 136"/>
                <a:gd name="T44" fmla="*/ 20 w 188"/>
                <a:gd name="T45" fmla="*/ 118 h 136"/>
                <a:gd name="T46" fmla="*/ 18 w 188"/>
                <a:gd name="T47" fmla="*/ 126 h 136"/>
                <a:gd name="T48" fmla="*/ 18 w 188"/>
                <a:gd name="T49" fmla="*/ 126 h 136"/>
                <a:gd name="T50" fmla="*/ 18 w 188"/>
                <a:gd name="T51" fmla="*/ 130 h 136"/>
                <a:gd name="T52" fmla="*/ 16 w 188"/>
                <a:gd name="T53" fmla="*/ 132 h 136"/>
                <a:gd name="T54" fmla="*/ 12 w 188"/>
                <a:gd name="T55" fmla="*/ 134 h 136"/>
                <a:gd name="T56" fmla="*/ 10 w 188"/>
                <a:gd name="T57" fmla="*/ 136 h 136"/>
                <a:gd name="T58" fmla="*/ 10 w 188"/>
                <a:gd name="T59" fmla="*/ 136 h 136"/>
                <a:gd name="T60" fmla="*/ 6 w 188"/>
                <a:gd name="T61" fmla="*/ 134 h 136"/>
                <a:gd name="T62" fmla="*/ 4 w 188"/>
                <a:gd name="T63" fmla="*/ 132 h 136"/>
                <a:gd name="T64" fmla="*/ 2 w 188"/>
                <a:gd name="T65" fmla="*/ 130 h 136"/>
                <a:gd name="T66" fmla="*/ 0 w 188"/>
                <a:gd name="T67" fmla="*/ 126 h 136"/>
                <a:gd name="T68" fmla="*/ 0 w 188"/>
                <a:gd name="T69" fmla="*/ 126 h 136"/>
                <a:gd name="T70" fmla="*/ 2 w 188"/>
                <a:gd name="T71" fmla="*/ 114 h 136"/>
                <a:gd name="T72" fmla="*/ 4 w 188"/>
                <a:gd name="T73" fmla="*/ 102 h 136"/>
                <a:gd name="T74" fmla="*/ 8 w 188"/>
                <a:gd name="T75" fmla="*/ 90 h 136"/>
                <a:gd name="T76" fmla="*/ 14 w 188"/>
                <a:gd name="T77" fmla="*/ 78 h 136"/>
                <a:gd name="T78" fmla="*/ 28 w 188"/>
                <a:gd name="T79" fmla="*/ 58 h 136"/>
                <a:gd name="T80" fmla="*/ 44 w 188"/>
                <a:gd name="T81" fmla="*/ 40 h 136"/>
                <a:gd name="T82" fmla="*/ 60 w 188"/>
                <a:gd name="T83" fmla="*/ 24 h 136"/>
                <a:gd name="T84" fmla="*/ 74 w 188"/>
                <a:gd name="T85" fmla="*/ 12 h 136"/>
                <a:gd name="T86" fmla="*/ 88 w 188"/>
                <a:gd name="T87" fmla="*/ 2 h 136"/>
                <a:gd name="T88" fmla="*/ 88 w 188"/>
                <a:gd name="T89" fmla="*/ 2 h 136"/>
                <a:gd name="T90" fmla="*/ 94 w 188"/>
                <a:gd name="T91" fmla="*/ 0 h 136"/>
                <a:gd name="T92" fmla="*/ 98 w 188"/>
                <a:gd name="T93" fmla="*/ 2 h 136"/>
                <a:gd name="T94" fmla="*/ 98 w 188"/>
                <a:gd name="T95" fmla="*/ 2 h 136"/>
                <a:gd name="T96" fmla="*/ 114 w 188"/>
                <a:gd name="T97" fmla="*/ 12 h 136"/>
                <a:gd name="T98" fmla="*/ 128 w 188"/>
                <a:gd name="T99" fmla="*/ 24 h 136"/>
                <a:gd name="T100" fmla="*/ 144 w 188"/>
                <a:gd name="T101" fmla="*/ 40 h 136"/>
                <a:gd name="T102" fmla="*/ 160 w 188"/>
                <a:gd name="T103" fmla="*/ 58 h 136"/>
                <a:gd name="T104" fmla="*/ 174 w 188"/>
                <a:gd name="T105" fmla="*/ 78 h 136"/>
                <a:gd name="T106" fmla="*/ 180 w 188"/>
                <a:gd name="T107" fmla="*/ 90 h 136"/>
                <a:gd name="T108" fmla="*/ 184 w 188"/>
                <a:gd name="T109" fmla="*/ 102 h 136"/>
                <a:gd name="T110" fmla="*/ 186 w 188"/>
                <a:gd name="T111" fmla="*/ 114 h 136"/>
                <a:gd name="T112" fmla="*/ 188 w 188"/>
                <a:gd name="T113" fmla="*/ 126 h 136"/>
                <a:gd name="T114" fmla="*/ 188 w 188"/>
                <a:gd name="T115" fmla="*/ 126 h 136"/>
                <a:gd name="T116" fmla="*/ 186 w 188"/>
                <a:gd name="T117" fmla="*/ 130 h 136"/>
                <a:gd name="T118" fmla="*/ 184 w 188"/>
                <a:gd name="T119" fmla="*/ 132 h 136"/>
                <a:gd name="T120" fmla="*/ 182 w 188"/>
                <a:gd name="T121" fmla="*/ 134 h 136"/>
                <a:gd name="T122" fmla="*/ 178 w 188"/>
                <a:gd name="T123" fmla="*/ 136 h 136"/>
                <a:gd name="T124" fmla="*/ 178 w 188"/>
                <a:gd name="T125" fmla="*/ 136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8" h="136">
                  <a:moveTo>
                    <a:pt x="178" y="136"/>
                  </a:moveTo>
                  <a:lnTo>
                    <a:pt x="178" y="136"/>
                  </a:lnTo>
                  <a:lnTo>
                    <a:pt x="174" y="134"/>
                  </a:lnTo>
                  <a:lnTo>
                    <a:pt x="172" y="132"/>
                  </a:lnTo>
                  <a:lnTo>
                    <a:pt x="170" y="130"/>
                  </a:lnTo>
                  <a:lnTo>
                    <a:pt x="170" y="126"/>
                  </a:lnTo>
                  <a:lnTo>
                    <a:pt x="170" y="126"/>
                  </a:lnTo>
                  <a:lnTo>
                    <a:pt x="168" y="118"/>
                  </a:lnTo>
                  <a:lnTo>
                    <a:pt x="166" y="108"/>
                  </a:lnTo>
                  <a:lnTo>
                    <a:pt x="160" y="90"/>
                  </a:lnTo>
                  <a:lnTo>
                    <a:pt x="150" y="74"/>
                  </a:lnTo>
                  <a:lnTo>
                    <a:pt x="138" y="58"/>
                  </a:lnTo>
                  <a:lnTo>
                    <a:pt x="126" y="46"/>
                  </a:lnTo>
                  <a:lnTo>
                    <a:pt x="112" y="34"/>
                  </a:lnTo>
                  <a:lnTo>
                    <a:pt x="94" y="20"/>
                  </a:lnTo>
                  <a:lnTo>
                    <a:pt x="94" y="20"/>
                  </a:lnTo>
                  <a:lnTo>
                    <a:pt x="74" y="34"/>
                  </a:lnTo>
                  <a:lnTo>
                    <a:pt x="62" y="46"/>
                  </a:lnTo>
                  <a:lnTo>
                    <a:pt x="50" y="58"/>
                  </a:lnTo>
                  <a:lnTo>
                    <a:pt x="38" y="74"/>
                  </a:lnTo>
                  <a:lnTo>
                    <a:pt x="28" y="90"/>
                  </a:lnTo>
                  <a:lnTo>
                    <a:pt x="20" y="108"/>
                  </a:lnTo>
                  <a:lnTo>
                    <a:pt x="20" y="118"/>
                  </a:lnTo>
                  <a:lnTo>
                    <a:pt x="18" y="126"/>
                  </a:lnTo>
                  <a:lnTo>
                    <a:pt x="18" y="126"/>
                  </a:lnTo>
                  <a:lnTo>
                    <a:pt x="18" y="130"/>
                  </a:lnTo>
                  <a:lnTo>
                    <a:pt x="16" y="132"/>
                  </a:lnTo>
                  <a:lnTo>
                    <a:pt x="12" y="134"/>
                  </a:lnTo>
                  <a:lnTo>
                    <a:pt x="10" y="136"/>
                  </a:lnTo>
                  <a:lnTo>
                    <a:pt x="10" y="136"/>
                  </a:lnTo>
                  <a:lnTo>
                    <a:pt x="6" y="134"/>
                  </a:lnTo>
                  <a:lnTo>
                    <a:pt x="4" y="132"/>
                  </a:lnTo>
                  <a:lnTo>
                    <a:pt x="2" y="130"/>
                  </a:lnTo>
                  <a:lnTo>
                    <a:pt x="0" y="126"/>
                  </a:lnTo>
                  <a:lnTo>
                    <a:pt x="0" y="126"/>
                  </a:lnTo>
                  <a:lnTo>
                    <a:pt x="2" y="114"/>
                  </a:lnTo>
                  <a:lnTo>
                    <a:pt x="4" y="102"/>
                  </a:lnTo>
                  <a:lnTo>
                    <a:pt x="8" y="90"/>
                  </a:lnTo>
                  <a:lnTo>
                    <a:pt x="14" y="78"/>
                  </a:lnTo>
                  <a:lnTo>
                    <a:pt x="28" y="58"/>
                  </a:lnTo>
                  <a:lnTo>
                    <a:pt x="44" y="40"/>
                  </a:lnTo>
                  <a:lnTo>
                    <a:pt x="60" y="24"/>
                  </a:lnTo>
                  <a:lnTo>
                    <a:pt x="74" y="12"/>
                  </a:lnTo>
                  <a:lnTo>
                    <a:pt x="88" y="2"/>
                  </a:lnTo>
                  <a:lnTo>
                    <a:pt x="88" y="2"/>
                  </a:lnTo>
                  <a:lnTo>
                    <a:pt x="94" y="0"/>
                  </a:lnTo>
                  <a:lnTo>
                    <a:pt x="98" y="2"/>
                  </a:lnTo>
                  <a:lnTo>
                    <a:pt x="98" y="2"/>
                  </a:lnTo>
                  <a:lnTo>
                    <a:pt x="114" y="12"/>
                  </a:lnTo>
                  <a:lnTo>
                    <a:pt x="128" y="24"/>
                  </a:lnTo>
                  <a:lnTo>
                    <a:pt x="144" y="40"/>
                  </a:lnTo>
                  <a:lnTo>
                    <a:pt x="160" y="58"/>
                  </a:lnTo>
                  <a:lnTo>
                    <a:pt x="174" y="78"/>
                  </a:lnTo>
                  <a:lnTo>
                    <a:pt x="180" y="90"/>
                  </a:lnTo>
                  <a:lnTo>
                    <a:pt x="184" y="102"/>
                  </a:lnTo>
                  <a:lnTo>
                    <a:pt x="186" y="114"/>
                  </a:lnTo>
                  <a:lnTo>
                    <a:pt x="188" y="126"/>
                  </a:lnTo>
                  <a:lnTo>
                    <a:pt x="188" y="126"/>
                  </a:lnTo>
                  <a:lnTo>
                    <a:pt x="186" y="130"/>
                  </a:lnTo>
                  <a:lnTo>
                    <a:pt x="184" y="132"/>
                  </a:lnTo>
                  <a:lnTo>
                    <a:pt x="182" y="134"/>
                  </a:lnTo>
                  <a:lnTo>
                    <a:pt x="178" y="136"/>
                  </a:lnTo>
                  <a:lnTo>
                    <a:pt x="178" y="1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18">
              <a:extLst>
                <a:ext uri="{FF2B5EF4-FFF2-40B4-BE49-F238E27FC236}">
                  <a16:creationId xmlns:a16="http://schemas.microsoft.com/office/drawing/2014/main" id="{B6CF64D2-6F90-056D-F8B4-9FA351BD8A3E}"/>
                </a:ext>
              </a:extLst>
            </p:cNvPr>
            <p:cNvSpPr>
              <a:spLocks/>
            </p:cNvSpPr>
            <p:nvPr/>
          </p:nvSpPr>
          <p:spPr bwMode="auto">
            <a:xfrm>
              <a:off x="-585315" y="1777623"/>
              <a:ext cx="292100" cy="28575"/>
            </a:xfrm>
            <a:custGeom>
              <a:avLst/>
              <a:gdLst>
                <a:gd name="T0" fmla="*/ 174 w 184"/>
                <a:gd name="T1" fmla="*/ 18 h 18"/>
                <a:gd name="T2" fmla="*/ 10 w 184"/>
                <a:gd name="T3" fmla="*/ 18 h 18"/>
                <a:gd name="T4" fmla="*/ 10 w 184"/>
                <a:gd name="T5" fmla="*/ 18 h 18"/>
                <a:gd name="T6" fmla="*/ 6 w 184"/>
                <a:gd name="T7" fmla="*/ 16 h 18"/>
                <a:gd name="T8" fmla="*/ 2 w 184"/>
                <a:gd name="T9" fmla="*/ 14 h 18"/>
                <a:gd name="T10" fmla="*/ 0 w 184"/>
                <a:gd name="T11" fmla="*/ 12 h 18"/>
                <a:gd name="T12" fmla="*/ 0 w 184"/>
                <a:gd name="T13" fmla="*/ 8 h 18"/>
                <a:gd name="T14" fmla="*/ 0 w 184"/>
                <a:gd name="T15" fmla="*/ 8 h 18"/>
                <a:gd name="T16" fmla="*/ 0 w 184"/>
                <a:gd name="T17" fmla="*/ 4 h 18"/>
                <a:gd name="T18" fmla="*/ 2 w 184"/>
                <a:gd name="T19" fmla="*/ 2 h 18"/>
                <a:gd name="T20" fmla="*/ 6 w 184"/>
                <a:gd name="T21" fmla="*/ 0 h 18"/>
                <a:gd name="T22" fmla="*/ 10 w 184"/>
                <a:gd name="T23" fmla="*/ 0 h 18"/>
                <a:gd name="T24" fmla="*/ 174 w 184"/>
                <a:gd name="T25" fmla="*/ 0 h 18"/>
                <a:gd name="T26" fmla="*/ 174 w 184"/>
                <a:gd name="T27" fmla="*/ 0 h 18"/>
                <a:gd name="T28" fmla="*/ 178 w 184"/>
                <a:gd name="T29" fmla="*/ 0 h 18"/>
                <a:gd name="T30" fmla="*/ 182 w 184"/>
                <a:gd name="T31" fmla="*/ 2 h 18"/>
                <a:gd name="T32" fmla="*/ 184 w 184"/>
                <a:gd name="T33" fmla="*/ 4 h 18"/>
                <a:gd name="T34" fmla="*/ 184 w 184"/>
                <a:gd name="T35" fmla="*/ 8 h 18"/>
                <a:gd name="T36" fmla="*/ 184 w 184"/>
                <a:gd name="T37" fmla="*/ 8 h 18"/>
                <a:gd name="T38" fmla="*/ 184 w 184"/>
                <a:gd name="T39" fmla="*/ 12 h 18"/>
                <a:gd name="T40" fmla="*/ 182 w 184"/>
                <a:gd name="T41" fmla="*/ 14 h 18"/>
                <a:gd name="T42" fmla="*/ 178 w 184"/>
                <a:gd name="T43" fmla="*/ 16 h 18"/>
                <a:gd name="T44" fmla="*/ 174 w 184"/>
                <a:gd name="T45" fmla="*/ 18 h 18"/>
                <a:gd name="T46" fmla="*/ 174 w 184"/>
                <a:gd name="T47"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84" h="18">
                  <a:moveTo>
                    <a:pt x="174" y="18"/>
                  </a:moveTo>
                  <a:lnTo>
                    <a:pt x="10" y="18"/>
                  </a:lnTo>
                  <a:lnTo>
                    <a:pt x="10" y="18"/>
                  </a:lnTo>
                  <a:lnTo>
                    <a:pt x="6" y="16"/>
                  </a:lnTo>
                  <a:lnTo>
                    <a:pt x="2" y="14"/>
                  </a:lnTo>
                  <a:lnTo>
                    <a:pt x="0" y="12"/>
                  </a:lnTo>
                  <a:lnTo>
                    <a:pt x="0" y="8"/>
                  </a:lnTo>
                  <a:lnTo>
                    <a:pt x="0" y="8"/>
                  </a:lnTo>
                  <a:lnTo>
                    <a:pt x="0" y="4"/>
                  </a:lnTo>
                  <a:lnTo>
                    <a:pt x="2" y="2"/>
                  </a:lnTo>
                  <a:lnTo>
                    <a:pt x="6" y="0"/>
                  </a:lnTo>
                  <a:lnTo>
                    <a:pt x="10" y="0"/>
                  </a:lnTo>
                  <a:lnTo>
                    <a:pt x="174" y="0"/>
                  </a:lnTo>
                  <a:lnTo>
                    <a:pt x="174" y="0"/>
                  </a:lnTo>
                  <a:lnTo>
                    <a:pt x="178" y="0"/>
                  </a:lnTo>
                  <a:lnTo>
                    <a:pt x="182" y="2"/>
                  </a:lnTo>
                  <a:lnTo>
                    <a:pt x="184" y="4"/>
                  </a:lnTo>
                  <a:lnTo>
                    <a:pt x="184" y="8"/>
                  </a:lnTo>
                  <a:lnTo>
                    <a:pt x="184" y="8"/>
                  </a:lnTo>
                  <a:lnTo>
                    <a:pt x="184" y="12"/>
                  </a:lnTo>
                  <a:lnTo>
                    <a:pt x="182" y="14"/>
                  </a:lnTo>
                  <a:lnTo>
                    <a:pt x="178" y="16"/>
                  </a:lnTo>
                  <a:lnTo>
                    <a:pt x="174" y="18"/>
                  </a:lnTo>
                  <a:lnTo>
                    <a:pt x="174"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19">
              <a:extLst>
                <a:ext uri="{FF2B5EF4-FFF2-40B4-BE49-F238E27FC236}">
                  <a16:creationId xmlns:a16="http://schemas.microsoft.com/office/drawing/2014/main" id="{B6F7CB26-6DA1-CA23-0CA8-EF26C263393D}"/>
                </a:ext>
              </a:extLst>
            </p:cNvPr>
            <p:cNvSpPr>
              <a:spLocks/>
            </p:cNvSpPr>
            <p:nvPr/>
          </p:nvSpPr>
          <p:spPr bwMode="auto">
            <a:xfrm>
              <a:off x="24285" y="1777623"/>
              <a:ext cx="292100" cy="28575"/>
            </a:xfrm>
            <a:custGeom>
              <a:avLst/>
              <a:gdLst>
                <a:gd name="T0" fmla="*/ 176 w 184"/>
                <a:gd name="T1" fmla="*/ 18 h 18"/>
                <a:gd name="T2" fmla="*/ 10 w 184"/>
                <a:gd name="T3" fmla="*/ 18 h 18"/>
                <a:gd name="T4" fmla="*/ 10 w 184"/>
                <a:gd name="T5" fmla="*/ 18 h 18"/>
                <a:gd name="T6" fmla="*/ 6 w 184"/>
                <a:gd name="T7" fmla="*/ 16 h 18"/>
                <a:gd name="T8" fmla="*/ 4 w 184"/>
                <a:gd name="T9" fmla="*/ 14 h 18"/>
                <a:gd name="T10" fmla="*/ 2 w 184"/>
                <a:gd name="T11" fmla="*/ 12 h 18"/>
                <a:gd name="T12" fmla="*/ 0 w 184"/>
                <a:gd name="T13" fmla="*/ 8 h 18"/>
                <a:gd name="T14" fmla="*/ 0 w 184"/>
                <a:gd name="T15" fmla="*/ 8 h 18"/>
                <a:gd name="T16" fmla="*/ 2 w 184"/>
                <a:gd name="T17" fmla="*/ 4 h 18"/>
                <a:gd name="T18" fmla="*/ 4 w 184"/>
                <a:gd name="T19" fmla="*/ 2 h 18"/>
                <a:gd name="T20" fmla="*/ 6 w 184"/>
                <a:gd name="T21" fmla="*/ 0 h 18"/>
                <a:gd name="T22" fmla="*/ 10 w 184"/>
                <a:gd name="T23" fmla="*/ 0 h 18"/>
                <a:gd name="T24" fmla="*/ 176 w 184"/>
                <a:gd name="T25" fmla="*/ 0 h 18"/>
                <a:gd name="T26" fmla="*/ 176 w 184"/>
                <a:gd name="T27" fmla="*/ 0 h 18"/>
                <a:gd name="T28" fmla="*/ 180 w 184"/>
                <a:gd name="T29" fmla="*/ 0 h 18"/>
                <a:gd name="T30" fmla="*/ 182 w 184"/>
                <a:gd name="T31" fmla="*/ 2 h 18"/>
                <a:gd name="T32" fmla="*/ 184 w 184"/>
                <a:gd name="T33" fmla="*/ 4 h 18"/>
                <a:gd name="T34" fmla="*/ 184 w 184"/>
                <a:gd name="T35" fmla="*/ 8 h 18"/>
                <a:gd name="T36" fmla="*/ 184 w 184"/>
                <a:gd name="T37" fmla="*/ 8 h 18"/>
                <a:gd name="T38" fmla="*/ 184 w 184"/>
                <a:gd name="T39" fmla="*/ 12 h 18"/>
                <a:gd name="T40" fmla="*/ 182 w 184"/>
                <a:gd name="T41" fmla="*/ 14 h 18"/>
                <a:gd name="T42" fmla="*/ 180 w 184"/>
                <a:gd name="T43" fmla="*/ 16 h 18"/>
                <a:gd name="T44" fmla="*/ 176 w 184"/>
                <a:gd name="T45" fmla="*/ 18 h 18"/>
                <a:gd name="T46" fmla="*/ 176 w 184"/>
                <a:gd name="T47"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84" h="18">
                  <a:moveTo>
                    <a:pt x="176" y="18"/>
                  </a:moveTo>
                  <a:lnTo>
                    <a:pt x="10" y="18"/>
                  </a:lnTo>
                  <a:lnTo>
                    <a:pt x="10" y="18"/>
                  </a:lnTo>
                  <a:lnTo>
                    <a:pt x="6" y="16"/>
                  </a:lnTo>
                  <a:lnTo>
                    <a:pt x="4" y="14"/>
                  </a:lnTo>
                  <a:lnTo>
                    <a:pt x="2" y="12"/>
                  </a:lnTo>
                  <a:lnTo>
                    <a:pt x="0" y="8"/>
                  </a:lnTo>
                  <a:lnTo>
                    <a:pt x="0" y="8"/>
                  </a:lnTo>
                  <a:lnTo>
                    <a:pt x="2" y="4"/>
                  </a:lnTo>
                  <a:lnTo>
                    <a:pt x="4" y="2"/>
                  </a:lnTo>
                  <a:lnTo>
                    <a:pt x="6" y="0"/>
                  </a:lnTo>
                  <a:lnTo>
                    <a:pt x="10" y="0"/>
                  </a:lnTo>
                  <a:lnTo>
                    <a:pt x="176" y="0"/>
                  </a:lnTo>
                  <a:lnTo>
                    <a:pt x="176" y="0"/>
                  </a:lnTo>
                  <a:lnTo>
                    <a:pt x="180" y="0"/>
                  </a:lnTo>
                  <a:lnTo>
                    <a:pt x="182" y="2"/>
                  </a:lnTo>
                  <a:lnTo>
                    <a:pt x="184" y="4"/>
                  </a:lnTo>
                  <a:lnTo>
                    <a:pt x="184" y="8"/>
                  </a:lnTo>
                  <a:lnTo>
                    <a:pt x="184" y="8"/>
                  </a:lnTo>
                  <a:lnTo>
                    <a:pt x="184" y="12"/>
                  </a:lnTo>
                  <a:lnTo>
                    <a:pt x="182" y="14"/>
                  </a:lnTo>
                  <a:lnTo>
                    <a:pt x="180" y="16"/>
                  </a:lnTo>
                  <a:lnTo>
                    <a:pt x="176" y="18"/>
                  </a:lnTo>
                  <a:lnTo>
                    <a:pt x="176"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51" name="Gruppe 50">
            <a:extLst>
              <a:ext uri="{FF2B5EF4-FFF2-40B4-BE49-F238E27FC236}">
                <a16:creationId xmlns:a16="http://schemas.microsoft.com/office/drawing/2014/main" id="{2CEE77D4-543E-5CB7-F01F-37E54DC8EAA2}"/>
              </a:ext>
            </a:extLst>
          </p:cNvPr>
          <p:cNvGrpSpPr/>
          <p:nvPr/>
        </p:nvGrpSpPr>
        <p:grpSpPr>
          <a:xfrm>
            <a:off x="8951016" y="3338312"/>
            <a:ext cx="337287" cy="230547"/>
            <a:chOff x="-871270" y="1214124"/>
            <a:chExt cx="1384300" cy="955675"/>
          </a:xfrm>
          <a:solidFill>
            <a:schemeClr val="accent1"/>
          </a:solidFill>
        </p:grpSpPr>
        <p:sp>
          <p:nvSpPr>
            <p:cNvPr id="52" name="Freeform 17">
              <a:extLst>
                <a:ext uri="{FF2B5EF4-FFF2-40B4-BE49-F238E27FC236}">
                  <a16:creationId xmlns:a16="http://schemas.microsoft.com/office/drawing/2014/main" id="{40959901-5D59-92C6-B957-5DED30CDB405}"/>
                </a:ext>
              </a:extLst>
            </p:cNvPr>
            <p:cNvSpPr>
              <a:spLocks/>
            </p:cNvSpPr>
            <p:nvPr/>
          </p:nvSpPr>
          <p:spPr bwMode="auto">
            <a:xfrm>
              <a:off x="-423595" y="1214124"/>
              <a:ext cx="492125" cy="771525"/>
            </a:xfrm>
            <a:custGeom>
              <a:avLst/>
              <a:gdLst>
                <a:gd name="T0" fmla="*/ 262 w 310"/>
                <a:gd name="T1" fmla="*/ 486 h 486"/>
                <a:gd name="T2" fmla="*/ 0 w 310"/>
                <a:gd name="T3" fmla="*/ 486 h 486"/>
                <a:gd name="T4" fmla="*/ 0 w 310"/>
                <a:gd name="T5" fmla="*/ 468 h 486"/>
                <a:gd name="T6" fmla="*/ 262 w 310"/>
                <a:gd name="T7" fmla="*/ 468 h 486"/>
                <a:gd name="T8" fmla="*/ 262 w 310"/>
                <a:gd name="T9" fmla="*/ 468 h 486"/>
                <a:gd name="T10" fmla="*/ 274 w 310"/>
                <a:gd name="T11" fmla="*/ 466 h 486"/>
                <a:gd name="T12" fmla="*/ 282 w 310"/>
                <a:gd name="T13" fmla="*/ 458 h 486"/>
                <a:gd name="T14" fmla="*/ 288 w 310"/>
                <a:gd name="T15" fmla="*/ 450 h 486"/>
                <a:gd name="T16" fmla="*/ 292 w 310"/>
                <a:gd name="T17" fmla="*/ 438 h 486"/>
                <a:gd name="T18" fmla="*/ 292 w 310"/>
                <a:gd name="T19" fmla="*/ 48 h 486"/>
                <a:gd name="T20" fmla="*/ 292 w 310"/>
                <a:gd name="T21" fmla="*/ 48 h 486"/>
                <a:gd name="T22" fmla="*/ 288 w 310"/>
                <a:gd name="T23" fmla="*/ 36 h 486"/>
                <a:gd name="T24" fmla="*/ 282 w 310"/>
                <a:gd name="T25" fmla="*/ 28 h 486"/>
                <a:gd name="T26" fmla="*/ 274 w 310"/>
                <a:gd name="T27" fmla="*/ 22 h 486"/>
                <a:gd name="T28" fmla="*/ 262 w 310"/>
                <a:gd name="T29" fmla="*/ 18 h 486"/>
                <a:gd name="T30" fmla="*/ 162 w 310"/>
                <a:gd name="T31" fmla="*/ 18 h 486"/>
                <a:gd name="T32" fmla="*/ 162 w 310"/>
                <a:gd name="T33" fmla="*/ 0 h 486"/>
                <a:gd name="T34" fmla="*/ 262 w 310"/>
                <a:gd name="T35" fmla="*/ 0 h 486"/>
                <a:gd name="T36" fmla="*/ 262 w 310"/>
                <a:gd name="T37" fmla="*/ 0 h 486"/>
                <a:gd name="T38" fmla="*/ 272 w 310"/>
                <a:gd name="T39" fmla="*/ 2 h 486"/>
                <a:gd name="T40" fmla="*/ 280 w 310"/>
                <a:gd name="T41" fmla="*/ 4 h 486"/>
                <a:gd name="T42" fmla="*/ 288 w 310"/>
                <a:gd name="T43" fmla="*/ 8 h 486"/>
                <a:gd name="T44" fmla="*/ 296 w 310"/>
                <a:gd name="T45" fmla="*/ 14 h 486"/>
                <a:gd name="T46" fmla="*/ 302 w 310"/>
                <a:gd name="T47" fmla="*/ 22 h 486"/>
                <a:gd name="T48" fmla="*/ 306 w 310"/>
                <a:gd name="T49" fmla="*/ 30 h 486"/>
                <a:gd name="T50" fmla="*/ 308 w 310"/>
                <a:gd name="T51" fmla="*/ 38 h 486"/>
                <a:gd name="T52" fmla="*/ 310 w 310"/>
                <a:gd name="T53" fmla="*/ 48 h 486"/>
                <a:gd name="T54" fmla="*/ 310 w 310"/>
                <a:gd name="T55" fmla="*/ 438 h 486"/>
                <a:gd name="T56" fmla="*/ 310 w 310"/>
                <a:gd name="T57" fmla="*/ 438 h 486"/>
                <a:gd name="T58" fmla="*/ 308 w 310"/>
                <a:gd name="T59" fmla="*/ 448 h 486"/>
                <a:gd name="T60" fmla="*/ 306 w 310"/>
                <a:gd name="T61" fmla="*/ 456 h 486"/>
                <a:gd name="T62" fmla="*/ 302 w 310"/>
                <a:gd name="T63" fmla="*/ 464 h 486"/>
                <a:gd name="T64" fmla="*/ 296 w 310"/>
                <a:gd name="T65" fmla="*/ 472 h 486"/>
                <a:gd name="T66" fmla="*/ 288 w 310"/>
                <a:gd name="T67" fmla="*/ 478 h 486"/>
                <a:gd name="T68" fmla="*/ 280 w 310"/>
                <a:gd name="T69" fmla="*/ 482 h 486"/>
                <a:gd name="T70" fmla="*/ 272 w 310"/>
                <a:gd name="T71" fmla="*/ 484 h 486"/>
                <a:gd name="T72" fmla="*/ 262 w 310"/>
                <a:gd name="T73" fmla="*/ 486 h 486"/>
                <a:gd name="T74" fmla="*/ 262 w 310"/>
                <a:gd name="T75" fmla="*/ 48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10" h="486">
                  <a:moveTo>
                    <a:pt x="262" y="486"/>
                  </a:moveTo>
                  <a:lnTo>
                    <a:pt x="0" y="486"/>
                  </a:lnTo>
                  <a:lnTo>
                    <a:pt x="0" y="468"/>
                  </a:lnTo>
                  <a:lnTo>
                    <a:pt x="262" y="468"/>
                  </a:lnTo>
                  <a:lnTo>
                    <a:pt x="262" y="468"/>
                  </a:lnTo>
                  <a:lnTo>
                    <a:pt x="274" y="466"/>
                  </a:lnTo>
                  <a:lnTo>
                    <a:pt x="282" y="458"/>
                  </a:lnTo>
                  <a:lnTo>
                    <a:pt x="288" y="450"/>
                  </a:lnTo>
                  <a:lnTo>
                    <a:pt x="292" y="438"/>
                  </a:lnTo>
                  <a:lnTo>
                    <a:pt x="292" y="48"/>
                  </a:lnTo>
                  <a:lnTo>
                    <a:pt x="292" y="48"/>
                  </a:lnTo>
                  <a:lnTo>
                    <a:pt x="288" y="36"/>
                  </a:lnTo>
                  <a:lnTo>
                    <a:pt x="282" y="28"/>
                  </a:lnTo>
                  <a:lnTo>
                    <a:pt x="274" y="22"/>
                  </a:lnTo>
                  <a:lnTo>
                    <a:pt x="262" y="18"/>
                  </a:lnTo>
                  <a:lnTo>
                    <a:pt x="162" y="18"/>
                  </a:lnTo>
                  <a:lnTo>
                    <a:pt x="162" y="0"/>
                  </a:lnTo>
                  <a:lnTo>
                    <a:pt x="262" y="0"/>
                  </a:lnTo>
                  <a:lnTo>
                    <a:pt x="262" y="0"/>
                  </a:lnTo>
                  <a:lnTo>
                    <a:pt x="272" y="2"/>
                  </a:lnTo>
                  <a:lnTo>
                    <a:pt x="280" y="4"/>
                  </a:lnTo>
                  <a:lnTo>
                    <a:pt x="288" y="8"/>
                  </a:lnTo>
                  <a:lnTo>
                    <a:pt x="296" y="14"/>
                  </a:lnTo>
                  <a:lnTo>
                    <a:pt x="302" y="22"/>
                  </a:lnTo>
                  <a:lnTo>
                    <a:pt x="306" y="30"/>
                  </a:lnTo>
                  <a:lnTo>
                    <a:pt x="308" y="38"/>
                  </a:lnTo>
                  <a:lnTo>
                    <a:pt x="310" y="48"/>
                  </a:lnTo>
                  <a:lnTo>
                    <a:pt x="310" y="438"/>
                  </a:lnTo>
                  <a:lnTo>
                    <a:pt x="310" y="438"/>
                  </a:lnTo>
                  <a:lnTo>
                    <a:pt x="308" y="448"/>
                  </a:lnTo>
                  <a:lnTo>
                    <a:pt x="306" y="456"/>
                  </a:lnTo>
                  <a:lnTo>
                    <a:pt x="302" y="464"/>
                  </a:lnTo>
                  <a:lnTo>
                    <a:pt x="296" y="472"/>
                  </a:lnTo>
                  <a:lnTo>
                    <a:pt x="288" y="478"/>
                  </a:lnTo>
                  <a:lnTo>
                    <a:pt x="280" y="482"/>
                  </a:lnTo>
                  <a:lnTo>
                    <a:pt x="272" y="484"/>
                  </a:lnTo>
                  <a:lnTo>
                    <a:pt x="262" y="486"/>
                  </a:lnTo>
                  <a:lnTo>
                    <a:pt x="262" y="4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18">
              <a:extLst>
                <a:ext uri="{FF2B5EF4-FFF2-40B4-BE49-F238E27FC236}">
                  <a16:creationId xmlns:a16="http://schemas.microsoft.com/office/drawing/2014/main" id="{7B49277F-7EE8-8CC8-B1BA-2C13B70F7149}"/>
                </a:ext>
              </a:extLst>
            </p:cNvPr>
            <p:cNvSpPr>
              <a:spLocks/>
            </p:cNvSpPr>
            <p:nvPr/>
          </p:nvSpPr>
          <p:spPr bwMode="auto">
            <a:xfrm>
              <a:off x="-871270" y="1214124"/>
              <a:ext cx="733425" cy="771525"/>
            </a:xfrm>
            <a:custGeom>
              <a:avLst/>
              <a:gdLst>
                <a:gd name="T0" fmla="*/ 0 w 462"/>
                <a:gd name="T1" fmla="*/ 438 h 486"/>
                <a:gd name="T2" fmla="*/ 0 w 462"/>
                <a:gd name="T3" fmla="*/ 48 h 486"/>
                <a:gd name="T4" fmla="*/ 0 w 462"/>
                <a:gd name="T5" fmla="*/ 48 h 486"/>
                <a:gd name="T6" fmla="*/ 0 w 462"/>
                <a:gd name="T7" fmla="*/ 38 h 486"/>
                <a:gd name="T8" fmla="*/ 4 w 462"/>
                <a:gd name="T9" fmla="*/ 30 h 486"/>
                <a:gd name="T10" fmla="*/ 8 w 462"/>
                <a:gd name="T11" fmla="*/ 22 h 486"/>
                <a:gd name="T12" fmla="*/ 14 w 462"/>
                <a:gd name="T13" fmla="*/ 14 h 486"/>
                <a:gd name="T14" fmla="*/ 20 w 462"/>
                <a:gd name="T15" fmla="*/ 8 h 486"/>
                <a:gd name="T16" fmla="*/ 28 w 462"/>
                <a:gd name="T17" fmla="*/ 4 h 486"/>
                <a:gd name="T18" fmla="*/ 36 w 462"/>
                <a:gd name="T19" fmla="*/ 2 h 486"/>
                <a:gd name="T20" fmla="*/ 46 w 462"/>
                <a:gd name="T21" fmla="*/ 0 h 486"/>
                <a:gd name="T22" fmla="*/ 462 w 462"/>
                <a:gd name="T23" fmla="*/ 0 h 486"/>
                <a:gd name="T24" fmla="*/ 462 w 462"/>
                <a:gd name="T25" fmla="*/ 18 h 486"/>
                <a:gd name="T26" fmla="*/ 46 w 462"/>
                <a:gd name="T27" fmla="*/ 18 h 486"/>
                <a:gd name="T28" fmla="*/ 46 w 462"/>
                <a:gd name="T29" fmla="*/ 18 h 486"/>
                <a:gd name="T30" fmla="*/ 36 w 462"/>
                <a:gd name="T31" fmla="*/ 22 h 486"/>
                <a:gd name="T32" fmla="*/ 26 w 462"/>
                <a:gd name="T33" fmla="*/ 28 h 486"/>
                <a:gd name="T34" fmla="*/ 20 w 462"/>
                <a:gd name="T35" fmla="*/ 36 h 486"/>
                <a:gd name="T36" fmla="*/ 18 w 462"/>
                <a:gd name="T37" fmla="*/ 48 h 486"/>
                <a:gd name="T38" fmla="*/ 18 w 462"/>
                <a:gd name="T39" fmla="*/ 438 h 486"/>
                <a:gd name="T40" fmla="*/ 18 w 462"/>
                <a:gd name="T41" fmla="*/ 438 h 486"/>
                <a:gd name="T42" fmla="*/ 20 w 462"/>
                <a:gd name="T43" fmla="*/ 450 h 486"/>
                <a:gd name="T44" fmla="*/ 26 w 462"/>
                <a:gd name="T45" fmla="*/ 458 h 486"/>
                <a:gd name="T46" fmla="*/ 36 w 462"/>
                <a:gd name="T47" fmla="*/ 466 h 486"/>
                <a:gd name="T48" fmla="*/ 46 w 462"/>
                <a:gd name="T49" fmla="*/ 468 h 486"/>
                <a:gd name="T50" fmla="*/ 190 w 462"/>
                <a:gd name="T51" fmla="*/ 468 h 486"/>
                <a:gd name="T52" fmla="*/ 190 w 462"/>
                <a:gd name="T53" fmla="*/ 486 h 486"/>
                <a:gd name="T54" fmla="*/ 46 w 462"/>
                <a:gd name="T55" fmla="*/ 486 h 486"/>
                <a:gd name="T56" fmla="*/ 46 w 462"/>
                <a:gd name="T57" fmla="*/ 486 h 486"/>
                <a:gd name="T58" fmla="*/ 36 w 462"/>
                <a:gd name="T59" fmla="*/ 484 h 486"/>
                <a:gd name="T60" fmla="*/ 28 w 462"/>
                <a:gd name="T61" fmla="*/ 482 h 486"/>
                <a:gd name="T62" fmla="*/ 20 w 462"/>
                <a:gd name="T63" fmla="*/ 478 h 486"/>
                <a:gd name="T64" fmla="*/ 14 w 462"/>
                <a:gd name="T65" fmla="*/ 472 h 486"/>
                <a:gd name="T66" fmla="*/ 8 w 462"/>
                <a:gd name="T67" fmla="*/ 464 h 486"/>
                <a:gd name="T68" fmla="*/ 4 w 462"/>
                <a:gd name="T69" fmla="*/ 456 h 486"/>
                <a:gd name="T70" fmla="*/ 0 w 462"/>
                <a:gd name="T71" fmla="*/ 448 h 486"/>
                <a:gd name="T72" fmla="*/ 0 w 462"/>
                <a:gd name="T73" fmla="*/ 438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62" h="486">
                  <a:moveTo>
                    <a:pt x="0" y="438"/>
                  </a:moveTo>
                  <a:lnTo>
                    <a:pt x="0" y="48"/>
                  </a:lnTo>
                  <a:lnTo>
                    <a:pt x="0" y="48"/>
                  </a:lnTo>
                  <a:lnTo>
                    <a:pt x="0" y="38"/>
                  </a:lnTo>
                  <a:lnTo>
                    <a:pt x="4" y="30"/>
                  </a:lnTo>
                  <a:lnTo>
                    <a:pt x="8" y="22"/>
                  </a:lnTo>
                  <a:lnTo>
                    <a:pt x="14" y="14"/>
                  </a:lnTo>
                  <a:lnTo>
                    <a:pt x="20" y="8"/>
                  </a:lnTo>
                  <a:lnTo>
                    <a:pt x="28" y="4"/>
                  </a:lnTo>
                  <a:lnTo>
                    <a:pt x="36" y="2"/>
                  </a:lnTo>
                  <a:lnTo>
                    <a:pt x="46" y="0"/>
                  </a:lnTo>
                  <a:lnTo>
                    <a:pt x="462" y="0"/>
                  </a:lnTo>
                  <a:lnTo>
                    <a:pt x="462" y="18"/>
                  </a:lnTo>
                  <a:lnTo>
                    <a:pt x="46" y="18"/>
                  </a:lnTo>
                  <a:lnTo>
                    <a:pt x="46" y="18"/>
                  </a:lnTo>
                  <a:lnTo>
                    <a:pt x="36" y="22"/>
                  </a:lnTo>
                  <a:lnTo>
                    <a:pt x="26" y="28"/>
                  </a:lnTo>
                  <a:lnTo>
                    <a:pt x="20" y="36"/>
                  </a:lnTo>
                  <a:lnTo>
                    <a:pt x="18" y="48"/>
                  </a:lnTo>
                  <a:lnTo>
                    <a:pt x="18" y="438"/>
                  </a:lnTo>
                  <a:lnTo>
                    <a:pt x="18" y="438"/>
                  </a:lnTo>
                  <a:lnTo>
                    <a:pt x="20" y="450"/>
                  </a:lnTo>
                  <a:lnTo>
                    <a:pt x="26" y="458"/>
                  </a:lnTo>
                  <a:lnTo>
                    <a:pt x="36" y="466"/>
                  </a:lnTo>
                  <a:lnTo>
                    <a:pt x="46" y="468"/>
                  </a:lnTo>
                  <a:lnTo>
                    <a:pt x="190" y="468"/>
                  </a:lnTo>
                  <a:lnTo>
                    <a:pt x="190" y="486"/>
                  </a:lnTo>
                  <a:lnTo>
                    <a:pt x="46" y="486"/>
                  </a:lnTo>
                  <a:lnTo>
                    <a:pt x="46" y="486"/>
                  </a:lnTo>
                  <a:lnTo>
                    <a:pt x="36" y="484"/>
                  </a:lnTo>
                  <a:lnTo>
                    <a:pt x="28" y="482"/>
                  </a:lnTo>
                  <a:lnTo>
                    <a:pt x="20" y="478"/>
                  </a:lnTo>
                  <a:lnTo>
                    <a:pt x="14" y="472"/>
                  </a:lnTo>
                  <a:lnTo>
                    <a:pt x="8" y="464"/>
                  </a:lnTo>
                  <a:lnTo>
                    <a:pt x="4" y="456"/>
                  </a:lnTo>
                  <a:lnTo>
                    <a:pt x="0" y="448"/>
                  </a:lnTo>
                  <a:lnTo>
                    <a:pt x="0" y="4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19">
              <a:extLst>
                <a:ext uri="{FF2B5EF4-FFF2-40B4-BE49-F238E27FC236}">
                  <a16:creationId xmlns:a16="http://schemas.microsoft.com/office/drawing/2014/main" id="{6D69A8E5-D8CE-8D13-B151-9C5D4734285F}"/>
                </a:ext>
              </a:extLst>
            </p:cNvPr>
            <p:cNvSpPr>
              <a:spLocks/>
            </p:cNvSpPr>
            <p:nvPr/>
          </p:nvSpPr>
          <p:spPr bwMode="auto">
            <a:xfrm>
              <a:off x="-871270" y="1214124"/>
              <a:ext cx="733425" cy="771525"/>
            </a:xfrm>
            <a:custGeom>
              <a:avLst/>
              <a:gdLst>
                <a:gd name="T0" fmla="*/ 0 w 462"/>
                <a:gd name="T1" fmla="*/ 438 h 486"/>
                <a:gd name="T2" fmla="*/ 0 w 462"/>
                <a:gd name="T3" fmla="*/ 48 h 486"/>
                <a:gd name="T4" fmla="*/ 0 w 462"/>
                <a:gd name="T5" fmla="*/ 48 h 486"/>
                <a:gd name="T6" fmla="*/ 0 w 462"/>
                <a:gd name="T7" fmla="*/ 38 h 486"/>
                <a:gd name="T8" fmla="*/ 4 w 462"/>
                <a:gd name="T9" fmla="*/ 30 h 486"/>
                <a:gd name="T10" fmla="*/ 8 w 462"/>
                <a:gd name="T11" fmla="*/ 22 h 486"/>
                <a:gd name="T12" fmla="*/ 14 w 462"/>
                <a:gd name="T13" fmla="*/ 14 h 486"/>
                <a:gd name="T14" fmla="*/ 20 w 462"/>
                <a:gd name="T15" fmla="*/ 8 h 486"/>
                <a:gd name="T16" fmla="*/ 28 w 462"/>
                <a:gd name="T17" fmla="*/ 4 h 486"/>
                <a:gd name="T18" fmla="*/ 36 w 462"/>
                <a:gd name="T19" fmla="*/ 2 h 486"/>
                <a:gd name="T20" fmla="*/ 46 w 462"/>
                <a:gd name="T21" fmla="*/ 0 h 486"/>
                <a:gd name="T22" fmla="*/ 462 w 462"/>
                <a:gd name="T23" fmla="*/ 0 h 486"/>
                <a:gd name="T24" fmla="*/ 462 w 462"/>
                <a:gd name="T25" fmla="*/ 18 h 486"/>
                <a:gd name="T26" fmla="*/ 46 w 462"/>
                <a:gd name="T27" fmla="*/ 18 h 486"/>
                <a:gd name="T28" fmla="*/ 46 w 462"/>
                <a:gd name="T29" fmla="*/ 18 h 486"/>
                <a:gd name="T30" fmla="*/ 36 w 462"/>
                <a:gd name="T31" fmla="*/ 22 h 486"/>
                <a:gd name="T32" fmla="*/ 26 w 462"/>
                <a:gd name="T33" fmla="*/ 28 h 486"/>
                <a:gd name="T34" fmla="*/ 20 w 462"/>
                <a:gd name="T35" fmla="*/ 36 h 486"/>
                <a:gd name="T36" fmla="*/ 18 w 462"/>
                <a:gd name="T37" fmla="*/ 48 h 486"/>
                <a:gd name="T38" fmla="*/ 18 w 462"/>
                <a:gd name="T39" fmla="*/ 438 h 486"/>
                <a:gd name="T40" fmla="*/ 18 w 462"/>
                <a:gd name="T41" fmla="*/ 438 h 486"/>
                <a:gd name="T42" fmla="*/ 20 w 462"/>
                <a:gd name="T43" fmla="*/ 450 h 486"/>
                <a:gd name="T44" fmla="*/ 26 w 462"/>
                <a:gd name="T45" fmla="*/ 458 h 486"/>
                <a:gd name="T46" fmla="*/ 36 w 462"/>
                <a:gd name="T47" fmla="*/ 466 h 486"/>
                <a:gd name="T48" fmla="*/ 46 w 462"/>
                <a:gd name="T49" fmla="*/ 468 h 486"/>
                <a:gd name="T50" fmla="*/ 190 w 462"/>
                <a:gd name="T51" fmla="*/ 468 h 486"/>
                <a:gd name="T52" fmla="*/ 190 w 462"/>
                <a:gd name="T53" fmla="*/ 486 h 486"/>
                <a:gd name="T54" fmla="*/ 46 w 462"/>
                <a:gd name="T55" fmla="*/ 486 h 486"/>
                <a:gd name="T56" fmla="*/ 46 w 462"/>
                <a:gd name="T57" fmla="*/ 486 h 486"/>
                <a:gd name="T58" fmla="*/ 36 w 462"/>
                <a:gd name="T59" fmla="*/ 484 h 486"/>
                <a:gd name="T60" fmla="*/ 28 w 462"/>
                <a:gd name="T61" fmla="*/ 482 h 486"/>
                <a:gd name="T62" fmla="*/ 20 w 462"/>
                <a:gd name="T63" fmla="*/ 478 h 486"/>
                <a:gd name="T64" fmla="*/ 14 w 462"/>
                <a:gd name="T65" fmla="*/ 472 h 486"/>
                <a:gd name="T66" fmla="*/ 8 w 462"/>
                <a:gd name="T67" fmla="*/ 464 h 486"/>
                <a:gd name="T68" fmla="*/ 4 w 462"/>
                <a:gd name="T69" fmla="*/ 456 h 486"/>
                <a:gd name="T70" fmla="*/ 0 w 462"/>
                <a:gd name="T71" fmla="*/ 448 h 486"/>
                <a:gd name="T72" fmla="*/ 0 w 462"/>
                <a:gd name="T73" fmla="*/ 438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62" h="486">
                  <a:moveTo>
                    <a:pt x="0" y="438"/>
                  </a:moveTo>
                  <a:lnTo>
                    <a:pt x="0" y="48"/>
                  </a:lnTo>
                  <a:lnTo>
                    <a:pt x="0" y="48"/>
                  </a:lnTo>
                  <a:lnTo>
                    <a:pt x="0" y="38"/>
                  </a:lnTo>
                  <a:lnTo>
                    <a:pt x="4" y="30"/>
                  </a:lnTo>
                  <a:lnTo>
                    <a:pt x="8" y="22"/>
                  </a:lnTo>
                  <a:lnTo>
                    <a:pt x="14" y="14"/>
                  </a:lnTo>
                  <a:lnTo>
                    <a:pt x="20" y="8"/>
                  </a:lnTo>
                  <a:lnTo>
                    <a:pt x="28" y="4"/>
                  </a:lnTo>
                  <a:lnTo>
                    <a:pt x="36" y="2"/>
                  </a:lnTo>
                  <a:lnTo>
                    <a:pt x="46" y="0"/>
                  </a:lnTo>
                  <a:lnTo>
                    <a:pt x="462" y="0"/>
                  </a:lnTo>
                  <a:lnTo>
                    <a:pt x="462" y="18"/>
                  </a:lnTo>
                  <a:lnTo>
                    <a:pt x="46" y="18"/>
                  </a:lnTo>
                  <a:lnTo>
                    <a:pt x="46" y="18"/>
                  </a:lnTo>
                  <a:lnTo>
                    <a:pt x="36" y="22"/>
                  </a:lnTo>
                  <a:lnTo>
                    <a:pt x="26" y="28"/>
                  </a:lnTo>
                  <a:lnTo>
                    <a:pt x="20" y="36"/>
                  </a:lnTo>
                  <a:lnTo>
                    <a:pt x="18" y="48"/>
                  </a:lnTo>
                  <a:lnTo>
                    <a:pt x="18" y="438"/>
                  </a:lnTo>
                  <a:lnTo>
                    <a:pt x="18" y="438"/>
                  </a:lnTo>
                  <a:lnTo>
                    <a:pt x="20" y="450"/>
                  </a:lnTo>
                  <a:lnTo>
                    <a:pt x="26" y="458"/>
                  </a:lnTo>
                  <a:lnTo>
                    <a:pt x="36" y="466"/>
                  </a:lnTo>
                  <a:lnTo>
                    <a:pt x="46" y="468"/>
                  </a:lnTo>
                  <a:lnTo>
                    <a:pt x="190" y="468"/>
                  </a:lnTo>
                  <a:lnTo>
                    <a:pt x="190" y="486"/>
                  </a:lnTo>
                  <a:lnTo>
                    <a:pt x="46" y="486"/>
                  </a:lnTo>
                  <a:lnTo>
                    <a:pt x="46" y="486"/>
                  </a:lnTo>
                  <a:lnTo>
                    <a:pt x="36" y="484"/>
                  </a:lnTo>
                  <a:lnTo>
                    <a:pt x="28" y="482"/>
                  </a:lnTo>
                  <a:lnTo>
                    <a:pt x="20" y="478"/>
                  </a:lnTo>
                  <a:lnTo>
                    <a:pt x="14" y="472"/>
                  </a:lnTo>
                  <a:lnTo>
                    <a:pt x="8" y="464"/>
                  </a:lnTo>
                  <a:lnTo>
                    <a:pt x="4" y="456"/>
                  </a:lnTo>
                  <a:lnTo>
                    <a:pt x="0" y="448"/>
                  </a:lnTo>
                  <a:lnTo>
                    <a:pt x="0" y="438"/>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20">
              <a:extLst>
                <a:ext uri="{FF2B5EF4-FFF2-40B4-BE49-F238E27FC236}">
                  <a16:creationId xmlns:a16="http://schemas.microsoft.com/office/drawing/2014/main" id="{EBAC29F3-B859-7489-505B-6CBF55DD3252}"/>
                </a:ext>
              </a:extLst>
            </p:cNvPr>
            <p:cNvSpPr>
              <a:spLocks/>
            </p:cNvSpPr>
            <p:nvPr/>
          </p:nvSpPr>
          <p:spPr bwMode="auto">
            <a:xfrm>
              <a:off x="39955" y="1522099"/>
              <a:ext cx="441325" cy="450850"/>
            </a:xfrm>
            <a:custGeom>
              <a:avLst/>
              <a:gdLst>
                <a:gd name="T0" fmla="*/ 252 w 278"/>
                <a:gd name="T1" fmla="*/ 284 h 284"/>
                <a:gd name="T2" fmla="*/ 244 w 278"/>
                <a:gd name="T3" fmla="*/ 284 h 284"/>
                <a:gd name="T4" fmla="*/ 244 w 278"/>
                <a:gd name="T5" fmla="*/ 266 h 284"/>
                <a:gd name="T6" fmla="*/ 252 w 278"/>
                <a:gd name="T7" fmla="*/ 266 h 284"/>
                <a:gd name="T8" fmla="*/ 252 w 278"/>
                <a:gd name="T9" fmla="*/ 266 h 284"/>
                <a:gd name="T10" fmla="*/ 256 w 278"/>
                <a:gd name="T11" fmla="*/ 266 h 284"/>
                <a:gd name="T12" fmla="*/ 258 w 278"/>
                <a:gd name="T13" fmla="*/ 264 h 284"/>
                <a:gd name="T14" fmla="*/ 260 w 278"/>
                <a:gd name="T15" fmla="*/ 262 h 284"/>
                <a:gd name="T16" fmla="*/ 260 w 278"/>
                <a:gd name="T17" fmla="*/ 258 h 284"/>
                <a:gd name="T18" fmla="*/ 260 w 278"/>
                <a:gd name="T19" fmla="*/ 178 h 284"/>
                <a:gd name="T20" fmla="*/ 260 w 278"/>
                <a:gd name="T21" fmla="*/ 178 h 284"/>
                <a:gd name="T22" fmla="*/ 260 w 278"/>
                <a:gd name="T23" fmla="*/ 174 h 284"/>
                <a:gd name="T24" fmla="*/ 184 w 278"/>
                <a:gd name="T25" fmla="*/ 22 h 284"/>
                <a:gd name="T26" fmla="*/ 184 w 278"/>
                <a:gd name="T27" fmla="*/ 22 h 284"/>
                <a:gd name="T28" fmla="*/ 182 w 278"/>
                <a:gd name="T29" fmla="*/ 18 h 284"/>
                <a:gd name="T30" fmla="*/ 178 w 278"/>
                <a:gd name="T31" fmla="*/ 18 h 284"/>
                <a:gd name="T32" fmla="*/ 24 w 278"/>
                <a:gd name="T33" fmla="*/ 18 h 284"/>
                <a:gd name="T34" fmla="*/ 24 w 278"/>
                <a:gd name="T35" fmla="*/ 18 h 284"/>
                <a:gd name="T36" fmla="*/ 22 w 278"/>
                <a:gd name="T37" fmla="*/ 18 h 284"/>
                <a:gd name="T38" fmla="*/ 20 w 278"/>
                <a:gd name="T39" fmla="*/ 20 h 284"/>
                <a:gd name="T40" fmla="*/ 18 w 278"/>
                <a:gd name="T41" fmla="*/ 22 h 284"/>
                <a:gd name="T42" fmla="*/ 18 w 278"/>
                <a:gd name="T43" fmla="*/ 26 h 284"/>
                <a:gd name="T44" fmla="*/ 18 w 278"/>
                <a:gd name="T45" fmla="*/ 234 h 284"/>
                <a:gd name="T46" fmla="*/ 0 w 278"/>
                <a:gd name="T47" fmla="*/ 234 h 284"/>
                <a:gd name="T48" fmla="*/ 0 w 278"/>
                <a:gd name="T49" fmla="*/ 26 h 284"/>
                <a:gd name="T50" fmla="*/ 0 w 278"/>
                <a:gd name="T51" fmla="*/ 26 h 284"/>
                <a:gd name="T52" fmla="*/ 2 w 278"/>
                <a:gd name="T53" fmla="*/ 16 h 284"/>
                <a:gd name="T54" fmla="*/ 6 w 278"/>
                <a:gd name="T55" fmla="*/ 8 h 284"/>
                <a:gd name="T56" fmla="*/ 14 w 278"/>
                <a:gd name="T57" fmla="*/ 2 h 284"/>
                <a:gd name="T58" fmla="*/ 24 w 278"/>
                <a:gd name="T59" fmla="*/ 0 h 284"/>
                <a:gd name="T60" fmla="*/ 178 w 278"/>
                <a:gd name="T61" fmla="*/ 0 h 284"/>
                <a:gd name="T62" fmla="*/ 178 w 278"/>
                <a:gd name="T63" fmla="*/ 0 h 284"/>
                <a:gd name="T64" fmla="*/ 186 w 278"/>
                <a:gd name="T65" fmla="*/ 0 h 284"/>
                <a:gd name="T66" fmla="*/ 192 w 278"/>
                <a:gd name="T67" fmla="*/ 4 h 284"/>
                <a:gd name="T68" fmla="*/ 196 w 278"/>
                <a:gd name="T69" fmla="*/ 8 h 284"/>
                <a:gd name="T70" fmla="*/ 200 w 278"/>
                <a:gd name="T71" fmla="*/ 14 h 284"/>
                <a:gd name="T72" fmla="*/ 276 w 278"/>
                <a:gd name="T73" fmla="*/ 166 h 284"/>
                <a:gd name="T74" fmla="*/ 276 w 278"/>
                <a:gd name="T75" fmla="*/ 166 h 284"/>
                <a:gd name="T76" fmla="*/ 278 w 278"/>
                <a:gd name="T77" fmla="*/ 172 h 284"/>
                <a:gd name="T78" fmla="*/ 278 w 278"/>
                <a:gd name="T79" fmla="*/ 178 h 284"/>
                <a:gd name="T80" fmla="*/ 278 w 278"/>
                <a:gd name="T81" fmla="*/ 258 h 284"/>
                <a:gd name="T82" fmla="*/ 278 w 278"/>
                <a:gd name="T83" fmla="*/ 258 h 284"/>
                <a:gd name="T84" fmla="*/ 276 w 278"/>
                <a:gd name="T85" fmla="*/ 268 h 284"/>
                <a:gd name="T86" fmla="*/ 270 w 278"/>
                <a:gd name="T87" fmla="*/ 278 h 284"/>
                <a:gd name="T88" fmla="*/ 262 w 278"/>
                <a:gd name="T89" fmla="*/ 282 h 284"/>
                <a:gd name="T90" fmla="*/ 252 w 278"/>
                <a:gd name="T91" fmla="*/ 284 h 284"/>
                <a:gd name="T92" fmla="*/ 252 w 278"/>
                <a:gd name="T9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78" h="284">
                  <a:moveTo>
                    <a:pt x="252" y="284"/>
                  </a:moveTo>
                  <a:lnTo>
                    <a:pt x="244" y="284"/>
                  </a:lnTo>
                  <a:lnTo>
                    <a:pt x="244" y="266"/>
                  </a:lnTo>
                  <a:lnTo>
                    <a:pt x="252" y="266"/>
                  </a:lnTo>
                  <a:lnTo>
                    <a:pt x="252" y="266"/>
                  </a:lnTo>
                  <a:lnTo>
                    <a:pt x="256" y="266"/>
                  </a:lnTo>
                  <a:lnTo>
                    <a:pt x="258" y="264"/>
                  </a:lnTo>
                  <a:lnTo>
                    <a:pt x="260" y="262"/>
                  </a:lnTo>
                  <a:lnTo>
                    <a:pt x="260" y="258"/>
                  </a:lnTo>
                  <a:lnTo>
                    <a:pt x="260" y="178"/>
                  </a:lnTo>
                  <a:lnTo>
                    <a:pt x="260" y="178"/>
                  </a:lnTo>
                  <a:lnTo>
                    <a:pt x="260" y="174"/>
                  </a:lnTo>
                  <a:lnTo>
                    <a:pt x="184" y="22"/>
                  </a:lnTo>
                  <a:lnTo>
                    <a:pt x="184" y="22"/>
                  </a:lnTo>
                  <a:lnTo>
                    <a:pt x="182" y="18"/>
                  </a:lnTo>
                  <a:lnTo>
                    <a:pt x="178" y="18"/>
                  </a:lnTo>
                  <a:lnTo>
                    <a:pt x="24" y="18"/>
                  </a:lnTo>
                  <a:lnTo>
                    <a:pt x="24" y="18"/>
                  </a:lnTo>
                  <a:lnTo>
                    <a:pt x="22" y="18"/>
                  </a:lnTo>
                  <a:lnTo>
                    <a:pt x="20" y="20"/>
                  </a:lnTo>
                  <a:lnTo>
                    <a:pt x="18" y="22"/>
                  </a:lnTo>
                  <a:lnTo>
                    <a:pt x="18" y="26"/>
                  </a:lnTo>
                  <a:lnTo>
                    <a:pt x="18" y="234"/>
                  </a:lnTo>
                  <a:lnTo>
                    <a:pt x="0" y="234"/>
                  </a:lnTo>
                  <a:lnTo>
                    <a:pt x="0" y="26"/>
                  </a:lnTo>
                  <a:lnTo>
                    <a:pt x="0" y="26"/>
                  </a:lnTo>
                  <a:lnTo>
                    <a:pt x="2" y="16"/>
                  </a:lnTo>
                  <a:lnTo>
                    <a:pt x="6" y="8"/>
                  </a:lnTo>
                  <a:lnTo>
                    <a:pt x="14" y="2"/>
                  </a:lnTo>
                  <a:lnTo>
                    <a:pt x="24" y="0"/>
                  </a:lnTo>
                  <a:lnTo>
                    <a:pt x="178" y="0"/>
                  </a:lnTo>
                  <a:lnTo>
                    <a:pt x="178" y="0"/>
                  </a:lnTo>
                  <a:lnTo>
                    <a:pt x="186" y="0"/>
                  </a:lnTo>
                  <a:lnTo>
                    <a:pt x="192" y="4"/>
                  </a:lnTo>
                  <a:lnTo>
                    <a:pt x="196" y="8"/>
                  </a:lnTo>
                  <a:lnTo>
                    <a:pt x="200" y="14"/>
                  </a:lnTo>
                  <a:lnTo>
                    <a:pt x="276" y="166"/>
                  </a:lnTo>
                  <a:lnTo>
                    <a:pt x="276" y="166"/>
                  </a:lnTo>
                  <a:lnTo>
                    <a:pt x="278" y="172"/>
                  </a:lnTo>
                  <a:lnTo>
                    <a:pt x="278" y="178"/>
                  </a:lnTo>
                  <a:lnTo>
                    <a:pt x="278" y="258"/>
                  </a:lnTo>
                  <a:lnTo>
                    <a:pt x="278" y="258"/>
                  </a:lnTo>
                  <a:lnTo>
                    <a:pt x="276" y="268"/>
                  </a:lnTo>
                  <a:lnTo>
                    <a:pt x="270" y="278"/>
                  </a:lnTo>
                  <a:lnTo>
                    <a:pt x="262" y="282"/>
                  </a:lnTo>
                  <a:lnTo>
                    <a:pt x="252" y="284"/>
                  </a:lnTo>
                  <a:lnTo>
                    <a:pt x="252" y="2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21">
              <a:extLst>
                <a:ext uri="{FF2B5EF4-FFF2-40B4-BE49-F238E27FC236}">
                  <a16:creationId xmlns:a16="http://schemas.microsoft.com/office/drawing/2014/main" id="{B1F82307-88A1-5300-7631-D096F5460EE6}"/>
                </a:ext>
              </a:extLst>
            </p:cNvPr>
            <p:cNvSpPr>
              <a:spLocks noEditPoints="1"/>
            </p:cNvSpPr>
            <p:nvPr/>
          </p:nvSpPr>
          <p:spPr bwMode="auto">
            <a:xfrm>
              <a:off x="144730" y="1576074"/>
              <a:ext cx="247650" cy="184150"/>
            </a:xfrm>
            <a:custGeom>
              <a:avLst/>
              <a:gdLst>
                <a:gd name="T0" fmla="*/ 138 w 156"/>
                <a:gd name="T1" fmla="*/ 116 h 116"/>
                <a:gd name="T2" fmla="*/ 20 w 156"/>
                <a:gd name="T3" fmla="*/ 116 h 116"/>
                <a:gd name="T4" fmla="*/ 20 w 156"/>
                <a:gd name="T5" fmla="*/ 116 h 116"/>
                <a:gd name="T6" fmla="*/ 12 w 156"/>
                <a:gd name="T7" fmla="*/ 116 h 116"/>
                <a:gd name="T8" fmla="*/ 6 w 156"/>
                <a:gd name="T9" fmla="*/ 112 h 116"/>
                <a:gd name="T10" fmla="*/ 2 w 156"/>
                <a:gd name="T11" fmla="*/ 106 h 116"/>
                <a:gd name="T12" fmla="*/ 0 w 156"/>
                <a:gd name="T13" fmla="*/ 98 h 116"/>
                <a:gd name="T14" fmla="*/ 0 w 156"/>
                <a:gd name="T15" fmla="*/ 18 h 116"/>
                <a:gd name="T16" fmla="*/ 0 w 156"/>
                <a:gd name="T17" fmla="*/ 18 h 116"/>
                <a:gd name="T18" fmla="*/ 2 w 156"/>
                <a:gd name="T19" fmla="*/ 10 h 116"/>
                <a:gd name="T20" fmla="*/ 6 w 156"/>
                <a:gd name="T21" fmla="*/ 4 h 116"/>
                <a:gd name="T22" fmla="*/ 12 w 156"/>
                <a:gd name="T23" fmla="*/ 0 h 116"/>
                <a:gd name="T24" fmla="*/ 20 w 156"/>
                <a:gd name="T25" fmla="*/ 0 h 116"/>
                <a:gd name="T26" fmla="*/ 98 w 156"/>
                <a:gd name="T27" fmla="*/ 0 h 116"/>
                <a:gd name="T28" fmla="*/ 98 w 156"/>
                <a:gd name="T29" fmla="*/ 0 h 116"/>
                <a:gd name="T30" fmla="*/ 102 w 156"/>
                <a:gd name="T31" fmla="*/ 0 h 116"/>
                <a:gd name="T32" fmla="*/ 108 w 156"/>
                <a:gd name="T33" fmla="*/ 2 h 116"/>
                <a:gd name="T34" fmla="*/ 112 w 156"/>
                <a:gd name="T35" fmla="*/ 6 h 116"/>
                <a:gd name="T36" fmla="*/ 114 w 156"/>
                <a:gd name="T37" fmla="*/ 10 h 116"/>
                <a:gd name="T38" fmla="*/ 154 w 156"/>
                <a:gd name="T39" fmla="*/ 90 h 116"/>
                <a:gd name="T40" fmla="*/ 154 w 156"/>
                <a:gd name="T41" fmla="*/ 90 h 116"/>
                <a:gd name="T42" fmla="*/ 156 w 156"/>
                <a:gd name="T43" fmla="*/ 94 h 116"/>
                <a:gd name="T44" fmla="*/ 156 w 156"/>
                <a:gd name="T45" fmla="*/ 98 h 116"/>
                <a:gd name="T46" fmla="*/ 156 w 156"/>
                <a:gd name="T47" fmla="*/ 104 h 116"/>
                <a:gd name="T48" fmla="*/ 154 w 156"/>
                <a:gd name="T49" fmla="*/ 108 h 116"/>
                <a:gd name="T50" fmla="*/ 154 w 156"/>
                <a:gd name="T51" fmla="*/ 108 h 116"/>
                <a:gd name="T52" fmla="*/ 150 w 156"/>
                <a:gd name="T53" fmla="*/ 112 h 116"/>
                <a:gd name="T54" fmla="*/ 148 w 156"/>
                <a:gd name="T55" fmla="*/ 114 h 116"/>
                <a:gd name="T56" fmla="*/ 142 w 156"/>
                <a:gd name="T57" fmla="*/ 116 h 116"/>
                <a:gd name="T58" fmla="*/ 138 w 156"/>
                <a:gd name="T59" fmla="*/ 116 h 116"/>
                <a:gd name="T60" fmla="*/ 138 w 156"/>
                <a:gd name="T61" fmla="*/ 116 h 116"/>
                <a:gd name="T62" fmla="*/ 20 w 156"/>
                <a:gd name="T63" fmla="*/ 18 h 116"/>
                <a:gd name="T64" fmla="*/ 18 w 156"/>
                <a:gd name="T65" fmla="*/ 98 h 116"/>
                <a:gd name="T66" fmla="*/ 138 w 156"/>
                <a:gd name="T67" fmla="*/ 98 h 116"/>
                <a:gd name="T68" fmla="*/ 138 w 156"/>
                <a:gd name="T69" fmla="*/ 98 h 116"/>
                <a:gd name="T70" fmla="*/ 138 w 156"/>
                <a:gd name="T71" fmla="*/ 98 h 116"/>
                <a:gd name="T72" fmla="*/ 98 w 156"/>
                <a:gd name="T73" fmla="*/ 18 h 116"/>
                <a:gd name="T74" fmla="*/ 20 w 156"/>
                <a:gd name="T75" fmla="*/ 1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6" h="116">
                  <a:moveTo>
                    <a:pt x="138" y="116"/>
                  </a:moveTo>
                  <a:lnTo>
                    <a:pt x="20" y="116"/>
                  </a:lnTo>
                  <a:lnTo>
                    <a:pt x="20" y="116"/>
                  </a:lnTo>
                  <a:lnTo>
                    <a:pt x="12" y="116"/>
                  </a:lnTo>
                  <a:lnTo>
                    <a:pt x="6" y="112"/>
                  </a:lnTo>
                  <a:lnTo>
                    <a:pt x="2" y="106"/>
                  </a:lnTo>
                  <a:lnTo>
                    <a:pt x="0" y="98"/>
                  </a:lnTo>
                  <a:lnTo>
                    <a:pt x="0" y="18"/>
                  </a:lnTo>
                  <a:lnTo>
                    <a:pt x="0" y="18"/>
                  </a:lnTo>
                  <a:lnTo>
                    <a:pt x="2" y="10"/>
                  </a:lnTo>
                  <a:lnTo>
                    <a:pt x="6" y="4"/>
                  </a:lnTo>
                  <a:lnTo>
                    <a:pt x="12" y="0"/>
                  </a:lnTo>
                  <a:lnTo>
                    <a:pt x="20" y="0"/>
                  </a:lnTo>
                  <a:lnTo>
                    <a:pt x="98" y="0"/>
                  </a:lnTo>
                  <a:lnTo>
                    <a:pt x="98" y="0"/>
                  </a:lnTo>
                  <a:lnTo>
                    <a:pt x="102" y="0"/>
                  </a:lnTo>
                  <a:lnTo>
                    <a:pt x="108" y="2"/>
                  </a:lnTo>
                  <a:lnTo>
                    <a:pt x="112" y="6"/>
                  </a:lnTo>
                  <a:lnTo>
                    <a:pt x="114" y="10"/>
                  </a:lnTo>
                  <a:lnTo>
                    <a:pt x="154" y="90"/>
                  </a:lnTo>
                  <a:lnTo>
                    <a:pt x="154" y="90"/>
                  </a:lnTo>
                  <a:lnTo>
                    <a:pt x="156" y="94"/>
                  </a:lnTo>
                  <a:lnTo>
                    <a:pt x="156" y="98"/>
                  </a:lnTo>
                  <a:lnTo>
                    <a:pt x="156" y="104"/>
                  </a:lnTo>
                  <a:lnTo>
                    <a:pt x="154" y="108"/>
                  </a:lnTo>
                  <a:lnTo>
                    <a:pt x="154" y="108"/>
                  </a:lnTo>
                  <a:lnTo>
                    <a:pt x="150" y="112"/>
                  </a:lnTo>
                  <a:lnTo>
                    <a:pt x="148" y="114"/>
                  </a:lnTo>
                  <a:lnTo>
                    <a:pt x="142" y="116"/>
                  </a:lnTo>
                  <a:lnTo>
                    <a:pt x="138" y="116"/>
                  </a:lnTo>
                  <a:lnTo>
                    <a:pt x="138" y="116"/>
                  </a:lnTo>
                  <a:close/>
                  <a:moveTo>
                    <a:pt x="20" y="18"/>
                  </a:moveTo>
                  <a:lnTo>
                    <a:pt x="18" y="98"/>
                  </a:lnTo>
                  <a:lnTo>
                    <a:pt x="138" y="98"/>
                  </a:lnTo>
                  <a:lnTo>
                    <a:pt x="138" y="98"/>
                  </a:lnTo>
                  <a:lnTo>
                    <a:pt x="138" y="98"/>
                  </a:lnTo>
                  <a:lnTo>
                    <a:pt x="98" y="18"/>
                  </a:lnTo>
                  <a:lnTo>
                    <a:pt x="20"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22">
              <a:extLst>
                <a:ext uri="{FF2B5EF4-FFF2-40B4-BE49-F238E27FC236}">
                  <a16:creationId xmlns:a16="http://schemas.microsoft.com/office/drawing/2014/main" id="{95528243-5D11-7E0D-19AC-52C76DF0FCE9}"/>
                </a:ext>
              </a:extLst>
            </p:cNvPr>
            <p:cNvSpPr>
              <a:spLocks/>
            </p:cNvSpPr>
            <p:nvPr/>
          </p:nvSpPr>
          <p:spPr bwMode="auto">
            <a:xfrm>
              <a:off x="290780" y="1944374"/>
              <a:ext cx="222250" cy="117475"/>
            </a:xfrm>
            <a:custGeom>
              <a:avLst/>
              <a:gdLst>
                <a:gd name="T0" fmla="*/ 116 w 140"/>
                <a:gd name="T1" fmla="*/ 74 h 74"/>
                <a:gd name="T2" fmla="*/ 0 w 140"/>
                <a:gd name="T3" fmla="*/ 74 h 74"/>
                <a:gd name="T4" fmla="*/ 0 w 140"/>
                <a:gd name="T5" fmla="*/ 56 h 74"/>
                <a:gd name="T6" fmla="*/ 116 w 140"/>
                <a:gd name="T7" fmla="*/ 56 h 74"/>
                <a:gd name="T8" fmla="*/ 116 w 140"/>
                <a:gd name="T9" fmla="*/ 56 h 74"/>
                <a:gd name="T10" fmla="*/ 120 w 140"/>
                <a:gd name="T11" fmla="*/ 54 h 74"/>
                <a:gd name="T12" fmla="*/ 122 w 140"/>
                <a:gd name="T13" fmla="*/ 50 h 74"/>
                <a:gd name="T14" fmla="*/ 122 w 140"/>
                <a:gd name="T15" fmla="*/ 24 h 74"/>
                <a:gd name="T16" fmla="*/ 122 w 140"/>
                <a:gd name="T17" fmla="*/ 24 h 74"/>
                <a:gd name="T18" fmla="*/ 120 w 140"/>
                <a:gd name="T19" fmla="*/ 20 h 74"/>
                <a:gd name="T20" fmla="*/ 116 w 140"/>
                <a:gd name="T21" fmla="*/ 18 h 74"/>
                <a:gd name="T22" fmla="*/ 12 w 140"/>
                <a:gd name="T23" fmla="*/ 18 h 74"/>
                <a:gd name="T24" fmla="*/ 12 w 140"/>
                <a:gd name="T25" fmla="*/ 0 h 74"/>
                <a:gd name="T26" fmla="*/ 116 w 140"/>
                <a:gd name="T27" fmla="*/ 0 h 74"/>
                <a:gd name="T28" fmla="*/ 116 w 140"/>
                <a:gd name="T29" fmla="*/ 0 h 74"/>
                <a:gd name="T30" fmla="*/ 126 w 140"/>
                <a:gd name="T31" fmla="*/ 2 h 74"/>
                <a:gd name="T32" fmla="*/ 132 w 140"/>
                <a:gd name="T33" fmla="*/ 8 h 74"/>
                <a:gd name="T34" fmla="*/ 138 w 140"/>
                <a:gd name="T35" fmla="*/ 14 h 74"/>
                <a:gd name="T36" fmla="*/ 140 w 140"/>
                <a:gd name="T37" fmla="*/ 24 h 74"/>
                <a:gd name="T38" fmla="*/ 140 w 140"/>
                <a:gd name="T39" fmla="*/ 50 h 74"/>
                <a:gd name="T40" fmla="*/ 140 w 140"/>
                <a:gd name="T41" fmla="*/ 50 h 74"/>
                <a:gd name="T42" fmla="*/ 138 w 140"/>
                <a:gd name="T43" fmla="*/ 60 h 74"/>
                <a:gd name="T44" fmla="*/ 132 w 140"/>
                <a:gd name="T45" fmla="*/ 66 h 74"/>
                <a:gd name="T46" fmla="*/ 126 w 140"/>
                <a:gd name="T47" fmla="*/ 72 h 74"/>
                <a:gd name="T48" fmla="*/ 116 w 140"/>
                <a:gd name="T49" fmla="*/ 74 h 74"/>
                <a:gd name="T50" fmla="*/ 116 w 140"/>
                <a:gd name="T51" fmla="*/ 74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40" h="74">
                  <a:moveTo>
                    <a:pt x="116" y="74"/>
                  </a:moveTo>
                  <a:lnTo>
                    <a:pt x="0" y="74"/>
                  </a:lnTo>
                  <a:lnTo>
                    <a:pt x="0" y="56"/>
                  </a:lnTo>
                  <a:lnTo>
                    <a:pt x="116" y="56"/>
                  </a:lnTo>
                  <a:lnTo>
                    <a:pt x="116" y="56"/>
                  </a:lnTo>
                  <a:lnTo>
                    <a:pt x="120" y="54"/>
                  </a:lnTo>
                  <a:lnTo>
                    <a:pt x="122" y="50"/>
                  </a:lnTo>
                  <a:lnTo>
                    <a:pt x="122" y="24"/>
                  </a:lnTo>
                  <a:lnTo>
                    <a:pt x="122" y="24"/>
                  </a:lnTo>
                  <a:lnTo>
                    <a:pt x="120" y="20"/>
                  </a:lnTo>
                  <a:lnTo>
                    <a:pt x="116" y="18"/>
                  </a:lnTo>
                  <a:lnTo>
                    <a:pt x="12" y="18"/>
                  </a:lnTo>
                  <a:lnTo>
                    <a:pt x="12" y="0"/>
                  </a:lnTo>
                  <a:lnTo>
                    <a:pt x="116" y="0"/>
                  </a:lnTo>
                  <a:lnTo>
                    <a:pt x="116" y="0"/>
                  </a:lnTo>
                  <a:lnTo>
                    <a:pt x="126" y="2"/>
                  </a:lnTo>
                  <a:lnTo>
                    <a:pt x="132" y="8"/>
                  </a:lnTo>
                  <a:lnTo>
                    <a:pt x="138" y="14"/>
                  </a:lnTo>
                  <a:lnTo>
                    <a:pt x="140" y="24"/>
                  </a:lnTo>
                  <a:lnTo>
                    <a:pt x="140" y="50"/>
                  </a:lnTo>
                  <a:lnTo>
                    <a:pt x="140" y="50"/>
                  </a:lnTo>
                  <a:lnTo>
                    <a:pt x="138" y="60"/>
                  </a:lnTo>
                  <a:lnTo>
                    <a:pt x="132" y="66"/>
                  </a:lnTo>
                  <a:lnTo>
                    <a:pt x="126" y="72"/>
                  </a:lnTo>
                  <a:lnTo>
                    <a:pt x="116" y="74"/>
                  </a:lnTo>
                  <a:lnTo>
                    <a:pt x="116" y="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Freeform 23">
              <a:extLst>
                <a:ext uri="{FF2B5EF4-FFF2-40B4-BE49-F238E27FC236}">
                  <a16:creationId xmlns:a16="http://schemas.microsoft.com/office/drawing/2014/main" id="{703A906B-AEF1-3701-0D96-946263681CBD}"/>
                </a:ext>
              </a:extLst>
            </p:cNvPr>
            <p:cNvSpPr>
              <a:spLocks/>
            </p:cNvSpPr>
            <p:nvPr/>
          </p:nvSpPr>
          <p:spPr bwMode="auto">
            <a:xfrm>
              <a:off x="-728395" y="1957074"/>
              <a:ext cx="130175" cy="114300"/>
            </a:xfrm>
            <a:custGeom>
              <a:avLst/>
              <a:gdLst>
                <a:gd name="T0" fmla="*/ 82 w 82"/>
                <a:gd name="T1" fmla="*/ 72 h 72"/>
                <a:gd name="T2" fmla="*/ 22 w 82"/>
                <a:gd name="T3" fmla="*/ 72 h 72"/>
                <a:gd name="T4" fmla="*/ 22 w 82"/>
                <a:gd name="T5" fmla="*/ 72 h 72"/>
                <a:gd name="T6" fmla="*/ 14 w 82"/>
                <a:gd name="T7" fmla="*/ 70 h 72"/>
                <a:gd name="T8" fmla="*/ 6 w 82"/>
                <a:gd name="T9" fmla="*/ 66 h 72"/>
                <a:gd name="T10" fmla="*/ 2 w 82"/>
                <a:gd name="T11" fmla="*/ 58 h 72"/>
                <a:gd name="T12" fmla="*/ 0 w 82"/>
                <a:gd name="T13" fmla="*/ 48 h 72"/>
                <a:gd name="T14" fmla="*/ 0 w 82"/>
                <a:gd name="T15" fmla="*/ 0 h 72"/>
                <a:gd name="T16" fmla="*/ 18 w 82"/>
                <a:gd name="T17" fmla="*/ 0 h 72"/>
                <a:gd name="T18" fmla="*/ 18 w 82"/>
                <a:gd name="T19" fmla="*/ 48 h 72"/>
                <a:gd name="T20" fmla="*/ 18 w 82"/>
                <a:gd name="T21" fmla="*/ 48 h 72"/>
                <a:gd name="T22" fmla="*/ 20 w 82"/>
                <a:gd name="T23" fmla="*/ 52 h 72"/>
                <a:gd name="T24" fmla="*/ 22 w 82"/>
                <a:gd name="T25" fmla="*/ 54 h 72"/>
                <a:gd name="T26" fmla="*/ 82 w 82"/>
                <a:gd name="T27" fmla="*/ 54 h 72"/>
                <a:gd name="T28" fmla="*/ 82 w 82"/>
                <a:gd name="T29" fmla="*/ 7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2" h="72">
                  <a:moveTo>
                    <a:pt x="82" y="72"/>
                  </a:moveTo>
                  <a:lnTo>
                    <a:pt x="22" y="72"/>
                  </a:lnTo>
                  <a:lnTo>
                    <a:pt x="22" y="72"/>
                  </a:lnTo>
                  <a:lnTo>
                    <a:pt x="14" y="70"/>
                  </a:lnTo>
                  <a:lnTo>
                    <a:pt x="6" y="66"/>
                  </a:lnTo>
                  <a:lnTo>
                    <a:pt x="2" y="58"/>
                  </a:lnTo>
                  <a:lnTo>
                    <a:pt x="0" y="48"/>
                  </a:lnTo>
                  <a:lnTo>
                    <a:pt x="0" y="0"/>
                  </a:lnTo>
                  <a:lnTo>
                    <a:pt x="18" y="0"/>
                  </a:lnTo>
                  <a:lnTo>
                    <a:pt x="18" y="48"/>
                  </a:lnTo>
                  <a:lnTo>
                    <a:pt x="18" y="48"/>
                  </a:lnTo>
                  <a:lnTo>
                    <a:pt x="20" y="52"/>
                  </a:lnTo>
                  <a:lnTo>
                    <a:pt x="22" y="54"/>
                  </a:lnTo>
                  <a:lnTo>
                    <a:pt x="82" y="54"/>
                  </a:lnTo>
                  <a:lnTo>
                    <a:pt x="82"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Freeform 24">
              <a:extLst>
                <a:ext uri="{FF2B5EF4-FFF2-40B4-BE49-F238E27FC236}">
                  <a16:creationId xmlns:a16="http://schemas.microsoft.com/office/drawing/2014/main" id="{3F0206BE-155A-F755-1014-83528B5982FF}"/>
                </a:ext>
              </a:extLst>
            </p:cNvPr>
            <p:cNvSpPr>
              <a:spLocks noEditPoints="1"/>
            </p:cNvSpPr>
            <p:nvPr/>
          </p:nvSpPr>
          <p:spPr bwMode="auto">
            <a:xfrm>
              <a:off x="-620445" y="1922149"/>
              <a:ext cx="244475" cy="247650"/>
            </a:xfrm>
            <a:custGeom>
              <a:avLst/>
              <a:gdLst>
                <a:gd name="T0" fmla="*/ 76 w 154"/>
                <a:gd name="T1" fmla="*/ 156 h 156"/>
                <a:gd name="T2" fmla="*/ 46 w 154"/>
                <a:gd name="T3" fmla="*/ 150 h 156"/>
                <a:gd name="T4" fmla="*/ 22 w 154"/>
                <a:gd name="T5" fmla="*/ 134 h 156"/>
                <a:gd name="T6" fmla="*/ 6 w 154"/>
                <a:gd name="T7" fmla="*/ 108 h 156"/>
                <a:gd name="T8" fmla="*/ 0 w 154"/>
                <a:gd name="T9" fmla="*/ 78 h 156"/>
                <a:gd name="T10" fmla="*/ 0 w 154"/>
                <a:gd name="T11" fmla="*/ 64 h 156"/>
                <a:gd name="T12" fmla="*/ 12 w 154"/>
                <a:gd name="T13" fmla="*/ 36 h 156"/>
                <a:gd name="T14" fmla="*/ 34 w 154"/>
                <a:gd name="T15" fmla="*/ 14 h 156"/>
                <a:gd name="T16" fmla="*/ 62 w 154"/>
                <a:gd name="T17" fmla="*/ 2 h 156"/>
                <a:gd name="T18" fmla="*/ 76 w 154"/>
                <a:gd name="T19" fmla="*/ 0 h 156"/>
                <a:gd name="T20" fmla="*/ 108 w 154"/>
                <a:gd name="T21" fmla="*/ 8 h 156"/>
                <a:gd name="T22" fmla="*/ 132 w 154"/>
                <a:gd name="T23" fmla="*/ 24 h 156"/>
                <a:gd name="T24" fmla="*/ 148 w 154"/>
                <a:gd name="T25" fmla="*/ 48 h 156"/>
                <a:gd name="T26" fmla="*/ 154 w 154"/>
                <a:gd name="T27" fmla="*/ 78 h 156"/>
                <a:gd name="T28" fmla="*/ 154 w 154"/>
                <a:gd name="T29" fmla="*/ 94 h 156"/>
                <a:gd name="T30" fmla="*/ 142 w 154"/>
                <a:gd name="T31" fmla="*/ 122 h 156"/>
                <a:gd name="T32" fmla="*/ 120 w 154"/>
                <a:gd name="T33" fmla="*/ 144 h 156"/>
                <a:gd name="T34" fmla="*/ 92 w 154"/>
                <a:gd name="T35" fmla="*/ 154 h 156"/>
                <a:gd name="T36" fmla="*/ 76 w 154"/>
                <a:gd name="T37" fmla="*/ 156 h 156"/>
                <a:gd name="T38" fmla="*/ 76 w 154"/>
                <a:gd name="T39" fmla="*/ 18 h 156"/>
                <a:gd name="T40" fmla="*/ 54 w 154"/>
                <a:gd name="T41" fmla="*/ 24 h 156"/>
                <a:gd name="T42" fmla="*/ 34 w 154"/>
                <a:gd name="T43" fmla="*/ 36 h 156"/>
                <a:gd name="T44" fmla="*/ 22 w 154"/>
                <a:gd name="T45" fmla="*/ 56 h 156"/>
                <a:gd name="T46" fmla="*/ 18 w 154"/>
                <a:gd name="T47" fmla="*/ 78 h 156"/>
                <a:gd name="T48" fmla="*/ 18 w 154"/>
                <a:gd name="T49" fmla="*/ 90 h 156"/>
                <a:gd name="T50" fmla="*/ 28 w 154"/>
                <a:gd name="T51" fmla="*/ 112 h 156"/>
                <a:gd name="T52" fmla="*/ 44 w 154"/>
                <a:gd name="T53" fmla="*/ 128 h 156"/>
                <a:gd name="T54" fmla="*/ 64 w 154"/>
                <a:gd name="T55" fmla="*/ 138 h 156"/>
                <a:gd name="T56" fmla="*/ 76 w 154"/>
                <a:gd name="T57" fmla="*/ 138 h 156"/>
                <a:gd name="T58" fmla="*/ 100 w 154"/>
                <a:gd name="T59" fmla="*/ 134 h 156"/>
                <a:gd name="T60" fmla="*/ 120 w 154"/>
                <a:gd name="T61" fmla="*/ 120 h 156"/>
                <a:gd name="T62" fmla="*/ 132 w 154"/>
                <a:gd name="T63" fmla="*/ 102 h 156"/>
                <a:gd name="T64" fmla="*/ 136 w 154"/>
                <a:gd name="T65" fmla="*/ 78 h 156"/>
                <a:gd name="T66" fmla="*/ 136 w 154"/>
                <a:gd name="T67" fmla="*/ 66 h 156"/>
                <a:gd name="T68" fmla="*/ 126 w 154"/>
                <a:gd name="T69" fmla="*/ 46 h 156"/>
                <a:gd name="T70" fmla="*/ 110 w 154"/>
                <a:gd name="T71" fmla="*/ 30 h 156"/>
                <a:gd name="T72" fmla="*/ 88 w 154"/>
                <a:gd name="T73" fmla="*/ 20 h 156"/>
                <a:gd name="T74" fmla="*/ 76 w 154"/>
                <a:gd name="T75" fmla="*/ 18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4" h="156">
                  <a:moveTo>
                    <a:pt x="76" y="156"/>
                  </a:moveTo>
                  <a:lnTo>
                    <a:pt x="76" y="156"/>
                  </a:lnTo>
                  <a:lnTo>
                    <a:pt x="62" y="154"/>
                  </a:lnTo>
                  <a:lnTo>
                    <a:pt x="46" y="150"/>
                  </a:lnTo>
                  <a:lnTo>
                    <a:pt x="34" y="144"/>
                  </a:lnTo>
                  <a:lnTo>
                    <a:pt x="22" y="134"/>
                  </a:lnTo>
                  <a:lnTo>
                    <a:pt x="12" y="122"/>
                  </a:lnTo>
                  <a:lnTo>
                    <a:pt x="6" y="108"/>
                  </a:lnTo>
                  <a:lnTo>
                    <a:pt x="0" y="94"/>
                  </a:lnTo>
                  <a:lnTo>
                    <a:pt x="0" y="78"/>
                  </a:lnTo>
                  <a:lnTo>
                    <a:pt x="0" y="78"/>
                  </a:lnTo>
                  <a:lnTo>
                    <a:pt x="0" y="64"/>
                  </a:lnTo>
                  <a:lnTo>
                    <a:pt x="6" y="48"/>
                  </a:lnTo>
                  <a:lnTo>
                    <a:pt x="12" y="36"/>
                  </a:lnTo>
                  <a:lnTo>
                    <a:pt x="22" y="24"/>
                  </a:lnTo>
                  <a:lnTo>
                    <a:pt x="34" y="14"/>
                  </a:lnTo>
                  <a:lnTo>
                    <a:pt x="46" y="8"/>
                  </a:lnTo>
                  <a:lnTo>
                    <a:pt x="62" y="2"/>
                  </a:lnTo>
                  <a:lnTo>
                    <a:pt x="76" y="0"/>
                  </a:lnTo>
                  <a:lnTo>
                    <a:pt x="76" y="0"/>
                  </a:lnTo>
                  <a:lnTo>
                    <a:pt x="92" y="2"/>
                  </a:lnTo>
                  <a:lnTo>
                    <a:pt x="108" y="8"/>
                  </a:lnTo>
                  <a:lnTo>
                    <a:pt x="120" y="14"/>
                  </a:lnTo>
                  <a:lnTo>
                    <a:pt x="132" y="24"/>
                  </a:lnTo>
                  <a:lnTo>
                    <a:pt x="142" y="36"/>
                  </a:lnTo>
                  <a:lnTo>
                    <a:pt x="148" y="48"/>
                  </a:lnTo>
                  <a:lnTo>
                    <a:pt x="154" y="64"/>
                  </a:lnTo>
                  <a:lnTo>
                    <a:pt x="154" y="78"/>
                  </a:lnTo>
                  <a:lnTo>
                    <a:pt x="154" y="78"/>
                  </a:lnTo>
                  <a:lnTo>
                    <a:pt x="154" y="94"/>
                  </a:lnTo>
                  <a:lnTo>
                    <a:pt x="148" y="108"/>
                  </a:lnTo>
                  <a:lnTo>
                    <a:pt x="142" y="122"/>
                  </a:lnTo>
                  <a:lnTo>
                    <a:pt x="132" y="134"/>
                  </a:lnTo>
                  <a:lnTo>
                    <a:pt x="120" y="144"/>
                  </a:lnTo>
                  <a:lnTo>
                    <a:pt x="108" y="150"/>
                  </a:lnTo>
                  <a:lnTo>
                    <a:pt x="92" y="154"/>
                  </a:lnTo>
                  <a:lnTo>
                    <a:pt x="76" y="156"/>
                  </a:lnTo>
                  <a:lnTo>
                    <a:pt x="76" y="156"/>
                  </a:lnTo>
                  <a:close/>
                  <a:moveTo>
                    <a:pt x="76" y="18"/>
                  </a:moveTo>
                  <a:lnTo>
                    <a:pt x="76" y="18"/>
                  </a:lnTo>
                  <a:lnTo>
                    <a:pt x="64" y="20"/>
                  </a:lnTo>
                  <a:lnTo>
                    <a:pt x="54" y="24"/>
                  </a:lnTo>
                  <a:lnTo>
                    <a:pt x="44" y="30"/>
                  </a:lnTo>
                  <a:lnTo>
                    <a:pt x="34" y="36"/>
                  </a:lnTo>
                  <a:lnTo>
                    <a:pt x="28" y="46"/>
                  </a:lnTo>
                  <a:lnTo>
                    <a:pt x="22" y="56"/>
                  </a:lnTo>
                  <a:lnTo>
                    <a:pt x="18" y="66"/>
                  </a:lnTo>
                  <a:lnTo>
                    <a:pt x="18" y="78"/>
                  </a:lnTo>
                  <a:lnTo>
                    <a:pt x="18" y="78"/>
                  </a:lnTo>
                  <a:lnTo>
                    <a:pt x="18" y="90"/>
                  </a:lnTo>
                  <a:lnTo>
                    <a:pt x="22" y="102"/>
                  </a:lnTo>
                  <a:lnTo>
                    <a:pt x="28" y="112"/>
                  </a:lnTo>
                  <a:lnTo>
                    <a:pt x="34" y="120"/>
                  </a:lnTo>
                  <a:lnTo>
                    <a:pt x="44" y="128"/>
                  </a:lnTo>
                  <a:lnTo>
                    <a:pt x="54" y="134"/>
                  </a:lnTo>
                  <a:lnTo>
                    <a:pt x="64" y="138"/>
                  </a:lnTo>
                  <a:lnTo>
                    <a:pt x="76" y="138"/>
                  </a:lnTo>
                  <a:lnTo>
                    <a:pt x="76" y="138"/>
                  </a:lnTo>
                  <a:lnTo>
                    <a:pt x="88" y="138"/>
                  </a:lnTo>
                  <a:lnTo>
                    <a:pt x="100" y="134"/>
                  </a:lnTo>
                  <a:lnTo>
                    <a:pt x="110" y="128"/>
                  </a:lnTo>
                  <a:lnTo>
                    <a:pt x="120" y="120"/>
                  </a:lnTo>
                  <a:lnTo>
                    <a:pt x="126" y="112"/>
                  </a:lnTo>
                  <a:lnTo>
                    <a:pt x="132" y="102"/>
                  </a:lnTo>
                  <a:lnTo>
                    <a:pt x="136" y="90"/>
                  </a:lnTo>
                  <a:lnTo>
                    <a:pt x="136" y="78"/>
                  </a:lnTo>
                  <a:lnTo>
                    <a:pt x="136" y="78"/>
                  </a:lnTo>
                  <a:lnTo>
                    <a:pt x="136" y="66"/>
                  </a:lnTo>
                  <a:lnTo>
                    <a:pt x="132" y="56"/>
                  </a:lnTo>
                  <a:lnTo>
                    <a:pt x="126" y="46"/>
                  </a:lnTo>
                  <a:lnTo>
                    <a:pt x="120" y="36"/>
                  </a:lnTo>
                  <a:lnTo>
                    <a:pt x="110" y="30"/>
                  </a:lnTo>
                  <a:lnTo>
                    <a:pt x="100" y="24"/>
                  </a:lnTo>
                  <a:lnTo>
                    <a:pt x="88" y="20"/>
                  </a:lnTo>
                  <a:lnTo>
                    <a:pt x="76" y="18"/>
                  </a:lnTo>
                  <a:lnTo>
                    <a:pt x="76"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25">
              <a:extLst>
                <a:ext uri="{FF2B5EF4-FFF2-40B4-BE49-F238E27FC236}">
                  <a16:creationId xmlns:a16="http://schemas.microsoft.com/office/drawing/2014/main" id="{A463D9DE-316B-FE17-9BB3-81D4AB2EF25E}"/>
                </a:ext>
              </a:extLst>
            </p:cNvPr>
            <p:cNvSpPr>
              <a:spLocks noEditPoints="1"/>
            </p:cNvSpPr>
            <p:nvPr/>
          </p:nvSpPr>
          <p:spPr bwMode="auto">
            <a:xfrm>
              <a:off x="74880" y="1922149"/>
              <a:ext cx="244475" cy="247650"/>
            </a:xfrm>
            <a:custGeom>
              <a:avLst/>
              <a:gdLst>
                <a:gd name="T0" fmla="*/ 78 w 154"/>
                <a:gd name="T1" fmla="*/ 156 h 156"/>
                <a:gd name="T2" fmla="*/ 46 w 154"/>
                <a:gd name="T3" fmla="*/ 150 h 156"/>
                <a:gd name="T4" fmla="*/ 22 w 154"/>
                <a:gd name="T5" fmla="*/ 134 h 156"/>
                <a:gd name="T6" fmla="*/ 6 w 154"/>
                <a:gd name="T7" fmla="*/ 108 h 156"/>
                <a:gd name="T8" fmla="*/ 0 w 154"/>
                <a:gd name="T9" fmla="*/ 78 h 156"/>
                <a:gd name="T10" fmla="*/ 2 w 154"/>
                <a:gd name="T11" fmla="*/ 64 h 156"/>
                <a:gd name="T12" fmla="*/ 12 w 154"/>
                <a:gd name="T13" fmla="*/ 36 h 156"/>
                <a:gd name="T14" fmla="*/ 34 w 154"/>
                <a:gd name="T15" fmla="*/ 14 h 156"/>
                <a:gd name="T16" fmla="*/ 62 w 154"/>
                <a:gd name="T17" fmla="*/ 2 h 156"/>
                <a:gd name="T18" fmla="*/ 78 w 154"/>
                <a:gd name="T19" fmla="*/ 0 h 156"/>
                <a:gd name="T20" fmla="*/ 108 w 154"/>
                <a:gd name="T21" fmla="*/ 8 h 156"/>
                <a:gd name="T22" fmla="*/ 132 w 154"/>
                <a:gd name="T23" fmla="*/ 24 h 156"/>
                <a:gd name="T24" fmla="*/ 148 w 154"/>
                <a:gd name="T25" fmla="*/ 48 h 156"/>
                <a:gd name="T26" fmla="*/ 154 w 154"/>
                <a:gd name="T27" fmla="*/ 78 h 156"/>
                <a:gd name="T28" fmla="*/ 154 w 154"/>
                <a:gd name="T29" fmla="*/ 94 h 156"/>
                <a:gd name="T30" fmla="*/ 142 w 154"/>
                <a:gd name="T31" fmla="*/ 122 h 156"/>
                <a:gd name="T32" fmla="*/ 120 w 154"/>
                <a:gd name="T33" fmla="*/ 144 h 156"/>
                <a:gd name="T34" fmla="*/ 92 w 154"/>
                <a:gd name="T35" fmla="*/ 154 h 156"/>
                <a:gd name="T36" fmla="*/ 78 w 154"/>
                <a:gd name="T37" fmla="*/ 156 h 156"/>
                <a:gd name="T38" fmla="*/ 78 w 154"/>
                <a:gd name="T39" fmla="*/ 18 h 156"/>
                <a:gd name="T40" fmla="*/ 54 w 154"/>
                <a:gd name="T41" fmla="*/ 24 h 156"/>
                <a:gd name="T42" fmla="*/ 34 w 154"/>
                <a:gd name="T43" fmla="*/ 36 h 156"/>
                <a:gd name="T44" fmla="*/ 22 w 154"/>
                <a:gd name="T45" fmla="*/ 56 h 156"/>
                <a:gd name="T46" fmla="*/ 18 w 154"/>
                <a:gd name="T47" fmla="*/ 78 h 156"/>
                <a:gd name="T48" fmla="*/ 18 w 154"/>
                <a:gd name="T49" fmla="*/ 90 h 156"/>
                <a:gd name="T50" fmla="*/ 28 w 154"/>
                <a:gd name="T51" fmla="*/ 112 h 156"/>
                <a:gd name="T52" fmla="*/ 44 w 154"/>
                <a:gd name="T53" fmla="*/ 128 h 156"/>
                <a:gd name="T54" fmla="*/ 66 w 154"/>
                <a:gd name="T55" fmla="*/ 138 h 156"/>
                <a:gd name="T56" fmla="*/ 78 w 154"/>
                <a:gd name="T57" fmla="*/ 138 h 156"/>
                <a:gd name="T58" fmla="*/ 100 w 154"/>
                <a:gd name="T59" fmla="*/ 134 h 156"/>
                <a:gd name="T60" fmla="*/ 120 w 154"/>
                <a:gd name="T61" fmla="*/ 120 h 156"/>
                <a:gd name="T62" fmla="*/ 132 w 154"/>
                <a:gd name="T63" fmla="*/ 102 h 156"/>
                <a:gd name="T64" fmla="*/ 136 w 154"/>
                <a:gd name="T65" fmla="*/ 78 h 156"/>
                <a:gd name="T66" fmla="*/ 136 w 154"/>
                <a:gd name="T67" fmla="*/ 66 h 156"/>
                <a:gd name="T68" fmla="*/ 126 w 154"/>
                <a:gd name="T69" fmla="*/ 46 h 156"/>
                <a:gd name="T70" fmla="*/ 110 w 154"/>
                <a:gd name="T71" fmla="*/ 30 h 156"/>
                <a:gd name="T72" fmla="*/ 90 w 154"/>
                <a:gd name="T73" fmla="*/ 20 h 156"/>
                <a:gd name="T74" fmla="*/ 78 w 154"/>
                <a:gd name="T75" fmla="*/ 18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4" h="156">
                  <a:moveTo>
                    <a:pt x="78" y="156"/>
                  </a:moveTo>
                  <a:lnTo>
                    <a:pt x="78" y="156"/>
                  </a:lnTo>
                  <a:lnTo>
                    <a:pt x="62" y="154"/>
                  </a:lnTo>
                  <a:lnTo>
                    <a:pt x="46" y="150"/>
                  </a:lnTo>
                  <a:lnTo>
                    <a:pt x="34" y="144"/>
                  </a:lnTo>
                  <a:lnTo>
                    <a:pt x="22" y="134"/>
                  </a:lnTo>
                  <a:lnTo>
                    <a:pt x="12" y="122"/>
                  </a:lnTo>
                  <a:lnTo>
                    <a:pt x="6" y="108"/>
                  </a:lnTo>
                  <a:lnTo>
                    <a:pt x="2" y="94"/>
                  </a:lnTo>
                  <a:lnTo>
                    <a:pt x="0" y="78"/>
                  </a:lnTo>
                  <a:lnTo>
                    <a:pt x="0" y="78"/>
                  </a:lnTo>
                  <a:lnTo>
                    <a:pt x="2" y="64"/>
                  </a:lnTo>
                  <a:lnTo>
                    <a:pt x="6" y="48"/>
                  </a:lnTo>
                  <a:lnTo>
                    <a:pt x="12" y="36"/>
                  </a:lnTo>
                  <a:lnTo>
                    <a:pt x="22" y="24"/>
                  </a:lnTo>
                  <a:lnTo>
                    <a:pt x="34" y="14"/>
                  </a:lnTo>
                  <a:lnTo>
                    <a:pt x="46" y="8"/>
                  </a:lnTo>
                  <a:lnTo>
                    <a:pt x="62" y="2"/>
                  </a:lnTo>
                  <a:lnTo>
                    <a:pt x="78" y="0"/>
                  </a:lnTo>
                  <a:lnTo>
                    <a:pt x="78" y="0"/>
                  </a:lnTo>
                  <a:lnTo>
                    <a:pt x="92" y="2"/>
                  </a:lnTo>
                  <a:lnTo>
                    <a:pt x="108" y="8"/>
                  </a:lnTo>
                  <a:lnTo>
                    <a:pt x="120" y="14"/>
                  </a:lnTo>
                  <a:lnTo>
                    <a:pt x="132" y="24"/>
                  </a:lnTo>
                  <a:lnTo>
                    <a:pt x="142" y="36"/>
                  </a:lnTo>
                  <a:lnTo>
                    <a:pt x="148" y="48"/>
                  </a:lnTo>
                  <a:lnTo>
                    <a:pt x="154" y="64"/>
                  </a:lnTo>
                  <a:lnTo>
                    <a:pt x="154" y="78"/>
                  </a:lnTo>
                  <a:lnTo>
                    <a:pt x="154" y="78"/>
                  </a:lnTo>
                  <a:lnTo>
                    <a:pt x="154" y="94"/>
                  </a:lnTo>
                  <a:lnTo>
                    <a:pt x="148" y="108"/>
                  </a:lnTo>
                  <a:lnTo>
                    <a:pt x="142" y="122"/>
                  </a:lnTo>
                  <a:lnTo>
                    <a:pt x="132" y="134"/>
                  </a:lnTo>
                  <a:lnTo>
                    <a:pt x="120" y="144"/>
                  </a:lnTo>
                  <a:lnTo>
                    <a:pt x="108" y="150"/>
                  </a:lnTo>
                  <a:lnTo>
                    <a:pt x="92" y="154"/>
                  </a:lnTo>
                  <a:lnTo>
                    <a:pt x="78" y="156"/>
                  </a:lnTo>
                  <a:lnTo>
                    <a:pt x="78" y="156"/>
                  </a:lnTo>
                  <a:close/>
                  <a:moveTo>
                    <a:pt x="78" y="18"/>
                  </a:moveTo>
                  <a:lnTo>
                    <a:pt x="78" y="18"/>
                  </a:lnTo>
                  <a:lnTo>
                    <a:pt x="66" y="20"/>
                  </a:lnTo>
                  <a:lnTo>
                    <a:pt x="54" y="24"/>
                  </a:lnTo>
                  <a:lnTo>
                    <a:pt x="44" y="30"/>
                  </a:lnTo>
                  <a:lnTo>
                    <a:pt x="34" y="36"/>
                  </a:lnTo>
                  <a:lnTo>
                    <a:pt x="28" y="46"/>
                  </a:lnTo>
                  <a:lnTo>
                    <a:pt x="22" y="56"/>
                  </a:lnTo>
                  <a:lnTo>
                    <a:pt x="18" y="66"/>
                  </a:lnTo>
                  <a:lnTo>
                    <a:pt x="18" y="78"/>
                  </a:lnTo>
                  <a:lnTo>
                    <a:pt x="18" y="78"/>
                  </a:lnTo>
                  <a:lnTo>
                    <a:pt x="18" y="90"/>
                  </a:lnTo>
                  <a:lnTo>
                    <a:pt x="22" y="102"/>
                  </a:lnTo>
                  <a:lnTo>
                    <a:pt x="28" y="112"/>
                  </a:lnTo>
                  <a:lnTo>
                    <a:pt x="34" y="120"/>
                  </a:lnTo>
                  <a:lnTo>
                    <a:pt x="44" y="128"/>
                  </a:lnTo>
                  <a:lnTo>
                    <a:pt x="54" y="134"/>
                  </a:lnTo>
                  <a:lnTo>
                    <a:pt x="66" y="138"/>
                  </a:lnTo>
                  <a:lnTo>
                    <a:pt x="78" y="138"/>
                  </a:lnTo>
                  <a:lnTo>
                    <a:pt x="78" y="138"/>
                  </a:lnTo>
                  <a:lnTo>
                    <a:pt x="90" y="138"/>
                  </a:lnTo>
                  <a:lnTo>
                    <a:pt x="100" y="134"/>
                  </a:lnTo>
                  <a:lnTo>
                    <a:pt x="110" y="128"/>
                  </a:lnTo>
                  <a:lnTo>
                    <a:pt x="120" y="120"/>
                  </a:lnTo>
                  <a:lnTo>
                    <a:pt x="126" y="112"/>
                  </a:lnTo>
                  <a:lnTo>
                    <a:pt x="132" y="102"/>
                  </a:lnTo>
                  <a:lnTo>
                    <a:pt x="136" y="90"/>
                  </a:lnTo>
                  <a:lnTo>
                    <a:pt x="136" y="78"/>
                  </a:lnTo>
                  <a:lnTo>
                    <a:pt x="136" y="78"/>
                  </a:lnTo>
                  <a:lnTo>
                    <a:pt x="136" y="66"/>
                  </a:lnTo>
                  <a:lnTo>
                    <a:pt x="132" y="56"/>
                  </a:lnTo>
                  <a:lnTo>
                    <a:pt x="126" y="46"/>
                  </a:lnTo>
                  <a:lnTo>
                    <a:pt x="120" y="36"/>
                  </a:lnTo>
                  <a:lnTo>
                    <a:pt x="110" y="30"/>
                  </a:lnTo>
                  <a:lnTo>
                    <a:pt x="100" y="24"/>
                  </a:lnTo>
                  <a:lnTo>
                    <a:pt x="90" y="20"/>
                  </a:lnTo>
                  <a:lnTo>
                    <a:pt x="78" y="18"/>
                  </a:lnTo>
                  <a:lnTo>
                    <a:pt x="78"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Rectangle 26">
              <a:extLst>
                <a:ext uri="{FF2B5EF4-FFF2-40B4-BE49-F238E27FC236}">
                  <a16:creationId xmlns:a16="http://schemas.microsoft.com/office/drawing/2014/main" id="{EAA71BA4-EF4B-64B3-FAFB-438CEFE9D0F3}"/>
                </a:ext>
              </a:extLst>
            </p:cNvPr>
            <p:cNvSpPr>
              <a:spLocks noChangeArrowheads="1"/>
            </p:cNvSpPr>
            <p:nvPr/>
          </p:nvSpPr>
          <p:spPr bwMode="auto">
            <a:xfrm>
              <a:off x="-404545" y="2033274"/>
              <a:ext cx="508000"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Freeform 27">
              <a:extLst>
                <a:ext uri="{FF2B5EF4-FFF2-40B4-BE49-F238E27FC236}">
                  <a16:creationId xmlns:a16="http://schemas.microsoft.com/office/drawing/2014/main" id="{E522F275-C524-71C2-2EE5-75D48453C69F}"/>
                </a:ext>
              </a:extLst>
            </p:cNvPr>
            <p:cNvSpPr>
              <a:spLocks noEditPoints="1"/>
            </p:cNvSpPr>
            <p:nvPr/>
          </p:nvSpPr>
          <p:spPr bwMode="auto">
            <a:xfrm>
              <a:off x="-556945" y="1988824"/>
              <a:ext cx="117475" cy="117475"/>
            </a:xfrm>
            <a:custGeom>
              <a:avLst/>
              <a:gdLst>
                <a:gd name="T0" fmla="*/ 36 w 74"/>
                <a:gd name="T1" fmla="*/ 74 h 74"/>
                <a:gd name="T2" fmla="*/ 36 w 74"/>
                <a:gd name="T3" fmla="*/ 74 h 74"/>
                <a:gd name="T4" fmla="*/ 30 w 74"/>
                <a:gd name="T5" fmla="*/ 72 h 74"/>
                <a:gd name="T6" fmla="*/ 22 w 74"/>
                <a:gd name="T7" fmla="*/ 70 h 74"/>
                <a:gd name="T8" fmla="*/ 16 w 74"/>
                <a:gd name="T9" fmla="*/ 68 h 74"/>
                <a:gd name="T10" fmla="*/ 10 w 74"/>
                <a:gd name="T11" fmla="*/ 62 h 74"/>
                <a:gd name="T12" fmla="*/ 6 w 74"/>
                <a:gd name="T13" fmla="*/ 58 h 74"/>
                <a:gd name="T14" fmla="*/ 2 w 74"/>
                <a:gd name="T15" fmla="*/ 52 h 74"/>
                <a:gd name="T16" fmla="*/ 0 w 74"/>
                <a:gd name="T17" fmla="*/ 44 h 74"/>
                <a:gd name="T18" fmla="*/ 0 w 74"/>
                <a:gd name="T19" fmla="*/ 36 h 74"/>
                <a:gd name="T20" fmla="*/ 0 w 74"/>
                <a:gd name="T21" fmla="*/ 36 h 74"/>
                <a:gd name="T22" fmla="*/ 0 w 74"/>
                <a:gd name="T23" fmla="*/ 30 h 74"/>
                <a:gd name="T24" fmla="*/ 2 w 74"/>
                <a:gd name="T25" fmla="*/ 22 h 74"/>
                <a:gd name="T26" fmla="*/ 6 w 74"/>
                <a:gd name="T27" fmla="*/ 16 h 74"/>
                <a:gd name="T28" fmla="*/ 10 w 74"/>
                <a:gd name="T29" fmla="*/ 10 h 74"/>
                <a:gd name="T30" fmla="*/ 16 w 74"/>
                <a:gd name="T31" fmla="*/ 6 h 74"/>
                <a:gd name="T32" fmla="*/ 22 w 74"/>
                <a:gd name="T33" fmla="*/ 2 h 74"/>
                <a:gd name="T34" fmla="*/ 30 w 74"/>
                <a:gd name="T35" fmla="*/ 0 h 74"/>
                <a:gd name="T36" fmla="*/ 36 w 74"/>
                <a:gd name="T37" fmla="*/ 0 h 74"/>
                <a:gd name="T38" fmla="*/ 36 w 74"/>
                <a:gd name="T39" fmla="*/ 0 h 74"/>
                <a:gd name="T40" fmla="*/ 44 w 74"/>
                <a:gd name="T41" fmla="*/ 0 h 74"/>
                <a:gd name="T42" fmla="*/ 52 w 74"/>
                <a:gd name="T43" fmla="*/ 2 h 74"/>
                <a:gd name="T44" fmla="*/ 58 w 74"/>
                <a:gd name="T45" fmla="*/ 6 h 74"/>
                <a:gd name="T46" fmla="*/ 64 w 74"/>
                <a:gd name="T47" fmla="*/ 10 h 74"/>
                <a:gd name="T48" fmla="*/ 68 w 74"/>
                <a:gd name="T49" fmla="*/ 16 h 74"/>
                <a:gd name="T50" fmla="*/ 70 w 74"/>
                <a:gd name="T51" fmla="*/ 22 h 74"/>
                <a:gd name="T52" fmla="*/ 74 w 74"/>
                <a:gd name="T53" fmla="*/ 30 h 74"/>
                <a:gd name="T54" fmla="*/ 74 w 74"/>
                <a:gd name="T55" fmla="*/ 36 h 74"/>
                <a:gd name="T56" fmla="*/ 74 w 74"/>
                <a:gd name="T57" fmla="*/ 36 h 74"/>
                <a:gd name="T58" fmla="*/ 74 w 74"/>
                <a:gd name="T59" fmla="*/ 44 h 74"/>
                <a:gd name="T60" fmla="*/ 70 w 74"/>
                <a:gd name="T61" fmla="*/ 52 h 74"/>
                <a:gd name="T62" fmla="*/ 68 w 74"/>
                <a:gd name="T63" fmla="*/ 58 h 74"/>
                <a:gd name="T64" fmla="*/ 64 w 74"/>
                <a:gd name="T65" fmla="*/ 62 h 74"/>
                <a:gd name="T66" fmla="*/ 58 w 74"/>
                <a:gd name="T67" fmla="*/ 68 h 74"/>
                <a:gd name="T68" fmla="*/ 52 w 74"/>
                <a:gd name="T69" fmla="*/ 70 h 74"/>
                <a:gd name="T70" fmla="*/ 44 w 74"/>
                <a:gd name="T71" fmla="*/ 72 h 74"/>
                <a:gd name="T72" fmla="*/ 36 w 74"/>
                <a:gd name="T73" fmla="*/ 74 h 74"/>
                <a:gd name="T74" fmla="*/ 36 w 74"/>
                <a:gd name="T75" fmla="*/ 74 h 74"/>
                <a:gd name="T76" fmla="*/ 36 w 74"/>
                <a:gd name="T77" fmla="*/ 18 h 74"/>
                <a:gd name="T78" fmla="*/ 36 w 74"/>
                <a:gd name="T79" fmla="*/ 18 h 74"/>
                <a:gd name="T80" fmla="*/ 30 w 74"/>
                <a:gd name="T81" fmla="*/ 20 h 74"/>
                <a:gd name="T82" fmla="*/ 24 w 74"/>
                <a:gd name="T83" fmla="*/ 24 h 74"/>
                <a:gd name="T84" fmla="*/ 20 w 74"/>
                <a:gd name="T85" fmla="*/ 30 h 74"/>
                <a:gd name="T86" fmla="*/ 18 w 74"/>
                <a:gd name="T87" fmla="*/ 36 h 74"/>
                <a:gd name="T88" fmla="*/ 18 w 74"/>
                <a:gd name="T89" fmla="*/ 36 h 74"/>
                <a:gd name="T90" fmla="*/ 20 w 74"/>
                <a:gd name="T91" fmla="*/ 44 h 74"/>
                <a:gd name="T92" fmla="*/ 24 w 74"/>
                <a:gd name="T93" fmla="*/ 50 h 74"/>
                <a:gd name="T94" fmla="*/ 30 w 74"/>
                <a:gd name="T95" fmla="*/ 54 h 74"/>
                <a:gd name="T96" fmla="*/ 36 w 74"/>
                <a:gd name="T97" fmla="*/ 56 h 74"/>
                <a:gd name="T98" fmla="*/ 36 w 74"/>
                <a:gd name="T99" fmla="*/ 56 h 74"/>
                <a:gd name="T100" fmla="*/ 44 w 74"/>
                <a:gd name="T101" fmla="*/ 54 h 74"/>
                <a:gd name="T102" fmla="*/ 50 w 74"/>
                <a:gd name="T103" fmla="*/ 50 h 74"/>
                <a:gd name="T104" fmla="*/ 54 w 74"/>
                <a:gd name="T105" fmla="*/ 44 h 74"/>
                <a:gd name="T106" fmla="*/ 56 w 74"/>
                <a:gd name="T107" fmla="*/ 36 h 74"/>
                <a:gd name="T108" fmla="*/ 56 w 74"/>
                <a:gd name="T109" fmla="*/ 36 h 74"/>
                <a:gd name="T110" fmla="*/ 54 w 74"/>
                <a:gd name="T111" fmla="*/ 30 h 74"/>
                <a:gd name="T112" fmla="*/ 50 w 74"/>
                <a:gd name="T113" fmla="*/ 24 h 74"/>
                <a:gd name="T114" fmla="*/ 44 w 74"/>
                <a:gd name="T115" fmla="*/ 20 h 74"/>
                <a:gd name="T116" fmla="*/ 36 w 74"/>
                <a:gd name="T117" fmla="*/ 18 h 74"/>
                <a:gd name="T118" fmla="*/ 36 w 74"/>
                <a:gd name="T119" fmla="*/ 1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4" h="74">
                  <a:moveTo>
                    <a:pt x="36" y="74"/>
                  </a:moveTo>
                  <a:lnTo>
                    <a:pt x="36" y="74"/>
                  </a:lnTo>
                  <a:lnTo>
                    <a:pt x="30" y="72"/>
                  </a:lnTo>
                  <a:lnTo>
                    <a:pt x="22" y="70"/>
                  </a:lnTo>
                  <a:lnTo>
                    <a:pt x="16" y="68"/>
                  </a:lnTo>
                  <a:lnTo>
                    <a:pt x="10" y="62"/>
                  </a:lnTo>
                  <a:lnTo>
                    <a:pt x="6" y="58"/>
                  </a:lnTo>
                  <a:lnTo>
                    <a:pt x="2" y="52"/>
                  </a:lnTo>
                  <a:lnTo>
                    <a:pt x="0" y="44"/>
                  </a:lnTo>
                  <a:lnTo>
                    <a:pt x="0" y="36"/>
                  </a:lnTo>
                  <a:lnTo>
                    <a:pt x="0" y="36"/>
                  </a:lnTo>
                  <a:lnTo>
                    <a:pt x="0" y="30"/>
                  </a:lnTo>
                  <a:lnTo>
                    <a:pt x="2" y="22"/>
                  </a:lnTo>
                  <a:lnTo>
                    <a:pt x="6" y="16"/>
                  </a:lnTo>
                  <a:lnTo>
                    <a:pt x="10" y="10"/>
                  </a:lnTo>
                  <a:lnTo>
                    <a:pt x="16" y="6"/>
                  </a:lnTo>
                  <a:lnTo>
                    <a:pt x="22" y="2"/>
                  </a:lnTo>
                  <a:lnTo>
                    <a:pt x="30" y="0"/>
                  </a:lnTo>
                  <a:lnTo>
                    <a:pt x="36" y="0"/>
                  </a:lnTo>
                  <a:lnTo>
                    <a:pt x="36" y="0"/>
                  </a:lnTo>
                  <a:lnTo>
                    <a:pt x="44" y="0"/>
                  </a:lnTo>
                  <a:lnTo>
                    <a:pt x="52" y="2"/>
                  </a:lnTo>
                  <a:lnTo>
                    <a:pt x="58" y="6"/>
                  </a:lnTo>
                  <a:lnTo>
                    <a:pt x="64" y="10"/>
                  </a:lnTo>
                  <a:lnTo>
                    <a:pt x="68" y="16"/>
                  </a:lnTo>
                  <a:lnTo>
                    <a:pt x="70" y="22"/>
                  </a:lnTo>
                  <a:lnTo>
                    <a:pt x="74" y="30"/>
                  </a:lnTo>
                  <a:lnTo>
                    <a:pt x="74" y="36"/>
                  </a:lnTo>
                  <a:lnTo>
                    <a:pt x="74" y="36"/>
                  </a:lnTo>
                  <a:lnTo>
                    <a:pt x="74" y="44"/>
                  </a:lnTo>
                  <a:lnTo>
                    <a:pt x="70" y="52"/>
                  </a:lnTo>
                  <a:lnTo>
                    <a:pt x="68" y="58"/>
                  </a:lnTo>
                  <a:lnTo>
                    <a:pt x="64" y="62"/>
                  </a:lnTo>
                  <a:lnTo>
                    <a:pt x="58" y="68"/>
                  </a:lnTo>
                  <a:lnTo>
                    <a:pt x="52" y="70"/>
                  </a:lnTo>
                  <a:lnTo>
                    <a:pt x="44" y="72"/>
                  </a:lnTo>
                  <a:lnTo>
                    <a:pt x="36" y="74"/>
                  </a:lnTo>
                  <a:lnTo>
                    <a:pt x="36" y="74"/>
                  </a:lnTo>
                  <a:close/>
                  <a:moveTo>
                    <a:pt x="36" y="18"/>
                  </a:moveTo>
                  <a:lnTo>
                    <a:pt x="36" y="18"/>
                  </a:lnTo>
                  <a:lnTo>
                    <a:pt x="30" y="20"/>
                  </a:lnTo>
                  <a:lnTo>
                    <a:pt x="24" y="24"/>
                  </a:lnTo>
                  <a:lnTo>
                    <a:pt x="20" y="30"/>
                  </a:lnTo>
                  <a:lnTo>
                    <a:pt x="18" y="36"/>
                  </a:lnTo>
                  <a:lnTo>
                    <a:pt x="18" y="36"/>
                  </a:lnTo>
                  <a:lnTo>
                    <a:pt x="20" y="44"/>
                  </a:lnTo>
                  <a:lnTo>
                    <a:pt x="24" y="50"/>
                  </a:lnTo>
                  <a:lnTo>
                    <a:pt x="30" y="54"/>
                  </a:lnTo>
                  <a:lnTo>
                    <a:pt x="36" y="56"/>
                  </a:lnTo>
                  <a:lnTo>
                    <a:pt x="36" y="56"/>
                  </a:lnTo>
                  <a:lnTo>
                    <a:pt x="44" y="54"/>
                  </a:lnTo>
                  <a:lnTo>
                    <a:pt x="50" y="50"/>
                  </a:lnTo>
                  <a:lnTo>
                    <a:pt x="54" y="44"/>
                  </a:lnTo>
                  <a:lnTo>
                    <a:pt x="56" y="36"/>
                  </a:lnTo>
                  <a:lnTo>
                    <a:pt x="56" y="36"/>
                  </a:lnTo>
                  <a:lnTo>
                    <a:pt x="54" y="30"/>
                  </a:lnTo>
                  <a:lnTo>
                    <a:pt x="50" y="24"/>
                  </a:lnTo>
                  <a:lnTo>
                    <a:pt x="44" y="20"/>
                  </a:lnTo>
                  <a:lnTo>
                    <a:pt x="36" y="18"/>
                  </a:lnTo>
                  <a:lnTo>
                    <a:pt x="36"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28">
              <a:extLst>
                <a:ext uri="{FF2B5EF4-FFF2-40B4-BE49-F238E27FC236}">
                  <a16:creationId xmlns:a16="http://schemas.microsoft.com/office/drawing/2014/main" id="{45FB4785-07BE-755E-54AB-D000C929961A}"/>
                </a:ext>
              </a:extLst>
            </p:cNvPr>
            <p:cNvSpPr>
              <a:spLocks noEditPoints="1"/>
            </p:cNvSpPr>
            <p:nvPr/>
          </p:nvSpPr>
          <p:spPr bwMode="auto">
            <a:xfrm>
              <a:off x="138380" y="1988824"/>
              <a:ext cx="117475" cy="117475"/>
            </a:xfrm>
            <a:custGeom>
              <a:avLst/>
              <a:gdLst>
                <a:gd name="T0" fmla="*/ 38 w 74"/>
                <a:gd name="T1" fmla="*/ 74 h 74"/>
                <a:gd name="T2" fmla="*/ 38 w 74"/>
                <a:gd name="T3" fmla="*/ 74 h 74"/>
                <a:gd name="T4" fmla="*/ 30 w 74"/>
                <a:gd name="T5" fmla="*/ 72 h 74"/>
                <a:gd name="T6" fmla="*/ 22 w 74"/>
                <a:gd name="T7" fmla="*/ 70 h 74"/>
                <a:gd name="T8" fmla="*/ 16 w 74"/>
                <a:gd name="T9" fmla="*/ 68 h 74"/>
                <a:gd name="T10" fmla="*/ 12 w 74"/>
                <a:gd name="T11" fmla="*/ 62 h 74"/>
                <a:gd name="T12" fmla="*/ 6 w 74"/>
                <a:gd name="T13" fmla="*/ 58 h 74"/>
                <a:gd name="T14" fmla="*/ 4 w 74"/>
                <a:gd name="T15" fmla="*/ 52 h 74"/>
                <a:gd name="T16" fmla="*/ 2 w 74"/>
                <a:gd name="T17" fmla="*/ 44 h 74"/>
                <a:gd name="T18" fmla="*/ 0 w 74"/>
                <a:gd name="T19" fmla="*/ 36 h 74"/>
                <a:gd name="T20" fmla="*/ 0 w 74"/>
                <a:gd name="T21" fmla="*/ 36 h 74"/>
                <a:gd name="T22" fmla="*/ 2 w 74"/>
                <a:gd name="T23" fmla="*/ 30 h 74"/>
                <a:gd name="T24" fmla="*/ 4 w 74"/>
                <a:gd name="T25" fmla="*/ 22 h 74"/>
                <a:gd name="T26" fmla="*/ 6 w 74"/>
                <a:gd name="T27" fmla="*/ 16 h 74"/>
                <a:gd name="T28" fmla="*/ 12 w 74"/>
                <a:gd name="T29" fmla="*/ 10 h 74"/>
                <a:gd name="T30" fmla="*/ 16 w 74"/>
                <a:gd name="T31" fmla="*/ 6 h 74"/>
                <a:gd name="T32" fmla="*/ 22 w 74"/>
                <a:gd name="T33" fmla="*/ 2 h 74"/>
                <a:gd name="T34" fmla="*/ 30 w 74"/>
                <a:gd name="T35" fmla="*/ 0 h 74"/>
                <a:gd name="T36" fmla="*/ 38 w 74"/>
                <a:gd name="T37" fmla="*/ 0 h 74"/>
                <a:gd name="T38" fmla="*/ 38 w 74"/>
                <a:gd name="T39" fmla="*/ 0 h 74"/>
                <a:gd name="T40" fmla="*/ 44 w 74"/>
                <a:gd name="T41" fmla="*/ 0 h 74"/>
                <a:gd name="T42" fmla="*/ 52 w 74"/>
                <a:gd name="T43" fmla="*/ 2 h 74"/>
                <a:gd name="T44" fmla="*/ 58 w 74"/>
                <a:gd name="T45" fmla="*/ 6 h 74"/>
                <a:gd name="T46" fmla="*/ 64 w 74"/>
                <a:gd name="T47" fmla="*/ 10 h 74"/>
                <a:gd name="T48" fmla="*/ 68 w 74"/>
                <a:gd name="T49" fmla="*/ 16 h 74"/>
                <a:gd name="T50" fmla="*/ 72 w 74"/>
                <a:gd name="T51" fmla="*/ 22 h 74"/>
                <a:gd name="T52" fmla="*/ 74 w 74"/>
                <a:gd name="T53" fmla="*/ 30 h 74"/>
                <a:gd name="T54" fmla="*/ 74 w 74"/>
                <a:gd name="T55" fmla="*/ 36 h 74"/>
                <a:gd name="T56" fmla="*/ 74 w 74"/>
                <a:gd name="T57" fmla="*/ 36 h 74"/>
                <a:gd name="T58" fmla="*/ 74 w 74"/>
                <a:gd name="T59" fmla="*/ 44 h 74"/>
                <a:gd name="T60" fmla="*/ 72 w 74"/>
                <a:gd name="T61" fmla="*/ 52 h 74"/>
                <a:gd name="T62" fmla="*/ 68 w 74"/>
                <a:gd name="T63" fmla="*/ 58 h 74"/>
                <a:gd name="T64" fmla="*/ 64 w 74"/>
                <a:gd name="T65" fmla="*/ 62 h 74"/>
                <a:gd name="T66" fmla="*/ 58 w 74"/>
                <a:gd name="T67" fmla="*/ 68 h 74"/>
                <a:gd name="T68" fmla="*/ 52 w 74"/>
                <a:gd name="T69" fmla="*/ 70 h 74"/>
                <a:gd name="T70" fmla="*/ 44 w 74"/>
                <a:gd name="T71" fmla="*/ 72 h 74"/>
                <a:gd name="T72" fmla="*/ 38 w 74"/>
                <a:gd name="T73" fmla="*/ 74 h 74"/>
                <a:gd name="T74" fmla="*/ 38 w 74"/>
                <a:gd name="T75" fmla="*/ 74 h 74"/>
                <a:gd name="T76" fmla="*/ 38 w 74"/>
                <a:gd name="T77" fmla="*/ 18 h 74"/>
                <a:gd name="T78" fmla="*/ 38 w 74"/>
                <a:gd name="T79" fmla="*/ 18 h 74"/>
                <a:gd name="T80" fmla="*/ 30 w 74"/>
                <a:gd name="T81" fmla="*/ 20 h 74"/>
                <a:gd name="T82" fmla="*/ 24 w 74"/>
                <a:gd name="T83" fmla="*/ 24 h 74"/>
                <a:gd name="T84" fmla="*/ 20 w 74"/>
                <a:gd name="T85" fmla="*/ 30 h 74"/>
                <a:gd name="T86" fmla="*/ 18 w 74"/>
                <a:gd name="T87" fmla="*/ 36 h 74"/>
                <a:gd name="T88" fmla="*/ 18 w 74"/>
                <a:gd name="T89" fmla="*/ 36 h 74"/>
                <a:gd name="T90" fmla="*/ 20 w 74"/>
                <a:gd name="T91" fmla="*/ 44 h 74"/>
                <a:gd name="T92" fmla="*/ 24 w 74"/>
                <a:gd name="T93" fmla="*/ 50 h 74"/>
                <a:gd name="T94" fmla="*/ 30 w 74"/>
                <a:gd name="T95" fmla="*/ 54 h 74"/>
                <a:gd name="T96" fmla="*/ 38 w 74"/>
                <a:gd name="T97" fmla="*/ 56 h 74"/>
                <a:gd name="T98" fmla="*/ 38 w 74"/>
                <a:gd name="T99" fmla="*/ 56 h 74"/>
                <a:gd name="T100" fmla="*/ 44 w 74"/>
                <a:gd name="T101" fmla="*/ 54 h 74"/>
                <a:gd name="T102" fmla="*/ 50 w 74"/>
                <a:gd name="T103" fmla="*/ 50 h 74"/>
                <a:gd name="T104" fmla="*/ 54 w 74"/>
                <a:gd name="T105" fmla="*/ 44 h 74"/>
                <a:gd name="T106" fmla="*/ 56 w 74"/>
                <a:gd name="T107" fmla="*/ 36 h 74"/>
                <a:gd name="T108" fmla="*/ 56 w 74"/>
                <a:gd name="T109" fmla="*/ 36 h 74"/>
                <a:gd name="T110" fmla="*/ 54 w 74"/>
                <a:gd name="T111" fmla="*/ 30 h 74"/>
                <a:gd name="T112" fmla="*/ 50 w 74"/>
                <a:gd name="T113" fmla="*/ 24 h 74"/>
                <a:gd name="T114" fmla="*/ 44 w 74"/>
                <a:gd name="T115" fmla="*/ 20 h 74"/>
                <a:gd name="T116" fmla="*/ 38 w 74"/>
                <a:gd name="T117" fmla="*/ 18 h 74"/>
                <a:gd name="T118" fmla="*/ 38 w 74"/>
                <a:gd name="T119" fmla="*/ 1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4" h="74">
                  <a:moveTo>
                    <a:pt x="38" y="74"/>
                  </a:moveTo>
                  <a:lnTo>
                    <a:pt x="38" y="74"/>
                  </a:lnTo>
                  <a:lnTo>
                    <a:pt x="30" y="72"/>
                  </a:lnTo>
                  <a:lnTo>
                    <a:pt x="22" y="70"/>
                  </a:lnTo>
                  <a:lnTo>
                    <a:pt x="16" y="68"/>
                  </a:lnTo>
                  <a:lnTo>
                    <a:pt x="12" y="62"/>
                  </a:lnTo>
                  <a:lnTo>
                    <a:pt x="6" y="58"/>
                  </a:lnTo>
                  <a:lnTo>
                    <a:pt x="4" y="52"/>
                  </a:lnTo>
                  <a:lnTo>
                    <a:pt x="2" y="44"/>
                  </a:lnTo>
                  <a:lnTo>
                    <a:pt x="0" y="36"/>
                  </a:lnTo>
                  <a:lnTo>
                    <a:pt x="0" y="36"/>
                  </a:lnTo>
                  <a:lnTo>
                    <a:pt x="2" y="30"/>
                  </a:lnTo>
                  <a:lnTo>
                    <a:pt x="4" y="22"/>
                  </a:lnTo>
                  <a:lnTo>
                    <a:pt x="6" y="16"/>
                  </a:lnTo>
                  <a:lnTo>
                    <a:pt x="12" y="10"/>
                  </a:lnTo>
                  <a:lnTo>
                    <a:pt x="16" y="6"/>
                  </a:lnTo>
                  <a:lnTo>
                    <a:pt x="22" y="2"/>
                  </a:lnTo>
                  <a:lnTo>
                    <a:pt x="30" y="0"/>
                  </a:lnTo>
                  <a:lnTo>
                    <a:pt x="38" y="0"/>
                  </a:lnTo>
                  <a:lnTo>
                    <a:pt x="38" y="0"/>
                  </a:lnTo>
                  <a:lnTo>
                    <a:pt x="44" y="0"/>
                  </a:lnTo>
                  <a:lnTo>
                    <a:pt x="52" y="2"/>
                  </a:lnTo>
                  <a:lnTo>
                    <a:pt x="58" y="6"/>
                  </a:lnTo>
                  <a:lnTo>
                    <a:pt x="64" y="10"/>
                  </a:lnTo>
                  <a:lnTo>
                    <a:pt x="68" y="16"/>
                  </a:lnTo>
                  <a:lnTo>
                    <a:pt x="72" y="22"/>
                  </a:lnTo>
                  <a:lnTo>
                    <a:pt x="74" y="30"/>
                  </a:lnTo>
                  <a:lnTo>
                    <a:pt x="74" y="36"/>
                  </a:lnTo>
                  <a:lnTo>
                    <a:pt x="74" y="36"/>
                  </a:lnTo>
                  <a:lnTo>
                    <a:pt x="74" y="44"/>
                  </a:lnTo>
                  <a:lnTo>
                    <a:pt x="72" y="52"/>
                  </a:lnTo>
                  <a:lnTo>
                    <a:pt x="68" y="58"/>
                  </a:lnTo>
                  <a:lnTo>
                    <a:pt x="64" y="62"/>
                  </a:lnTo>
                  <a:lnTo>
                    <a:pt x="58" y="68"/>
                  </a:lnTo>
                  <a:lnTo>
                    <a:pt x="52" y="70"/>
                  </a:lnTo>
                  <a:lnTo>
                    <a:pt x="44" y="72"/>
                  </a:lnTo>
                  <a:lnTo>
                    <a:pt x="38" y="74"/>
                  </a:lnTo>
                  <a:lnTo>
                    <a:pt x="38" y="74"/>
                  </a:lnTo>
                  <a:close/>
                  <a:moveTo>
                    <a:pt x="38" y="18"/>
                  </a:moveTo>
                  <a:lnTo>
                    <a:pt x="38" y="18"/>
                  </a:lnTo>
                  <a:lnTo>
                    <a:pt x="30" y="20"/>
                  </a:lnTo>
                  <a:lnTo>
                    <a:pt x="24" y="24"/>
                  </a:lnTo>
                  <a:lnTo>
                    <a:pt x="20" y="30"/>
                  </a:lnTo>
                  <a:lnTo>
                    <a:pt x="18" y="36"/>
                  </a:lnTo>
                  <a:lnTo>
                    <a:pt x="18" y="36"/>
                  </a:lnTo>
                  <a:lnTo>
                    <a:pt x="20" y="44"/>
                  </a:lnTo>
                  <a:lnTo>
                    <a:pt x="24" y="50"/>
                  </a:lnTo>
                  <a:lnTo>
                    <a:pt x="30" y="54"/>
                  </a:lnTo>
                  <a:lnTo>
                    <a:pt x="38" y="56"/>
                  </a:lnTo>
                  <a:lnTo>
                    <a:pt x="38" y="56"/>
                  </a:lnTo>
                  <a:lnTo>
                    <a:pt x="44" y="54"/>
                  </a:lnTo>
                  <a:lnTo>
                    <a:pt x="50" y="50"/>
                  </a:lnTo>
                  <a:lnTo>
                    <a:pt x="54" y="44"/>
                  </a:lnTo>
                  <a:lnTo>
                    <a:pt x="56" y="36"/>
                  </a:lnTo>
                  <a:lnTo>
                    <a:pt x="56" y="36"/>
                  </a:lnTo>
                  <a:lnTo>
                    <a:pt x="54" y="30"/>
                  </a:lnTo>
                  <a:lnTo>
                    <a:pt x="50" y="24"/>
                  </a:lnTo>
                  <a:lnTo>
                    <a:pt x="44" y="20"/>
                  </a:lnTo>
                  <a:lnTo>
                    <a:pt x="38" y="18"/>
                  </a:lnTo>
                  <a:lnTo>
                    <a:pt x="38"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Rectangle 29">
              <a:extLst>
                <a:ext uri="{FF2B5EF4-FFF2-40B4-BE49-F238E27FC236}">
                  <a16:creationId xmlns:a16="http://schemas.microsoft.com/office/drawing/2014/main" id="{E45CBE45-8BC3-E6F6-2D2C-B537916E2EF5}"/>
                </a:ext>
              </a:extLst>
            </p:cNvPr>
            <p:cNvSpPr>
              <a:spLocks noChangeArrowheads="1"/>
            </p:cNvSpPr>
            <p:nvPr/>
          </p:nvSpPr>
          <p:spPr bwMode="auto">
            <a:xfrm>
              <a:off x="160605" y="1788799"/>
              <a:ext cx="85725"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Freeform 30">
              <a:extLst>
                <a:ext uri="{FF2B5EF4-FFF2-40B4-BE49-F238E27FC236}">
                  <a16:creationId xmlns:a16="http://schemas.microsoft.com/office/drawing/2014/main" id="{E93A47D9-309C-08EF-6577-319BF396DA86}"/>
                </a:ext>
              </a:extLst>
            </p:cNvPr>
            <p:cNvSpPr>
              <a:spLocks/>
            </p:cNvSpPr>
            <p:nvPr/>
          </p:nvSpPr>
          <p:spPr bwMode="auto">
            <a:xfrm>
              <a:off x="-566470" y="1779274"/>
              <a:ext cx="288925" cy="28575"/>
            </a:xfrm>
            <a:custGeom>
              <a:avLst/>
              <a:gdLst>
                <a:gd name="T0" fmla="*/ 172 w 182"/>
                <a:gd name="T1" fmla="*/ 18 h 18"/>
                <a:gd name="T2" fmla="*/ 10 w 182"/>
                <a:gd name="T3" fmla="*/ 18 h 18"/>
                <a:gd name="T4" fmla="*/ 10 w 182"/>
                <a:gd name="T5" fmla="*/ 18 h 18"/>
                <a:gd name="T6" fmla="*/ 6 w 182"/>
                <a:gd name="T7" fmla="*/ 18 h 18"/>
                <a:gd name="T8" fmla="*/ 4 w 182"/>
                <a:gd name="T9" fmla="*/ 16 h 18"/>
                <a:gd name="T10" fmla="*/ 2 w 182"/>
                <a:gd name="T11" fmla="*/ 14 h 18"/>
                <a:gd name="T12" fmla="*/ 0 w 182"/>
                <a:gd name="T13" fmla="*/ 10 h 18"/>
                <a:gd name="T14" fmla="*/ 0 w 182"/>
                <a:gd name="T15" fmla="*/ 10 h 18"/>
                <a:gd name="T16" fmla="*/ 2 w 182"/>
                <a:gd name="T17" fmla="*/ 6 h 18"/>
                <a:gd name="T18" fmla="*/ 4 w 182"/>
                <a:gd name="T19" fmla="*/ 4 h 18"/>
                <a:gd name="T20" fmla="*/ 6 w 182"/>
                <a:gd name="T21" fmla="*/ 2 h 18"/>
                <a:gd name="T22" fmla="*/ 10 w 182"/>
                <a:gd name="T23" fmla="*/ 0 h 18"/>
                <a:gd name="T24" fmla="*/ 172 w 182"/>
                <a:gd name="T25" fmla="*/ 0 h 18"/>
                <a:gd name="T26" fmla="*/ 172 w 182"/>
                <a:gd name="T27" fmla="*/ 0 h 18"/>
                <a:gd name="T28" fmla="*/ 176 w 182"/>
                <a:gd name="T29" fmla="*/ 2 h 18"/>
                <a:gd name="T30" fmla="*/ 178 w 182"/>
                <a:gd name="T31" fmla="*/ 4 h 18"/>
                <a:gd name="T32" fmla="*/ 180 w 182"/>
                <a:gd name="T33" fmla="*/ 6 h 18"/>
                <a:gd name="T34" fmla="*/ 182 w 182"/>
                <a:gd name="T35" fmla="*/ 10 h 18"/>
                <a:gd name="T36" fmla="*/ 182 w 182"/>
                <a:gd name="T37" fmla="*/ 10 h 18"/>
                <a:gd name="T38" fmla="*/ 180 w 182"/>
                <a:gd name="T39" fmla="*/ 14 h 18"/>
                <a:gd name="T40" fmla="*/ 178 w 182"/>
                <a:gd name="T41" fmla="*/ 16 h 18"/>
                <a:gd name="T42" fmla="*/ 176 w 182"/>
                <a:gd name="T43" fmla="*/ 18 h 18"/>
                <a:gd name="T44" fmla="*/ 172 w 182"/>
                <a:gd name="T45" fmla="*/ 18 h 18"/>
                <a:gd name="T46" fmla="*/ 172 w 182"/>
                <a:gd name="T47"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82" h="18">
                  <a:moveTo>
                    <a:pt x="172" y="18"/>
                  </a:moveTo>
                  <a:lnTo>
                    <a:pt x="10" y="18"/>
                  </a:lnTo>
                  <a:lnTo>
                    <a:pt x="10" y="18"/>
                  </a:lnTo>
                  <a:lnTo>
                    <a:pt x="6" y="18"/>
                  </a:lnTo>
                  <a:lnTo>
                    <a:pt x="4" y="16"/>
                  </a:lnTo>
                  <a:lnTo>
                    <a:pt x="2" y="14"/>
                  </a:lnTo>
                  <a:lnTo>
                    <a:pt x="0" y="10"/>
                  </a:lnTo>
                  <a:lnTo>
                    <a:pt x="0" y="10"/>
                  </a:lnTo>
                  <a:lnTo>
                    <a:pt x="2" y="6"/>
                  </a:lnTo>
                  <a:lnTo>
                    <a:pt x="4" y="4"/>
                  </a:lnTo>
                  <a:lnTo>
                    <a:pt x="6" y="2"/>
                  </a:lnTo>
                  <a:lnTo>
                    <a:pt x="10" y="0"/>
                  </a:lnTo>
                  <a:lnTo>
                    <a:pt x="172" y="0"/>
                  </a:lnTo>
                  <a:lnTo>
                    <a:pt x="172" y="0"/>
                  </a:lnTo>
                  <a:lnTo>
                    <a:pt x="176" y="2"/>
                  </a:lnTo>
                  <a:lnTo>
                    <a:pt x="178" y="4"/>
                  </a:lnTo>
                  <a:lnTo>
                    <a:pt x="180" y="6"/>
                  </a:lnTo>
                  <a:lnTo>
                    <a:pt x="182" y="10"/>
                  </a:lnTo>
                  <a:lnTo>
                    <a:pt x="182" y="10"/>
                  </a:lnTo>
                  <a:lnTo>
                    <a:pt x="180" y="14"/>
                  </a:lnTo>
                  <a:lnTo>
                    <a:pt x="178" y="16"/>
                  </a:lnTo>
                  <a:lnTo>
                    <a:pt x="176" y="18"/>
                  </a:lnTo>
                  <a:lnTo>
                    <a:pt x="172" y="18"/>
                  </a:lnTo>
                  <a:lnTo>
                    <a:pt x="172"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31">
              <a:extLst>
                <a:ext uri="{FF2B5EF4-FFF2-40B4-BE49-F238E27FC236}">
                  <a16:creationId xmlns:a16="http://schemas.microsoft.com/office/drawing/2014/main" id="{0C24E41C-EA2F-CFFA-BE08-A33F2F75EC44}"/>
                </a:ext>
              </a:extLst>
            </p:cNvPr>
            <p:cNvSpPr>
              <a:spLocks/>
            </p:cNvSpPr>
            <p:nvPr/>
          </p:nvSpPr>
          <p:spPr bwMode="auto">
            <a:xfrm>
              <a:off x="-595045" y="1677674"/>
              <a:ext cx="260350" cy="28575"/>
            </a:xfrm>
            <a:custGeom>
              <a:avLst/>
              <a:gdLst>
                <a:gd name="T0" fmla="*/ 154 w 164"/>
                <a:gd name="T1" fmla="*/ 18 h 18"/>
                <a:gd name="T2" fmla="*/ 8 w 164"/>
                <a:gd name="T3" fmla="*/ 18 h 18"/>
                <a:gd name="T4" fmla="*/ 8 w 164"/>
                <a:gd name="T5" fmla="*/ 18 h 18"/>
                <a:gd name="T6" fmla="*/ 4 w 164"/>
                <a:gd name="T7" fmla="*/ 18 h 18"/>
                <a:gd name="T8" fmla="*/ 2 w 164"/>
                <a:gd name="T9" fmla="*/ 16 h 18"/>
                <a:gd name="T10" fmla="*/ 0 w 164"/>
                <a:gd name="T11" fmla="*/ 12 h 18"/>
                <a:gd name="T12" fmla="*/ 0 w 164"/>
                <a:gd name="T13" fmla="*/ 8 h 18"/>
                <a:gd name="T14" fmla="*/ 0 w 164"/>
                <a:gd name="T15" fmla="*/ 8 h 18"/>
                <a:gd name="T16" fmla="*/ 0 w 164"/>
                <a:gd name="T17" fmla="*/ 6 h 18"/>
                <a:gd name="T18" fmla="*/ 2 w 164"/>
                <a:gd name="T19" fmla="*/ 2 h 18"/>
                <a:gd name="T20" fmla="*/ 4 w 164"/>
                <a:gd name="T21" fmla="*/ 0 h 18"/>
                <a:gd name="T22" fmla="*/ 8 w 164"/>
                <a:gd name="T23" fmla="*/ 0 h 18"/>
                <a:gd name="T24" fmla="*/ 154 w 164"/>
                <a:gd name="T25" fmla="*/ 0 h 18"/>
                <a:gd name="T26" fmla="*/ 154 w 164"/>
                <a:gd name="T27" fmla="*/ 0 h 18"/>
                <a:gd name="T28" fmla="*/ 158 w 164"/>
                <a:gd name="T29" fmla="*/ 0 h 18"/>
                <a:gd name="T30" fmla="*/ 160 w 164"/>
                <a:gd name="T31" fmla="*/ 2 h 18"/>
                <a:gd name="T32" fmla="*/ 162 w 164"/>
                <a:gd name="T33" fmla="*/ 6 h 18"/>
                <a:gd name="T34" fmla="*/ 164 w 164"/>
                <a:gd name="T35" fmla="*/ 8 h 18"/>
                <a:gd name="T36" fmla="*/ 164 w 164"/>
                <a:gd name="T37" fmla="*/ 8 h 18"/>
                <a:gd name="T38" fmla="*/ 162 w 164"/>
                <a:gd name="T39" fmla="*/ 12 h 18"/>
                <a:gd name="T40" fmla="*/ 160 w 164"/>
                <a:gd name="T41" fmla="*/ 16 h 18"/>
                <a:gd name="T42" fmla="*/ 158 w 164"/>
                <a:gd name="T43" fmla="*/ 18 h 18"/>
                <a:gd name="T44" fmla="*/ 154 w 164"/>
                <a:gd name="T45" fmla="*/ 18 h 18"/>
                <a:gd name="T46" fmla="*/ 154 w 164"/>
                <a:gd name="T47"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64" h="18">
                  <a:moveTo>
                    <a:pt x="154" y="18"/>
                  </a:moveTo>
                  <a:lnTo>
                    <a:pt x="8" y="18"/>
                  </a:lnTo>
                  <a:lnTo>
                    <a:pt x="8" y="18"/>
                  </a:lnTo>
                  <a:lnTo>
                    <a:pt x="4" y="18"/>
                  </a:lnTo>
                  <a:lnTo>
                    <a:pt x="2" y="16"/>
                  </a:lnTo>
                  <a:lnTo>
                    <a:pt x="0" y="12"/>
                  </a:lnTo>
                  <a:lnTo>
                    <a:pt x="0" y="8"/>
                  </a:lnTo>
                  <a:lnTo>
                    <a:pt x="0" y="8"/>
                  </a:lnTo>
                  <a:lnTo>
                    <a:pt x="0" y="6"/>
                  </a:lnTo>
                  <a:lnTo>
                    <a:pt x="2" y="2"/>
                  </a:lnTo>
                  <a:lnTo>
                    <a:pt x="4" y="0"/>
                  </a:lnTo>
                  <a:lnTo>
                    <a:pt x="8" y="0"/>
                  </a:lnTo>
                  <a:lnTo>
                    <a:pt x="154" y="0"/>
                  </a:lnTo>
                  <a:lnTo>
                    <a:pt x="154" y="0"/>
                  </a:lnTo>
                  <a:lnTo>
                    <a:pt x="158" y="0"/>
                  </a:lnTo>
                  <a:lnTo>
                    <a:pt x="160" y="2"/>
                  </a:lnTo>
                  <a:lnTo>
                    <a:pt x="162" y="6"/>
                  </a:lnTo>
                  <a:lnTo>
                    <a:pt x="164" y="8"/>
                  </a:lnTo>
                  <a:lnTo>
                    <a:pt x="164" y="8"/>
                  </a:lnTo>
                  <a:lnTo>
                    <a:pt x="162" y="12"/>
                  </a:lnTo>
                  <a:lnTo>
                    <a:pt x="160" y="16"/>
                  </a:lnTo>
                  <a:lnTo>
                    <a:pt x="158" y="18"/>
                  </a:lnTo>
                  <a:lnTo>
                    <a:pt x="154" y="18"/>
                  </a:lnTo>
                  <a:lnTo>
                    <a:pt x="154"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32">
              <a:extLst>
                <a:ext uri="{FF2B5EF4-FFF2-40B4-BE49-F238E27FC236}">
                  <a16:creationId xmlns:a16="http://schemas.microsoft.com/office/drawing/2014/main" id="{AD3C54C2-8EF5-ABEE-26C1-763C08DD2C43}"/>
                </a:ext>
              </a:extLst>
            </p:cNvPr>
            <p:cNvSpPr>
              <a:spLocks/>
            </p:cNvSpPr>
            <p:nvPr/>
          </p:nvSpPr>
          <p:spPr bwMode="auto">
            <a:xfrm>
              <a:off x="-664895" y="1576074"/>
              <a:ext cx="244475" cy="28575"/>
            </a:xfrm>
            <a:custGeom>
              <a:avLst/>
              <a:gdLst>
                <a:gd name="T0" fmla="*/ 144 w 154"/>
                <a:gd name="T1" fmla="*/ 18 h 18"/>
                <a:gd name="T2" fmla="*/ 10 w 154"/>
                <a:gd name="T3" fmla="*/ 18 h 18"/>
                <a:gd name="T4" fmla="*/ 10 w 154"/>
                <a:gd name="T5" fmla="*/ 18 h 18"/>
                <a:gd name="T6" fmla="*/ 6 w 154"/>
                <a:gd name="T7" fmla="*/ 16 h 18"/>
                <a:gd name="T8" fmla="*/ 4 w 154"/>
                <a:gd name="T9" fmla="*/ 14 h 18"/>
                <a:gd name="T10" fmla="*/ 2 w 154"/>
                <a:gd name="T11" fmla="*/ 12 h 18"/>
                <a:gd name="T12" fmla="*/ 0 w 154"/>
                <a:gd name="T13" fmla="*/ 8 h 18"/>
                <a:gd name="T14" fmla="*/ 0 w 154"/>
                <a:gd name="T15" fmla="*/ 8 h 18"/>
                <a:gd name="T16" fmla="*/ 2 w 154"/>
                <a:gd name="T17" fmla="*/ 4 h 18"/>
                <a:gd name="T18" fmla="*/ 4 w 154"/>
                <a:gd name="T19" fmla="*/ 2 h 18"/>
                <a:gd name="T20" fmla="*/ 6 w 154"/>
                <a:gd name="T21" fmla="*/ 0 h 18"/>
                <a:gd name="T22" fmla="*/ 10 w 154"/>
                <a:gd name="T23" fmla="*/ 0 h 18"/>
                <a:gd name="T24" fmla="*/ 144 w 154"/>
                <a:gd name="T25" fmla="*/ 0 h 18"/>
                <a:gd name="T26" fmla="*/ 144 w 154"/>
                <a:gd name="T27" fmla="*/ 0 h 18"/>
                <a:gd name="T28" fmla="*/ 148 w 154"/>
                <a:gd name="T29" fmla="*/ 0 h 18"/>
                <a:gd name="T30" fmla="*/ 150 w 154"/>
                <a:gd name="T31" fmla="*/ 2 h 18"/>
                <a:gd name="T32" fmla="*/ 152 w 154"/>
                <a:gd name="T33" fmla="*/ 4 h 18"/>
                <a:gd name="T34" fmla="*/ 154 w 154"/>
                <a:gd name="T35" fmla="*/ 8 h 18"/>
                <a:gd name="T36" fmla="*/ 154 w 154"/>
                <a:gd name="T37" fmla="*/ 8 h 18"/>
                <a:gd name="T38" fmla="*/ 152 w 154"/>
                <a:gd name="T39" fmla="*/ 12 h 18"/>
                <a:gd name="T40" fmla="*/ 150 w 154"/>
                <a:gd name="T41" fmla="*/ 14 h 18"/>
                <a:gd name="T42" fmla="*/ 148 w 154"/>
                <a:gd name="T43" fmla="*/ 16 h 18"/>
                <a:gd name="T44" fmla="*/ 144 w 154"/>
                <a:gd name="T45" fmla="*/ 18 h 18"/>
                <a:gd name="T46" fmla="*/ 144 w 154"/>
                <a:gd name="T47"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54" h="18">
                  <a:moveTo>
                    <a:pt x="144" y="18"/>
                  </a:moveTo>
                  <a:lnTo>
                    <a:pt x="10" y="18"/>
                  </a:lnTo>
                  <a:lnTo>
                    <a:pt x="10" y="18"/>
                  </a:lnTo>
                  <a:lnTo>
                    <a:pt x="6" y="16"/>
                  </a:lnTo>
                  <a:lnTo>
                    <a:pt x="4" y="14"/>
                  </a:lnTo>
                  <a:lnTo>
                    <a:pt x="2" y="12"/>
                  </a:lnTo>
                  <a:lnTo>
                    <a:pt x="0" y="8"/>
                  </a:lnTo>
                  <a:lnTo>
                    <a:pt x="0" y="8"/>
                  </a:lnTo>
                  <a:lnTo>
                    <a:pt x="2" y="4"/>
                  </a:lnTo>
                  <a:lnTo>
                    <a:pt x="4" y="2"/>
                  </a:lnTo>
                  <a:lnTo>
                    <a:pt x="6" y="0"/>
                  </a:lnTo>
                  <a:lnTo>
                    <a:pt x="10" y="0"/>
                  </a:lnTo>
                  <a:lnTo>
                    <a:pt x="144" y="0"/>
                  </a:lnTo>
                  <a:lnTo>
                    <a:pt x="144" y="0"/>
                  </a:lnTo>
                  <a:lnTo>
                    <a:pt x="148" y="0"/>
                  </a:lnTo>
                  <a:lnTo>
                    <a:pt x="150" y="2"/>
                  </a:lnTo>
                  <a:lnTo>
                    <a:pt x="152" y="4"/>
                  </a:lnTo>
                  <a:lnTo>
                    <a:pt x="154" y="8"/>
                  </a:lnTo>
                  <a:lnTo>
                    <a:pt x="154" y="8"/>
                  </a:lnTo>
                  <a:lnTo>
                    <a:pt x="152" y="12"/>
                  </a:lnTo>
                  <a:lnTo>
                    <a:pt x="150" y="14"/>
                  </a:lnTo>
                  <a:lnTo>
                    <a:pt x="148" y="16"/>
                  </a:lnTo>
                  <a:lnTo>
                    <a:pt x="144" y="18"/>
                  </a:lnTo>
                  <a:lnTo>
                    <a:pt x="144"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33">
              <a:extLst>
                <a:ext uri="{FF2B5EF4-FFF2-40B4-BE49-F238E27FC236}">
                  <a16:creationId xmlns:a16="http://schemas.microsoft.com/office/drawing/2014/main" id="{25E27A63-E03B-9AA0-D02D-75388AA8BFBA}"/>
                </a:ext>
              </a:extLst>
            </p:cNvPr>
            <p:cNvSpPr>
              <a:spLocks/>
            </p:cNvSpPr>
            <p:nvPr/>
          </p:nvSpPr>
          <p:spPr bwMode="auto">
            <a:xfrm>
              <a:off x="-595045" y="1471299"/>
              <a:ext cx="260350" cy="28575"/>
            </a:xfrm>
            <a:custGeom>
              <a:avLst/>
              <a:gdLst>
                <a:gd name="T0" fmla="*/ 154 w 164"/>
                <a:gd name="T1" fmla="*/ 18 h 18"/>
                <a:gd name="T2" fmla="*/ 8 w 164"/>
                <a:gd name="T3" fmla="*/ 18 h 18"/>
                <a:gd name="T4" fmla="*/ 8 w 164"/>
                <a:gd name="T5" fmla="*/ 18 h 18"/>
                <a:gd name="T6" fmla="*/ 4 w 164"/>
                <a:gd name="T7" fmla="*/ 18 h 18"/>
                <a:gd name="T8" fmla="*/ 2 w 164"/>
                <a:gd name="T9" fmla="*/ 16 h 18"/>
                <a:gd name="T10" fmla="*/ 0 w 164"/>
                <a:gd name="T11" fmla="*/ 14 h 18"/>
                <a:gd name="T12" fmla="*/ 0 w 164"/>
                <a:gd name="T13" fmla="*/ 10 h 18"/>
                <a:gd name="T14" fmla="*/ 0 w 164"/>
                <a:gd name="T15" fmla="*/ 10 h 18"/>
                <a:gd name="T16" fmla="*/ 0 w 164"/>
                <a:gd name="T17" fmla="*/ 6 h 18"/>
                <a:gd name="T18" fmla="*/ 2 w 164"/>
                <a:gd name="T19" fmla="*/ 4 h 18"/>
                <a:gd name="T20" fmla="*/ 4 w 164"/>
                <a:gd name="T21" fmla="*/ 2 h 18"/>
                <a:gd name="T22" fmla="*/ 8 w 164"/>
                <a:gd name="T23" fmla="*/ 0 h 18"/>
                <a:gd name="T24" fmla="*/ 154 w 164"/>
                <a:gd name="T25" fmla="*/ 0 h 18"/>
                <a:gd name="T26" fmla="*/ 154 w 164"/>
                <a:gd name="T27" fmla="*/ 0 h 18"/>
                <a:gd name="T28" fmla="*/ 158 w 164"/>
                <a:gd name="T29" fmla="*/ 2 h 18"/>
                <a:gd name="T30" fmla="*/ 160 w 164"/>
                <a:gd name="T31" fmla="*/ 4 h 18"/>
                <a:gd name="T32" fmla="*/ 162 w 164"/>
                <a:gd name="T33" fmla="*/ 6 h 18"/>
                <a:gd name="T34" fmla="*/ 164 w 164"/>
                <a:gd name="T35" fmla="*/ 10 h 18"/>
                <a:gd name="T36" fmla="*/ 164 w 164"/>
                <a:gd name="T37" fmla="*/ 10 h 18"/>
                <a:gd name="T38" fmla="*/ 162 w 164"/>
                <a:gd name="T39" fmla="*/ 14 h 18"/>
                <a:gd name="T40" fmla="*/ 160 w 164"/>
                <a:gd name="T41" fmla="*/ 16 h 18"/>
                <a:gd name="T42" fmla="*/ 158 w 164"/>
                <a:gd name="T43" fmla="*/ 18 h 18"/>
                <a:gd name="T44" fmla="*/ 154 w 164"/>
                <a:gd name="T45" fmla="*/ 18 h 18"/>
                <a:gd name="T46" fmla="*/ 154 w 164"/>
                <a:gd name="T47"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64" h="18">
                  <a:moveTo>
                    <a:pt x="154" y="18"/>
                  </a:moveTo>
                  <a:lnTo>
                    <a:pt x="8" y="18"/>
                  </a:lnTo>
                  <a:lnTo>
                    <a:pt x="8" y="18"/>
                  </a:lnTo>
                  <a:lnTo>
                    <a:pt x="4" y="18"/>
                  </a:lnTo>
                  <a:lnTo>
                    <a:pt x="2" y="16"/>
                  </a:lnTo>
                  <a:lnTo>
                    <a:pt x="0" y="14"/>
                  </a:lnTo>
                  <a:lnTo>
                    <a:pt x="0" y="10"/>
                  </a:lnTo>
                  <a:lnTo>
                    <a:pt x="0" y="10"/>
                  </a:lnTo>
                  <a:lnTo>
                    <a:pt x="0" y="6"/>
                  </a:lnTo>
                  <a:lnTo>
                    <a:pt x="2" y="4"/>
                  </a:lnTo>
                  <a:lnTo>
                    <a:pt x="4" y="2"/>
                  </a:lnTo>
                  <a:lnTo>
                    <a:pt x="8" y="0"/>
                  </a:lnTo>
                  <a:lnTo>
                    <a:pt x="154" y="0"/>
                  </a:lnTo>
                  <a:lnTo>
                    <a:pt x="154" y="0"/>
                  </a:lnTo>
                  <a:lnTo>
                    <a:pt x="158" y="2"/>
                  </a:lnTo>
                  <a:lnTo>
                    <a:pt x="160" y="4"/>
                  </a:lnTo>
                  <a:lnTo>
                    <a:pt x="162" y="6"/>
                  </a:lnTo>
                  <a:lnTo>
                    <a:pt x="164" y="10"/>
                  </a:lnTo>
                  <a:lnTo>
                    <a:pt x="164" y="10"/>
                  </a:lnTo>
                  <a:lnTo>
                    <a:pt x="162" y="14"/>
                  </a:lnTo>
                  <a:lnTo>
                    <a:pt x="160" y="16"/>
                  </a:lnTo>
                  <a:lnTo>
                    <a:pt x="158" y="18"/>
                  </a:lnTo>
                  <a:lnTo>
                    <a:pt x="154" y="18"/>
                  </a:lnTo>
                  <a:lnTo>
                    <a:pt x="154"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34">
              <a:extLst>
                <a:ext uri="{FF2B5EF4-FFF2-40B4-BE49-F238E27FC236}">
                  <a16:creationId xmlns:a16="http://schemas.microsoft.com/office/drawing/2014/main" id="{F387A1F9-9078-F253-E739-6162363A247E}"/>
                </a:ext>
              </a:extLst>
            </p:cNvPr>
            <p:cNvSpPr>
              <a:spLocks/>
            </p:cNvSpPr>
            <p:nvPr/>
          </p:nvSpPr>
          <p:spPr bwMode="auto">
            <a:xfrm>
              <a:off x="-566470" y="1369699"/>
              <a:ext cx="288925" cy="28575"/>
            </a:xfrm>
            <a:custGeom>
              <a:avLst/>
              <a:gdLst>
                <a:gd name="T0" fmla="*/ 172 w 182"/>
                <a:gd name="T1" fmla="*/ 18 h 18"/>
                <a:gd name="T2" fmla="*/ 10 w 182"/>
                <a:gd name="T3" fmla="*/ 18 h 18"/>
                <a:gd name="T4" fmla="*/ 10 w 182"/>
                <a:gd name="T5" fmla="*/ 18 h 18"/>
                <a:gd name="T6" fmla="*/ 6 w 182"/>
                <a:gd name="T7" fmla="*/ 18 h 18"/>
                <a:gd name="T8" fmla="*/ 4 w 182"/>
                <a:gd name="T9" fmla="*/ 16 h 18"/>
                <a:gd name="T10" fmla="*/ 2 w 182"/>
                <a:gd name="T11" fmla="*/ 12 h 18"/>
                <a:gd name="T12" fmla="*/ 0 w 182"/>
                <a:gd name="T13" fmla="*/ 8 h 18"/>
                <a:gd name="T14" fmla="*/ 0 w 182"/>
                <a:gd name="T15" fmla="*/ 8 h 18"/>
                <a:gd name="T16" fmla="*/ 2 w 182"/>
                <a:gd name="T17" fmla="*/ 6 h 18"/>
                <a:gd name="T18" fmla="*/ 4 w 182"/>
                <a:gd name="T19" fmla="*/ 2 h 18"/>
                <a:gd name="T20" fmla="*/ 6 w 182"/>
                <a:gd name="T21" fmla="*/ 0 h 18"/>
                <a:gd name="T22" fmla="*/ 10 w 182"/>
                <a:gd name="T23" fmla="*/ 0 h 18"/>
                <a:gd name="T24" fmla="*/ 172 w 182"/>
                <a:gd name="T25" fmla="*/ 0 h 18"/>
                <a:gd name="T26" fmla="*/ 172 w 182"/>
                <a:gd name="T27" fmla="*/ 0 h 18"/>
                <a:gd name="T28" fmla="*/ 176 w 182"/>
                <a:gd name="T29" fmla="*/ 0 h 18"/>
                <a:gd name="T30" fmla="*/ 178 w 182"/>
                <a:gd name="T31" fmla="*/ 2 h 18"/>
                <a:gd name="T32" fmla="*/ 180 w 182"/>
                <a:gd name="T33" fmla="*/ 6 h 18"/>
                <a:gd name="T34" fmla="*/ 182 w 182"/>
                <a:gd name="T35" fmla="*/ 8 h 18"/>
                <a:gd name="T36" fmla="*/ 182 w 182"/>
                <a:gd name="T37" fmla="*/ 8 h 18"/>
                <a:gd name="T38" fmla="*/ 180 w 182"/>
                <a:gd name="T39" fmla="*/ 12 h 18"/>
                <a:gd name="T40" fmla="*/ 178 w 182"/>
                <a:gd name="T41" fmla="*/ 16 h 18"/>
                <a:gd name="T42" fmla="*/ 176 w 182"/>
                <a:gd name="T43" fmla="*/ 18 h 18"/>
                <a:gd name="T44" fmla="*/ 172 w 182"/>
                <a:gd name="T45" fmla="*/ 18 h 18"/>
                <a:gd name="T46" fmla="*/ 172 w 182"/>
                <a:gd name="T47"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82" h="18">
                  <a:moveTo>
                    <a:pt x="172" y="18"/>
                  </a:moveTo>
                  <a:lnTo>
                    <a:pt x="10" y="18"/>
                  </a:lnTo>
                  <a:lnTo>
                    <a:pt x="10" y="18"/>
                  </a:lnTo>
                  <a:lnTo>
                    <a:pt x="6" y="18"/>
                  </a:lnTo>
                  <a:lnTo>
                    <a:pt x="4" y="16"/>
                  </a:lnTo>
                  <a:lnTo>
                    <a:pt x="2" y="12"/>
                  </a:lnTo>
                  <a:lnTo>
                    <a:pt x="0" y="8"/>
                  </a:lnTo>
                  <a:lnTo>
                    <a:pt x="0" y="8"/>
                  </a:lnTo>
                  <a:lnTo>
                    <a:pt x="2" y="6"/>
                  </a:lnTo>
                  <a:lnTo>
                    <a:pt x="4" y="2"/>
                  </a:lnTo>
                  <a:lnTo>
                    <a:pt x="6" y="0"/>
                  </a:lnTo>
                  <a:lnTo>
                    <a:pt x="10" y="0"/>
                  </a:lnTo>
                  <a:lnTo>
                    <a:pt x="172" y="0"/>
                  </a:lnTo>
                  <a:lnTo>
                    <a:pt x="172" y="0"/>
                  </a:lnTo>
                  <a:lnTo>
                    <a:pt x="176" y="0"/>
                  </a:lnTo>
                  <a:lnTo>
                    <a:pt x="178" y="2"/>
                  </a:lnTo>
                  <a:lnTo>
                    <a:pt x="180" y="6"/>
                  </a:lnTo>
                  <a:lnTo>
                    <a:pt x="182" y="8"/>
                  </a:lnTo>
                  <a:lnTo>
                    <a:pt x="182" y="8"/>
                  </a:lnTo>
                  <a:lnTo>
                    <a:pt x="180" y="12"/>
                  </a:lnTo>
                  <a:lnTo>
                    <a:pt x="178" y="16"/>
                  </a:lnTo>
                  <a:lnTo>
                    <a:pt x="176" y="18"/>
                  </a:lnTo>
                  <a:lnTo>
                    <a:pt x="172" y="18"/>
                  </a:lnTo>
                  <a:lnTo>
                    <a:pt x="172"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70" name="Gruppe 69">
            <a:extLst>
              <a:ext uri="{FF2B5EF4-FFF2-40B4-BE49-F238E27FC236}">
                <a16:creationId xmlns:a16="http://schemas.microsoft.com/office/drawing/2014/main" id="{ED8C3ED5-ED4A-C838-EDA6-9151AB783460}"/>
              </a:ext>
            </a:extLst>
          </p:cNvPr>
          <p:cNvGrpSpPr/>
          <p:nvPr/>
        </p:nvGrpSpPr>
        <p:grpSpPr>
          <a:xfrm>
            <a:off x="5680243" y="5214862"/>
            <a:ext cx="331067" cy="284466"/>
            <a:chOff x="-636588" y="1878013"/>
            <a:chExt cx="1273176" cy="1104900"/>
          </a:xfrm>
          <a:solidFill>
            <a:schemeClr val="accent1"/>
          </a:solidFill>
        </p:grpSpPr>
        <p:sp>
          <p:nvSpPr>
            <p:cNvPr id="71" name="Freeform 47">
              <a:extLst>
                <a:ext uri="{FF2B5EF4-FFF2-40B4-BE49-F238E27FC236}">
                  <a16:creationId xmlns:a16="http://schemas.microsoft.com/office/drawing/2014/main" id="{F013A9F4-45A8-4022-F19E-9BEF250BE129}"/>
                </a:ext>
              </a:extLst>
            </p:cNvPr>
            <p:cNvSpPr>
              <a:spLocks/>
            </p:cNvSpPr>
            <p:nvPr/>
          </p:nvSpPr>
          <p:spPr bwMode="auto">
            <a:xfrm>
              <a:off x="1588" y="2344738"/>
              <a:ext cx="301625" cy="304800"/>
            </a:xfrm>
            <a:custGeom>
              <a:avLst/>
              <a:gdLst>
                <a:gd name="T0" fmla="*/ 126 w 190"/>
                <a:gd name="T1" fmla="*/ 192 h 192"/>
                <a:gd name="T2" fmla="*/ 114 w 190"/>
                <a:gd name="T3" fmla="*/ 190 h 192"/>
                <a:gd name="T4" fmla="*/ 104 w 190"/>
                <a:gd name="T5" fmla="*/ 182 h 192"/>
                <a:gd name="T6" fmla="*/ 100 w 190"/>
                <a:gd name="T7" fmla="*/ 154 h 192"/>
                <a:gd name="T8" fmla="*/ 116 w 190"/>
                <a:gd name="T9" fmla="*/ 170 h 192"/>
                <a:gd name="T10" fmla="*/ 126 w 190"/>
                <a:gd name="T11" fmla="*/ 174 h 192"/>
                <a:gd name="T12" fmla="*/ 136 w 190"/>
                <a:gd name="T13" fmla="*/ 170 h 192"/>
                <a:gd name="T14" fmla="*/ 168 w 190"/>
                <a:gd name="T15" fmla="*/ 138 h 192"/>
                <a:gd name="T16" fmla="*/ 172 w 190"/>
                <a:gd name="T17" fmla="*/ 128 h 192"/>
                <a:gd name="T18" fmla="*/ 170 w 190"/>
                <a:gd name="T19" fmla="*/ 122 h 192"/>
                <a:gd name="T20" fmla="*/ 136 w 190"/>
                <a:gd name="T21" fmla="*/ 86 h 192"/>
                <a:gd name="T22" fmla="*/ 132 w 190"/>
                <a:gd name="T23" fmla="*/ 84 h 192"/>
                <a:gd name="T24" fmla="*/ 122 w 190"/>
                <a:gd name="T25" fmla="*/ 84 h 192"/>
                <a:gd name="T26" fmla="*/ 84 w 190"/>
                <a:gd name="T27" fmla="*/ 118 h 192"/>
                <a:gd name="T28" fmla="*/ 80 w 190"/>
                <a:gd name="T29" fmla="*/ 122 h 192"/>
                <a:gd name="T30" fmla="*/ 62 w 190"/>
                <a:gd name="T31" fmla="*/ 128 h 192"/>
                <a:gd name="T32" fmla="*/ 46 w 190"/>
                <a:gd name="T33" fmla="*/ 122 h 192"/>
                <a:gd name="T34" fmla="*/ 8 w 190"/>
                <a:gd name="T35" fmla="*/ 86 h 192"/>
                <a:gd name="T36" fmla="*/ 4 w 190"/>
                <a:gd name="T37" fmla="*/ 82 h 192"/>
                <a:gd name="T38" fmla="*/ 0 w 190"/>
                <a:gd name="T39" fmla="*/ 64 h 192"/>
                <a:gd name="T40" fmla="*/ 4 w 190"/>
                <a:gd name="T41" fmla="*/ 48 h 192"/>
                <a:gd name="T42" fmla="*/ 40 w 190"/>
                <a:gd name="T43" fmla="*/ 10 h 192"/>
                <a:gd name="T44" fmla="*/ 46 w 190"/>
                <a:gd name="T45" fmla="*/ 6 h 192"/>
                <a:gd name="T46" fmla="*/ 56 w 190"/>
                <a:gd name="T47" fmla="*/ 2 h 192"/>
                <a:gd name="T48" fmla="*/ 62 w 190"/>
                <a:gd name="T49" fmla="*/ 0 h 192"/>
                <a:gd name="T50" fmla="*/ 62 w 190"/>
                <a:gd name="T51" fmla="*/ 0 h 192"/>
                <a:gd name="T52" fmla="*/ 74 w 190"/>
                <a:gd name="T53" fmla="*/ 4 h 192"/>
                <a:gd name="T54" fmla="*/ 84 w 190"/>
                <a:gd name="T55" fmla="*/ 10 h 192"/>
                <a:gd name="T56" fmla="*/ 88 w 190"/>
                <a:gd name="T57" fmla="*/ 38 h 192"/>
                <a:gd name="T58" fmla="*/ 72 w 190"/>
                <a:gd name="T59" fmla="*/ 22 h 192"/>
                <a:gd name="T60" fmla="*/ 62 w 190"/>
                <a:gd name="T61" fmla="*/ 18 h 192"/>
                <a:gd name="T62" fmla="*/ 62 w 190"/>
                <a:gd name="T63" fmla="*/ 18 h 192"/>
                <a:gd name="T64" fmla="*/ 54 w 190"/>
                <a:gd name="T65" fmla="*/ 22 h 192"/>
                <a:gd name="T66" fmla="*/ 20 w 190"/>
                <a:gd name="T67" fmla="*/ 56 h 192"/>
                <a:gd name="T68" fmla="*/ 18 w 190"/>
                <a:gd name="T69" fmla="*/ 64 h 192"/>
                <a:gd name="T70" fmla="*/ 20 w 190"/>
                <a:gd name="T71" fmla="*/ 74 h 192"/>
                <a:gd name="T72" fmla="*/ 54 w 190"/>
                <a:gd name="T73" fmla="*/ 106 h 192"/>
                <a:gd name="T74" fmla="*/ 62 w 190"/>
                <a:gd name="T75" fmla="*/ 110 h 192"/>
                <a:gd name="T76" fmla="*/ 72 w 190"/>
                <a:gd name="T77" fmla="*/ 106 h 192"/>
                <a:gd name="T78" fmla="*/ 104 w 190"/>
                <a:gd name="T79" fmla="*/ 74 h 192"/>
                <a:gd name="T80" fmla="*/ 114 w 190"/>
                <a:gd name="T81" fmla="*/ 66 h 192"/>
                <a:gd name="T82" fmla="*/ 138 w 190"/>
                <a:gd name="T83" fmla="*/ 66 h 192"/>
                <a:gd name="T84" fmla="*/ 148 w 190"/>
                <a:gd name="T85" fmla="*/ 74 h 192"/>
                <a:gd name="T86" fmla="*/ 180 w 190"/>
                <a:gd name="T87" fmla="*/ 106 h 192"/>
                <a:gd name="T88" fmla="*/ 188 w 190"/>
                <a:gd name="T89" fmla="*/ 116 h 192"/>
                <a:gd name="T90" fmla="*/ 190 w 190"/>
                <a:gd name="T91" fmla="*/ 128 h 192"/>
                <a:gd name="T92" fmla="*/ 190 w 190"/>
                <a:gd name="T93" fmla="*/ 134 h 192"/>
                <a:gd name="T94" fmla="*/ 184 w 190"/>
                <a:gd name="T95" fmla="*/ 146 h 192"/>
                <a:gd name="T96" fmla="*/ 148 w 190"/>
                <a:gd name="T97" fmla="*/ 182 h 192"/>
                <a:gd name="T98" fmla="*/ 144 w 190"/>
                <a:gd name="T99" fmla="*/ 186 h 192"/>
                <a:gd name="T100" fmla="*/ 132 w 190"/>
                <a:gd name="T101" fmla="*/ 190 h 192"/>
                <a:gd name="T102" fmla="*/ 126 w 190"/>
                <a:gd name="T103" fmla="*/ 192 h 192"/>
                <a:gd name="T104" fmla="*/ 126 w 190"/>
                <a:gd name="T105" fmla="*/ 192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90" h="192">
                  <a:moveTo>
                    <a:pt x="126" y="192"/>
                  </a:moveTo>
                  <a:lnTo>
                    <a:pt x="126" y="192"/>
                  </a:lnTo>
                  <a:lnTo>
                    <a:pt x="120" y="190"/>
                  </a:lnTo>
                  <a:lnTo>
                    <a:pt x="114" y="190"/>
                  </a:lnTo>
                  <a:lnTo>
                    <a:pt x="108" y="186"/>
                  </a:lnTo>
                  <a:lnTo>
                    <a:pt x="104" y="182"/>
                  </a:lnTo>
                  <a:lnTo>
                    <a:pt x="88" y="166"/>
                  </a:lnTo>
                  <a:lnTo>
                    <a:pt x="100" y="154"/>
                  </a:lnTo>
                  <a:lnTo>
                    <a:pt x="116" y="170"/>
                  </a:lnTo>
                  <a:lnTo>
                    <a:pt x="116" y="170"/>
                  </a:lnTo>
                  <a:lnTo>
                    <a:pt x="122" y="172"/>
                  </a:lnTo>
                  <a:lnTo>
                    <a:pt x="126" y="174"/>
                  </a:lnTo>
                  <a:lnTo>
                    <a:pt x="132" y="172"/>
                  </a:lnTo>
                  <a:lnTo>
                    <a:pt x="136" y="170"/>
                  </a:lnTo>
                  <a:lnTo>
                    <a:pt x="168" y="138"/>
                  </a:lnTo>
                  <a:lnTo>
                    <a:pt x="168" y="138"/>
                  </a:lnTo>
                  <a:lnTo>
                    <a:pt x="170" y="132"/>
                  </a:lnTo>
                  <a:lnTo>
                    <a:pt x="172" y="128"/>
                  </a:lnTo>
                  <a:lnTo>
                    <a:pt x="172" y="128"/>
                  </a:lnTo>
                  <a:lnTo>
                    <a:pt x="170" y="122"/>
                  </a:lnTo>
                  <a:lnTo>
                    <a:pt x="168" y="118"/>
                  </a:lnTo>
                  <a:lnTo>
                    <a:pt x="136" y="86"/>
                  </a:lnTo>
                  <a:lnTo>
                    <a:pt x="136" y="86"/>
                  </a:lnTo>
                  <a:lnTo>
                    <a:pt x="132" y="84"/>
                  </a:lnTo>
                  <a:lnTo>
                    <a:pt x="126" y="82"/>
                  </a:lnTo>
                  <a:lnTo>
                    <a:pt x="122" y="84"/>
                  </a:lnTo>
                  <a:lnTo>
                    <a:pt x="116" y="86"/>
                  </a:lnTo>
                  <a:lnTo>
                    <a:pt x="84" y="118"/>
                  </a:lnTo>
                  <a:lnTo>
                    <a:pt x="84" y="118"/>
                  </a:lnTo>
                  <a:lnTo>
                    <a:pt x="80" y="122"/>
                  </a:lnTo>
                  <a:lnTo>
                    <a:pt x="74" y="126"/>
                  </a:lnTo>
                  <a:lnTo>
                    <a:pt x="62" y="128"/>
                  </a:lnTo>
                  <a:lnTo>
                    <a:pt x="50" y="126"/>
                  </a:lnTo>
                  <a:lnTo>
                    <a:pt x="46" y="122"/>
                  </a:lnTo>
                  <a:lnTo>
                    <a:pt x="40" y="118"/>
                  </a:lnTo>
                  <a:lnTo>
                    <a:pt x="8" y="86"/>
                  </a:lnTo>
                  <a:lnTo>
                    <a:pt x="8" y="86"/>
                  </a:lnTo>
                  <a:lnTo>
                    <a:pt x="4" y="82"/>
                  </a:lnTo>
                  <a:lnTo>
                    <a:pt x="2" y="76"/>
                  </a:lnTo>
                  <a:lnTo>
                    <a:pt x="0" y="64"/>
                  </a:lnTo>
                  <a:lnTo>
                    <a:pt x="2" y="52"/>
                  </a:lnTo>
                  <a:lnTo>
                    <a:pt x="4" y="48"/>
                  </a:lnTo>
                  <a:lnTo>
                    <a:pt x="8" y="42"/>
                  </a:lnTo>
                  <a:lnTo>
                    <a:pt x="40" y="10"/>
                  </a:lnTo>
                  <a:lnTo>
                    <a:pt x="40" y="10"/>
                  </a:lnTo>
                  <a:lnTo>
                    <a:pt x="46" y="6"/>
                  </a:lnTo>
                  <a:lnTo>
                    <a:pt x="50" y="4"/>
                  </a:lnTo>
                  <a:lnTo>
                    <a:pt x="56" y="2"/>
                  </a:lnTo>
                  <a:lnTo>
                    <a:pt x="62" y="0"/>
                  </a:lnTo>
                  <a:lnTo>
                    <a:pt x="62" y="0"/>
                  </a:lnTo>
                  <a:lnTo>
                    <a:pt x="62" y="0"/>
                  </a:lnTo>
                  <a:lnTo>
                    <a:pt x="62" y="0"/>
                  </a:lnTo>
                  <a:lnTo>
                    <a:pt x="68" y="2"/>
                  </a:lnTo>
                  <a:lnTo>
                    <a:pt x="74" y="4"/>
                  </a:lnTo>
                  <a:lnTo>
                    <a:pt x="80" y="6"/>
                  </a:lnTo>
                  <a:lnTo>
                    <a:pt x="84" y="10"/>
                  </a:lnTo>
                  <a:lnTo>
                    <a:pt x="100" y="26"/>
                  </a:lnTo>
                  <a:lnTo>
                    <a:pt x="88" y="38"/>
                  </a:lnTo>
                  <a:lnTo>
                    <a:pt x="72" y="22"/>
                  </a:lnTo>
                  <a:lnTo>
                    <a:pt x="72" y="22"/>
                  </a:lnTo>
                  <a:lnTo>
                    <a:pt x="68" y="20"/>
                  </a:lnTo>
                  <a:lnTo>
                    <a:pt x="62" y="18"/>
                  </a:lnTo>
                  <a:lnTo>
                    <a:pt x="62" y="18"/>
                  </a:lnTo>
                  <a:lnTo>
                    <a:pt x="62" y="18"/>
                  </a:lnTo>
                  <a:lnTo>
                    <a:pt x="58" y="20"/>
                  </a:lnTo>
                  <a:lnTo>
                    <a:pt x="54" y="22"/>
                  </a:lnTo>
                  <a:lnTo>
                    <a:pt x="20" y="56"/>
                  </a:lnTo>
                  <a:lnTo>
                    <a:pt x="20" y="56"/>
                  </a:lnTo>
                  <a:lnTo>
                    <a:pt x="18" y="60"/>
                  </a:lnTo>
                  <a:lnTo>
                    <a:pt x="18" y="64"/>
                  </a:lnTo>
                  <a:lnTo>
                    <a:pt x="18" y="70"/>
                  </a:lnTo>
                  <a:lnTo>
                    <a:pt x="20" y="74"/>
                  </a:lnTo>
                  <a:lnTo>
                    <a:pt x="54" y="106"/>
                  </a:lnTo>
                  <a:lnTo>
                    <a:pt x="54" y="106"/>
                  </a:lnTo>
                  <a:lnTo>
                    <a:pt x="58" y="108"/>
                  </a:lnTo>
                  <a:lnTo>
                    <a:pt x="62" y="110"/>
                  </a:lnTo>
                  <a:lnTo>
                    <a:pt x="68" y="108"/>
                  </a:lnTo>
                  <a:lnTo>
                    <a:pt x="72" y="106"/>
                  </a:lnTo>
                  <a:lnTo>
                    <a:pt x="104" y="74"/>
                  </a:lnTo>
                  <a:lnTo>
                    <a:pt x="104" y="74"/>
                  </a:lnTo>
                  <a:lnTo>
                    <a:pt x="110" y="70"/>
                  </a:lnTo>
                  <a:lnTo>
                    <a:pt x="114" y="66"/>
                  </a:lnTo>
                  <a:lnTo>
                    <a:pt x="126" y="64"/>
                  </a:lnTo>
                  <a:lnTo>
                    <a:pt x="138" y="66"/>
                  </a:lnTo>
                  <a:lnTo>
                    <a:pt x="144" y="70"/>
                  </a:lnTo>
                  <a:lnTo>
                    <a:pt x="148" y="74"/>
                  </a:lnTo>
                  <a:lnTo>
                    <a:pt x="180" y="106"/>
                  </a:lnTo>
                  <a:lnTo>
                    <a:pt x="180" y="106"/>
                  </a:lnTo>
                  <a:lnTo>
                    <a:pt x="184" y="110"/>
                  </a:lnTo>
                  <a:lnTo>
                    <a:pt x="188" y="116"/>
                  </a:lnTo>
                  <a:lnTo>
                    <a:pt x="190" y="122"/>
                  </a:lnTo>
                  <a:lnTo>
                    <a:pt x="190" y="128"/>
                  </a:lnTo>
                  <a:lnTo>
                    <a:pt x="190" y="128"/>
                  </a:lnTo>
                  <a:lnTo>
                    <a:pt x="190" y="134"/>
                  </a:lnTo>
                  <a:lnTo>
                    <a:pt x="188" y="140"/>
                  </a:lnTo>
                  <a:lnTo>
                    <a:pt x="184" y="146"/>
                  </a:lnTo>
                  <a:lnTo>
                    <a:pt x="180" y="150"/>
                  </a:lnTo>
                  <a:lnTo>
                    <a:pt x="148" y="182"/>
                  </a:lnTo>
                  <a:lnTo>
                    <a:pt x="148" y="182"/>
                  </a:lnTo>
                  <a:lnTo>
                    <a:pt x="144" y="186"/>
                  </a:lnTo>
                  <a:lnTo>
                    <a:pt x="138" y="190"/>
                  </a:lnTo>
                  <a:lnTo>
                    <a:pt x="132" y="190"/>
                  </a:lnTo>
                  <a:lnTo>
                    <a:pt x="126" y="192"/>
                  </a:lnTo>
                  <a:lnTo>
                    <a:pt x="126" y="192"/>
                  </a:lnTo>
                  <a:lnTo>
                    <a:pt x="126" y="192"/>
                  </a:lnTo>
                  <a:lnTo>
                    <a:pt x="126" y="1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72" name="Freeform 48">
              <a:extLst>
                <a:ext uri="{FF2B5EF4-FFF2-40B4-BE49-F238E27FC236}">
                  <a16:creationId xmlns:a16="http://schemas.microsoft.com/office/drawing/2014/main" id="{76600394-916D-CC33-E75C-2C7A1C5B8867}"/>
                </a:ext>
              </a:extLst>
            </p:cNvPr>
            <p:cNvSpPr>
              <a:spLocks/>
            </p:cNvSpPr>
            <p:nvPr/>
          </p:nvSpPr>
          <p:spPr bwMode="auto">
            <a:xfrm>
              <a:off x="11113" y="2357438"/>
              <a:ext cx="50800" cy="47625"/>
            </a:xfrm>
            <a:custGeom>
              <a:avLst/>
              <a:gdLst>
                <a:gd name="T0" fmla="*/ 18 w 32"/>
                <a:gd name="T1" fmla="*/ 30 h 30"/>
                <a:gd name="T2" fmla="*/ 0 w 32"/>
                <a:gd name="T3" fmla="*/ 14 h 30"/>
                <a:gd name="T4" fmla="*/ 14 w 32"/>
                <a:gd name="T5" fmla="*/ 0 h 30"/>
                <a:gd name="T6" fmla="*/ 32 w 32"/>
                <a:gd name="T7" fmla="*/ 18 h 30"/>
                <a:gd name="T8" fmla="*/ 18 w 32"/>
                <a:gd name="T9" fmla="*/ 30 h 30"/>
              </a:gdLst>
              <a:ahLst/>
              <a:cxnLst>
                <a:cxn ang="0">
                  <a:pos x="T0" y="T1"/>
                </a:cxn>
                <a:cxn ang="0">
                  <a:pos x="T2" y="T3"/>
                </a:cxn>
                <a:cxn ang="0">
                  <a:pos x="T4" y="T5"/>
                </a:cxn>
                <a:cxn ang="0">
                  <a:pos x="T6" y="T7"/>
                </a:cxn>
                <a:cxn ang="0">
                  <a:pos x="T8" y="T9"/>
                </a:cxn>
              </a:cxnLst>
              <a:rect l="0" t="0" r="r" b="b"/>
              <a:pathLst>
                <a:path w="32" h="30">
                  <a:moveTo>
                    <a:pt x="18" y="30"/>
                  </a:moveTo>
                  <a:lnTo>
                    <a:pt x="0" y="14"/>
                  </a:lnTo>
                  <a:lnTo>
                    <a:pt x="14" y="0"/>
                  </a:lnTo>
                  <a:lnTo>
                    <a:pt x="32" y="18"/>
                  </a:lnTo>
                  <a:lnTo>
                    <a:pt x="18"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73" name="Freeform 49">
              <a:extLst>
                <a:ext uri="{FF2B5EF4-FFF2-40B4-BE49-F238E27FC236}">
                  <a16:creationId xmlns:a16="http://schemas.microsoft.com/office/drawing/2014/main" id="{1F5AEC09-BE3B-BAAB-C742-99BC3BC29346}"/>
                </a:ext>
              </a:extLst>
            </p:cNvPr>
            <p:cNvSpPr>
              <a:spLocks/>
            </p:cNvSpPr>
            <p:nvPr/>
          </p:nvSpPr>
          <p:spPr bwMode="auto">
            <a:xfrm>
              <a:off x="242888" y="2589213"/>
              <a:ext cx="47625" cy="47625"/>
            </a:xfrm>
            <a:custGeom>
              <a:avLst/>
              <a:gdLst>
                <a:gd name="T0" fmla="*/ 18 w 30"/>
                <a:gd name="T1" fmla="*/ 30 h 30"/>
                <a:gd name="T2" fmla="*/ 0 w 30"/>
                <a:gd name="T3" fmla="*/ 12 h 30"/>
                <a:gd name="T4" fmla="*/ 12 w 30"/>
                <a:gd name="T5" fmla="*/ 0 h 30"/>
                <a:gd name="T6" fmla="*/ 30 w 30"/>
                <a:gd name="T7" fmla="*/ 18 h 30"/>
                <a:gd name="T8" fmla="*/ 18 w 30"/>
                <a:gd name="T9" fmla="*/ 30 h 30"/>
              </a:gdLst>
              <a:ahLst/>
              <a:cxnLst>
                <a:cxn ang="0">
                  <a:pos x="T0" y="T1"/>
                </a:cxn>
                <a:cxn ang="0">
                  <a:pos x="T2" y="T3"/>
                </a:cxn>
                <a:cxn ang="0">
                  <a:pos x="T4" y="T5"/>
                </a:cxn>
                <a:cxn ang="0">
                  <a:pos x="T6" y="T7"/>
                </a:cxn>
                <a:cxn ang="0">
                  <a:pos x="T8" y="T9"/>
                </a:cxn>
              </a:cxnLst>
              <a:rect l="0" t="0" r="r" b="b"/>
              <a:pathLst>
                <a:path w="30" h="30">
                  <a:moveTo>
                    <a:pt x="18" y="30"/>
                  </a:moveTo>
                  <a:lnTo>
                    <a:pt x="0" y="12"/>
                  </a:lnTo>
                  <a:lnTo>
                    <a:pt x="12" y="0"/>
                  </a:lnTo>
                  <a:lnTo>
                    <a:pt x="30" y="18"/>
                  </a:lnTo>
                  <a:lnTo>
                    <a:pt x="18"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74" name="Freeform 50">
              <a:extLst>
                <a:ext uri="{FF2B5EF4-FFF2-40B4-BE49-F238E27FC236}">
                  <a16:creationId xmlns:a16="http://schemas.microsoft.com/office/drawing/2014/main" id="{5EF4731D-C2FA-89FE-F275-C8A30BCAC169}"/>
                </a:ext>
              </a:extLst>
            </p:cNvPr>
            <p:cNvSpPr>
              <a:spLocks noEditPoints="1"/>
            </p:cNvSpPr>
            <p:nvPr/>
          </p:nvSpPr>
          <p:spPr bwMode="auto">
            <a:xfrm>
              <a:off x="-468313" y="1878013"/>
              <a:ext cx="1104901" cy="1104900"/>
            </a:xfrm>
            <a:custGeom>
              <a:avLst/>
              <a:gdLst>
                <a:gd name="T0" fmla="*/ 410 w 696"/>
                <a:gd name="T1" fmla="*/ 696 h 696"/>
                <a:gd name="T2" fmla="*/ 0 w 696"/>
                <a:gd name="T3" fmla="*/ 286 h 696"/>
                <a:gd name="T4" fmla="*/ 64 w 696"/>
                <a:gd name="T5" fmla="*/ 64 h 696"/>
                <a:gd name="T6" fmla="*/ 286 w 696"/>
                <a:gd name="T7" fmla="*/ 0 h 696"/>
                <a:gd name="T8" fmla="*/ 696 w 696"/>
                <a:gd name="T9" fmla="*/ 410 h 696"/>
                <a:gd name="T10" fmla="*/ 410 w 696"/>
                <a:gd name="T11" fmla="*/ 696 h 696"/>
                <a:gd name="T12" fmla="*/ 20 w 696"/>
                <a:gd name="T13" fmla="*/ 280 h 696"/>
                <a:gd name="T14" fmla="*/ 410 w 696"/>
                <a:gd name="T15" fmla="*/ 670 h 696"/>
                <a:gd name="T16" fmla="*/ 670 w 696"/>
                <a:gd name="T17" fmla="*/ 410 h 696"/>
                <a:gd name="T18" fmla="*/ 280 w 696"/>
                <a:gd name="T19" fmla="*/ 20 h 696"/>
                <a:gd name="T20" fmla="*/ 78 w 696"/>
                <a:gd name="T21" fmla="*/ 78 h 696"/>
                <a:gd name="T22" fmla="*/ 20 w 696"/>
                <a:gd name="T23" fmla="*/ 280 h 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96" h="696">
                  <a:moveTo>
                    <a:pt x="410" y="696"/>
                  </a:moveTo>
                  <a:lnTo>
                    <a:pt x="0" y="286"/>
                  </a:lnTo>
                  <a:lnTo>
                    <a:pt x="64" y="64"/>
                  </a:lnTo>
                  <a:lnTo>
                    <a:pt x="286" y="0"/>
                  </a:lnTo>
                  <a:lnTo>
                    <a:pt x="696" y="410"/>
                  </a:lnTo>
                  <a:lnTo>
                    <a:pt x="410" y="696"/>
                  </a:lnTo>
                  <a:close/>
                  <a:moveTo>
                    <a:pt x="20" y="280"/>
                  </a:moveTo>
                  <a:lnTo>
                    <a:pt x="410" y="670"/>
                  </a:lnTo>
                  <a:lnTo>
                    <a:pt x="670" y="410"/>
                  </a:lnTo>
                  <a:lnTo>
                    <a:pt x="280" y="20"/>
                  </a:lnTo>
                  <a:lnTo>
                    <a:pt x="78" y="78"/>
                  </a:lnTo>
                  <a:lnTo>
                    <a:pt x="20" y="2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75" name="Freeform 51">
              <a:extLst>
                <a:ext uri="{FF2B5EF4-FFF2-40B4-BE49-F238E27FC236}">
                  <a16:creationId xmlns:a16="http://schemas.microsoft.com/office/drawing/2014/main" id="{69DBF5AA-27A1-78D2-8F20-729313703399}"/>
                </a:ext>
              </a:extLst>
            </p:cNvPr>
            <p:cNvSpPr>
              <a:spLocks noEditPoints="1"/>
            </p:cNvSpPr>
            <p:nvPr/>
          </p:nvSpPr>
          <p:spPr bwMode="auto">
            <a:xfrm>
              <a:off x="-274638" y="2074863"/>
              <a:ext cx="193675" cy="190500"/>
            </a:xfrm>
            <a:custGeom>
              <a:avLst/>
              <a:gdLst>
                <a:gd name="T0" fmla="*/ 62 w 122"/>
                <a:gd name="T1" fmla="*/ 120 h 120"/>
                <a:gd name="T2" fmla="*/ 38 w 122"/>
                <a:gd name="T3" fmla="*/ 116 h 120"/>
                <a:gd name="T4" fmla="*/ 18 w 122"/>
                <a:gd name="T5" fmla="*/ 102 h 120"/>
                <a:gd name="T6" fmla="*/ 12 w 122"/>
                <a:gd name="T7" fmla="*/ 94 h 120"/>
                <a:gd name="T8" fmla="*/ 2 w 122"/>
                <a:gd name="T9" fmla="*/ 72 h 120"/>
                <a:gd name="T10" fmla="*/ 2 w 122"/>
                <a:gd name="T11" fmla="*/ 48 h 120"/>
                <a:gd name="T12" fmla="*/ 12 w 122"/>
                <a:gd name="T13" fmla="*/ 26 h 120"/>
                <a:gd name="T14" fmla="*/ 18 w 122"/>
                <a:gd name="T15" fmla="*/ 16 h 120"/>
                <a:gd name="T16" fmla="*/ 38 w 122"/>
                <a:gd name="T17" fmla="*/ 4 h 120"/>
                <a:gd name="T18" fmla="*/ 62 w 122"/>
                <a:gd name="T19" fmla="*/ 0 h 120"/>
                <a:gd name="T20" fmla="*/ 86 w 122"/>
                <a:gd name="T21" fmla="*/ 4 h 120"/>
                <a:gd name="T22" fmla="*/ 106 w 122"/>
                <a:gd name="T23" fmla="*/ 16 h 120"/>
                <a:gd name="T24" fmla="*/ 112 w 122"/>
                <a:gd name="T25" fmla="*/ 26 h 120"/>
                <a:gd name="T26" fmla="*/ 122 w 122"/>
                <a:gd name="T27" fmla="*/ 48 h 120"/>
                <a:gd name="T28" fmla="*/ 122 w 122"/>
                <a:gd name="T29" fmla="*/ 72 h 120"/>
                <a:gd name="T30" fmla="*/ 112 w 122"/>
                <a:gd name="T31" fmla="*/ 94 h 120"/>
                <a:gd name="T32" fmla="*/ 106 w 122"/>
                <a:gd name="T33" fmla="*/ 102 h 120"/>
                <a:gd name="T34" fmla="*/ 86 w 122"/>
                <a:gd name="T35" fmla="*/ 116 h 120"/>
                <a:gd name="T36" fmla="*/ 62 w 122"/>
                <a:gd name="T37" fmla="*/ 120 h 120"/>
                <a:gd name="T38" fmla="*/ 62 w 122"/>
                <a:gd name="T39" fmla="*/ 16 h 120"/>
                <a:gd name="T40" fmla="*/ 54 w 122"/>
                <a:gd name="T41" fmla="*/ 18 h 120"/>
                <a:gd name="T42" fmla="*/ 38 w 122"/>
                <a:gd name="T43" fmla="*/ 24 h 120"/>
                <a:gd name="T44" fmla="*/ 32 w 122"/>
                <a:gd name="T45" fmla="*/ 30 h 120"/>
                <a:gd name="T46" fmla="*/ 22 w 122"/>
                <a:gd name="T47" fmla="*/ 44 h 120"/>
                <a:gd name="T48" fmla="*/ 18 w 122"/>
                <a:gd name="T49" fmla="*/ 60 h 120"/>
                <a:gd name="T50" fmla="*/ 22 w 122"/>
                <a:gd name="T51" fmla="*/ 76 h 120"/>
                <a:gd name="T52" fmla="*/ 32 w 122"/>
                <a:gd name="T53" fmla="*/ 90 h 120"/>
                <a:gd name="T54" fmla="*/ 38 w 122"/>
                <a:gd name="T55" fmla="*/ 96 h 120"/>
                <a:gd name="T56" fmla="*/ 54 w 122"/>
                <a:gd name="T57" fmla="*/ 102 h 120"/>
                <a:gd name="T58" fmla="*/ 70 w 122"/>
                <a:gd name="T59" fmla="*/ 102 h 120"/>
                <a:gd name="T60" fmla="*/ 86 w 122"/>
                <a:gd name="T61" fmla="*/ 96 h 120"/>
                <a:gd name="T62" fmla="*/ 92 w 122"/>
                <a:gd name="T63" fmla="*/ 90 h 120"/>
                <a:gd name="T64" fmla="*/ 102 w 122"/>
                <a:gd name="T65" fmla="*/ 76 h 120"/>
                <a:gd name="T66" fmla="*/ 104 w 122"/>
                <a:gd name="T67" fmla="*/ 60 h 120"/>
                <a:gd name="T68" fmla="*/ 102 w 122"/>
                <a:gd name="T69" fmla="*/ 44 h 120"/>
                <a:gd name="T70" fmla="*/ 92 w 122"/>
                <a:gd name="T71" fmla="*/ 30 h 120"/>
                <a:gd name="T72" fmla="*/ 86 w 122"/>
                <a:gd name="T73" fmla="*/ 24 h 120"/>
                <a:gd name="T74" fmla="*/ 70 w 122"/>
                <a:gd name="T75" fmla="*/ 18 h 120"/>
                <a:gd name="T76" fmla="*/ 62 w 122"/>
                <a:gd name="T77" fmla="*/ 16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2" h="120">
                  <a:moveTo>
                    <a:pt x="62" y="120"/>
                  </a:moveTo>
                  <a:lnTo>
                    <a:pt x="62" y="120"/>
                  </a:lnTo>
                  <a:lnTo>
                    <a:pt x="50" y="120"/>
                  </a:lnTo>
                  <a:lnTo>
                    <a:pt x="38" y="116"/>
                  </a:lnTo>
                  <a:lnTo>
                    <a:pt x="28" y="110"/>
                  </a:lnTo>
                  <a:lnTo>
                    <a:pt x="18" y="102"/>
                  </a:lnTo>
                  <a:lnTo>
                    <a:pt x="18" y="102"/>
                  </a:lnTo>
                  <a:lnTo>
                    <a:pt x="12" y="94"/>
                  </a:lnTo>
                  <a:lnTo>
                    <a:pt x="6" y="82"/>
                  </a:lnTo>
                  <a:lnTo>
                    <a:pt x="2" y="72"/>
                  </a:lnTo>
                  <a:lnTo>
                    <a:pt x="0" y="60"/>
                  </a:lnTo>
                  <a:lnTo>
                    <a:pt x="2" y="48"/>
                  </a:lnTo>
                  <a:lnTo>
                    <a:pt x="6" y="36"/>
                  </a:lnTo>
                  <a:lnTo>
                    <a:pt x="12" y="26"/>
                  </a:lnTo>
                  <a:lnTo>
                    <a:pt x="18" y="16"/>
                  </a:lnTo>
                  <a:lnTo>
                    <a:pt x="18" y="16"/>
                  </a:lnTo>
                  <a:lnTo>
                    <a:pt x="28" y="10"/>
                  </a:lnTo>
                  <a:lnTo>
                    <a:pt x="38" y="4"/>
                  </a:lnTo>
                  <a:lnTo>
                    <a:pt x="50" y="0"/>
                  </a:lnTo>
                  <a:lnTo>
                    <a:pt x="62" y="0"/>
                  </a:lnTo>
                  <a:lnTo>
                    <a:pt x="74" y="0"/>
                  </a:lnTo>
                  <a:lnTo>
                    <a:pt x="86" y="4"/>
                  </a:lnTo>
                  <a:lnTo>
                    <a:pt x="96" y="10"/>
                  </a:lnTo>
                  <a:lnTo>
                    <a:pt x="106" y="16"/>
                  </a:lnTo>
                  <a:lnTo>
                    <a:pt x="106" y="16"/>
                  </a:lnTo>
                  <a:lnTo>
                    <a:pt x="112" y="26"/>
                  </a:lnTo>
                  <a:lnTo>
                    <a:pt x="118" y="36"/>
                  </a:lnTo>
                  <a:lnTo>
                    <a:pt x="122" y="48"/>
                  </a:lnTo>
                  <a:lnTo>
                    <a:pt x="122" y="60"/>
                  </a:lnTo>
                  <a:lnTo>
                    <a:pt x="122" y="72"/>
                  </a:lnTo>
                  <a:lnTo>
                    <a:pt x="118" y="82"/>
                  </a:lnTo>
                  <a:lnTo>
                    <a:pt x="112" y="94"/>
                  </a:lnTo>
                  <a:lnTo>
                    <a:pt x="106" y="102"/>
                  </a:lnTo>
                  <a:lnTo>
                    <a:pt x="106" y="102"/>
                  </a:lnTo>
                  <a:lnTo>
                    <a:pt x="96" y="110"/>
                  </a:lnTo>
                  <a:lnTo>
                    <a:pt x="86" y="116"/>
                  </a:lnTo>
                  <a:lnTo>
                    <a:pt x="74" y="120"/>
                  </a:lnTo>
                  <a:lnTo>
                    <a:pt x="62" y="120"/>
                  </a:lnTo>
                  <a:lnTo>
                    <a:pt x="62" y="120"/>
                  </a:lnTo>
                  <a:close/>
                  <a:moveTo>
                    <a:pt x="62" y="16"/>
                  </a:moveTo>
                  <a:lnTo>
                    <a:pt x="62" y="16"/>
                  </a:lnTo>
                  <a:lnTo>
                    <a:pt x="54" y="18"/>
                  </a:lnTo>
                  <a:lnTo>
                    <a:pt x="46" y="20"/>
                  </a:lnTo>
                  <a:lnTo>
                    <a:pt x="38" y="24"/>
                  </a:lnTo>
                  <a:lnTo>
                    <a:pt x="32" y="30"/>
                  </a:lnTo>
                  <a:lnTo>
                    <a:pt x="32" y="30"/>
                  </a:lnTo>
                  <a:lnTo>
                    <a:pt x="26" y="36"/>
                  </a:lnTo>
                  <a:lnTo>
                    <a:pt x="22" y="44"/>
                  </a:lnTo>
                  <a:lnTo>
                    <a:pt x="20" y="52"/>
                  </a:lnTo>
                  <a:lnTo>
                    <a:pt x="18" y="60"/>
                  </a:lnTo>
                  <a:lnTo>
                    <a:pt x="20" y="68"/>
                  </a:lnTo>
                  <a:lnTo>
                    <a:pt x="22" y="76"/>
                  </a:lnTo>
                  <a:lnTo>
                    <a:pt x="26" y="84"/>
                  </a:lnTo>
                  <a:lnTo>
                    <a:pt x="32" y="90"/>
                  </a:lnTo>
                  <a:lnTo>
                    <a:pt x="32" y="90"/>
                  </a:lnTo>
                  <a:lnTo>
                    <a:pt x="38" y="96"/>
                  </a:lnTo>
                  <a:lnTo>
                    <a:pt x="46" y="100"/>
                  </a:lnTo>
                  <a:lnTo>
                    <a:pt x="54" y="102"/>
                  </a:lnTo>
                  <a:lnTo>
                    <a:pt x="62" y="102"/>
                  </a:lnTo>
                  <a:lnTo>
                    <a:pt x="70" y="102"/>
                  </a:lnTo>
                  <a:lnTo>
                    <a:pt x="78" y="100"/>
                  </a:lnTo>
                  <a:lnTo>
                    <a:pt x="86" y="96"/>
                  </a:lnTo>
                  <a:lnTo>
                    <a:pt x="92" y="90"/>
                  </a:lnTo>
                  <a:lnTo>
                    <a:pt x="92" y="90"/>
                  </a:lnTo>
                  <a:lnTo>
                    <a:pt x="98" y="84"/>
                  </a:lnTo>
                  <a:lnTo>
                    <a:pt x="102" y="76"/>
                  </a:lnTo>
                  <a:lnTo>
                    <a:pt x="104" y="68"/>
                  </a:lnTo>
                  <a:lnTo>
                    <a:pt x="104" y="60"/>
                  </a:lnTo>
                  <a:lnTo>
                    <a:pt x="104" y="52"/>
                  </a:lnTo>
                  <a:lnTo>
                    <a:pt x="102" y="44"/>
                  </a:lnTo>
                  <a:lnTo>
                    <a:pt x="98" y="36"/>
                  </a:lnTo>
                  <a:lnTo>
                    <a:pt x="92" y="30"/>
                  </a:lnTo>
                  <a:lnTo>
                    <a:pt x="92" y="30"/>
                  </a:lnTo>
                  <a:lnTo>
                    <a:pt x="86" y="24"/>
                  </a:lnTo>
                  <a:lnTo>
                    <a:pt x="78" y="20"/>
                  </a:lnTo>
                  <a:lnTo>
                    <a:pt x="70" y="18"/>
                  </a:lnTo>
                  <a:lnTo>
                    <a:pt x="62" y="16"/>
                  </a:lnTo>
                  <a:lnTo>
                    <a:pt x="6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76" name="Freeform 52">
              <a:extLst>
                <a:ext uri="{FF2B5EF4-FFF2-40B4-BE49-F238E27FC236}">
                  <a16:creationId xmlns:a16="http://schemas.microsoft.com/office/drawing/2014/main" id="{B40B51F1-0B4A-C61C-4D6A-57674468AF50}"/>
                </a:ext>
              </a:extLst>
            </p:cNvPr>
            <p:cNvSpPr>
              <a:spLocks/>
            </p:cNvSpPr>
            <p:nvPr/>
          </p:nvSpPr>
          <p:spPr bwMode="auto">
            <a:xfrm>
              <a:off x="-636588" y="1992313"/>
              <a:ext cx="441325" cy="244475"/>
            </a:xfrm>
            <a:custGeom>
              <a:avLst/>
              <a:gdLst>
                <a:gd name="T0" fmla="*/ 138 w 278"/>
                <a:gd name="T1" fmla="*/ 154 h 154"/>
                <a:gd name="T2" fmla="*/ 84 w 278"/>
                <a:gd name="T3" fmla="*/ 148 h 154"/>
                <a:gd name="T4" fmla="*/ 40 w 278"/>
                <a:gd name="T5" fmla="*/ 132 h 154"/>
                <a:gd name="T6" fmla="*/ 10 w 278"/>
                <a:gd name="T7" fmla="*/ 108 h 154"/>
                <a:gd name="T8" fmla="*/ 2 w 278"/>
                <a:gd name="T9" fmla="*/ 92 h 154"/>
                <a:gd name="T10" fmla="*/ 0 w 278"/>
                <a:gd name="T11" fmla="*/ 76 h 154"/>
                <a:gd name="T12" fmla="*/ 0 w 278"/>
                <a:gd name="T13" fmla="*/ 68 h 154"/>
                <a:gd name="T14" fmla="*/ 6 w 278"/>
                <a:gd name="T15" fmla="*/ 54 h 154"/>
                <a:gd name="T16" fmla="*/ 22 w 278"/>
                <a:gd name="T17" fmla="*/ 34 h 154"/>
                <a:gd name="T18" fmla="*/ 60 w 278"/>
                <a:gd name="T19" fmla="*/ 12 h 154"/>
                <a:gd name="T20" fmla="*/ 110 w 278"/>
                <a:gd name="T21" fmla="*/ 0 h 154"/>
                <a:gd name="T22" fmla="*/ 138 w 278"/>
                <a:gd name="T23" fmla="*/ 0 h 154"/>
                <a:gd name="T24" fmla="*/ 176 w 278"/>
                <a:gd name="T25" fmla="*/ 2 h 154"/>
                <a:gd name="T26" fmla="*/ 172 w 278"/>
                <a:gd name="T27" fmla="*/ 20 h 154"/>
                <a:gd name="T28" fmla="*/ 138 w 278"/>
                <a:gd name="T29" fmla="*/ 18 h 154"/>
                <a:gd name="T30" fmla="*/ 114 w 278"/>
                <a:gd name="T31" fmla="*/ 18 h 154"/>
                <a:gd name="T32" fmla="*/ 72 w 278"/>
                <a:gd name="T33" fmla="*/ 28 h 154"/>
                <a:gd name="T34" fmla="*/ 38 w 278"/>
                <a:gd name="T35" fmla="*/ 44 h 154"/>
                <a:gd name="T36" fmla="*/ 20 w 278"/>
                <a:gd name="T37" fmla="*/ 64 h 154"/>
                <a:gd name="T38" fmla="*/ 18 w 278"/>
                <a:gd name="T39" fmla="*/ 76 h 154"/>
                <a:gd name="T40" fmla="*/ 18 w 278"/>
                <a:gd name="T41" fmla="*/ 82 h 154"/>
                <a:gd name="T42" fmla="*/ 28 w 278"/>
                <a:gd name="T43" fmla="*/ 100 h 154"/>
                <a:gd name="T44" fmla="*/ 54 w 278"/>
                <a:gd name="T45" fmla="*/ 118 h 154"/>
                <a:gd name="T46" fmla="*/ 92 w 278"/>
                <a:gd name="T47" fmla="*/ 132 h 154"/>
                <a:gd name="T48" fmla="*/ 138 w 278"/>
                <a:gd name="T49" fmla="*/ 136 h 154"/>
                <a:gd name="T50" fmla="*/ 164 w 278"/>
                <a:gd name="T51" fmla="*/ 136 h 154"/>
                <a:gd name="T52" fmla="*/ 206 w 278"/>
                <a:gd name="T53" fmla="*/ 126 h 154"/>
                <a:gd name="T54" fmla="*/ 240 w 278"/>
                <a:gd name="T55" fmla="*/ 110 h 154"/>
                <a:gd name="T56" fmla="*/ 258 w 278"/>
                <a:gd name="T57" fmla="*/ 88 h 154"/>
                <a:gd name="T58" fmla="*/ 260 w 278"/>
                <a:gd name="T59" fmla="*/ 76 h 154"/>
                <a:gd name="T60" fmla="*/ 278 w 278"/>
                <a:gd name="T61" fmla="*/ 76 h 154"/>
                <a:gd name="T62" fmla="*/ 276 w 278"/>
                <a:gd name="T63" fmla="*/ 92 h 154"/>
                <a:gd name="T64" fmla="*/ 268 w 278"/>
                <a:gd name="T65" fmla="*/ 108 h 154"/>
                <a:gd name="T66" fmla="*/ 238 w 278"/>
                <a:gd name="T67" fmla="*/ 132 h 154"/>
                <a:gd name="T68" fmla="*/ 194 w 278"/>
                <a:gd name="T69" fmla="*/ 148 h 154"/>
                <a:gd name="T70" fmla="*/ 138 w 278"/>
                <a:gd name="T71" fmla="*/ 154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78" h="154">
                  <a:moveTo>
                    <a:pt x="138" y="154"/>
                  </a:moveTo>
                  <a:lnTo>
                    <a:pt x="138" y="154"/>
                  </a:lnTo>
                  <a:lnTo>
                    <a:pt x="110" y="154"/>
                  </a:lnTo>
                  <a:lnTo>
                    <a:pt x="84" y="148"/>
                  </a:lnTo>
                  <a:lnTo>
                    <a:pt x="60" y="142"/>
                  </a:lnTo>
                  <a:lnTo>
                    <a:pt x="40" y="132"/>
                  </a:lnTo>
                  <a:lnTo>
                    <a:pt x="22" y="120"/>
                  </a:lnTo>
                  <a:lnTo>
                    <a:pt x="10" y="108"/>
                  </a:lnTo>
                  <a:lnTo>
                    <a:pt x="6" y="100"/>
                  </a:lnTo>
                  <a:lnTo>
                    <a:pt x="2" y="92"/>
                  </a:lnTo>
                  <a:lnTo>
                    <a:pt x="0" y="84"/>
                  </a:lnTo>
                  <a:lnTo>
                    <a:pt x="0" y="76"/>
                  </a:lnTo>
                  <a:lnTo>
                    <a:pt x="0" y="76"/>
                  </a:lnTo>
                  <a:lnTo>
                    <a:pt x="0" y="68"/>
                  </a:lnTo>
                  <a:lnTo>
                    <a:pt x="2" y="60"/>
                  </a:lnTo>
                  <a:lnTo>
                    <a:pt x="6" y="54"/>
                  </a:lnTo>
                  <a:lnTo>
                    <a:pt x="10" y="46"/>
                  </a:lnTo>
                  <a:lnTo>
                    <a:pt x="22" y="34"/>
                  </a:lnTo>
                  <a:lnTo>
                    <a:pt x="40" y="22"/>
                  </a:lnTo>
                  <a:lnTo>
                    <a:pt x="60" y="12"/>
                  </a:lnTo>
                  <a:lnTo>
                    <a:pt x="84" y="6"/>
                  </a:lnTo>
                  <a:lnTo>
                    <a:pt x="110" y="0"/>
                  </a:lnTo>
                  <a:lnTo>
                    <a:pt x="138" y="0"/>
                  </a:lnTo>
                  <a:lnTo>
                    <a:pt x="138" y="0"/>
                  </a:lnTo>
                  <a:lnTo>
                    <a:pt x="158" y="0"/>
                  </a:lnTo>
                  <a:lnTo>
                    <a:pt x="176" y="2"/>
                  </a:lnTo>
                  <a:lnTo>
                    <a:pt x="172" y="20"/>
                  </a:lnTo>
                  <a:lnTo>
                    <a:pt x="172" y="20"/>
                  </a:lnTo>
                  <a:lnTo>
                    <a:pt x="156" y="18"/>
                  </a:lnTo>
                  <a:lnTo>
                    <a:pt x="138" y="18"/>
                  </a:lnTo>
                  <a:lnTo>
                    <a:pt x="138" y="18"/>
                  </a:lnTo>
                  <a:lnTo>
                    <a:pt x="114" y="18"/>
                  </a:lnTo>
                  <a:lnTo>
                    <a:pt x="92" y="22"/>
                  </a:lnTo>
                  <a:lnTo>
                    <a:pt x="72" y="28"/>
                  </a:lnTo>
                  <a:lnTo>
                    <a:pt x="54" y="34"/>
                  </a:lnTo>
                  <a:lnTo>
                    <a:pt x="38" y="44"/>
                  </a:lnTo>
                  <a:lnTo>
                    <a:pt x="28" y="54"/>
                  </a:lnTo>
                  <a:lnTo>
                    <a:pt x="20" y="64"/>
                  </a:lnTo>
                  <a:lnTo>
                    <a:pt x="18" y="70"/>
                  </a:lnTo>
                  <a:lnTo>
                    <a:pt x="18" y="76"/>
                  </a:lnTo>
                  <a:lnTo>
                    <a:pt x="18" y="76"/>
                  </a:lnTo>
                  <a:lnTo>
                    <a:pt x="18" y="82"/>
                  </a:lnTo>
                  <a:lnTo>
                    <a:pt x="20" y="88"/>
                  </a:lnTo>
                  <a:lnTo>
                    <a:pt x="28" y="100"/>
                  </a:lnTo>
                  <a:lnTo>
                    <a:pt x="38" y="110"/>
                  </a:lnTo>
                  <a:lnTo>
                    <a:pt x="54" y="118"/>
                  </a:lnTo>
                  <a:lnTo>
                    <a:pt x="72" y="126"/>
                  </a:lnTo>
                  <a:lnTo>
                    <a:pt x="92" y="132"/>
                  </a:lnTo>
                  <a:lnTo>
                    <a:pt x="114" y="136"/>
                  </a:lnTo>
                  <a:lnTo>
                    <a:pt x="138" y="136"/>
                  </a:lnTo>
                  <a:lnTo>
                    <a:pt x="138" y="136"/>
                  </a:lnTo>
                  <a:lnTo>
                    <a:pt x="164" y="136"/>
                  </a:lnTo>
                  <a:lnTo>
                    <a:pt x="186" y="132"/>
                  </a:lnTo>
                  <a:lnTo>
                    <a:pt x="206" y="126"/>
                  </a:lnTo>
                  <a:lnTo>
                    <a:pt x="224" y="118"/>
                  </a:lnTo>
                  <a:lnTo>
                    <a:pt x="240" y="110"/>
                  </a:lnTo>
                  <a:lnTo>
                    <a:pt x="250" y="100"/>
                  </a:lnTo>
                  <a:lnTo>
                    <a:pt x="258" y="88"/>
                  </a:lnTo>
                  <a:lnTo>
                    <a:pt x="260" y="82"/>
                  </a:lnTo>
                  <a:lnTo>
                    <a:pt x="260" y="76"/>
                  </a:lnTo>
                  <a:lnTo>
                    <a:pt x="278" y="76"/>
                  </a:lnTo>
                  <a:lnTo>
                    <a:pt x="278" y="76"/>
                  </a:lnTo>
                  <a:lnTo>
                    <a:pt x="278" y="84"/>
                  </a:lnTo>
                  <a:lnTo>
                    <a:pt x="276" y="92"/>
                  </a:lnTo>
                  <a:lnTo>
                    <a:pt x="272" y="100"/>
                  </a:lnTo>
                  <a:lnTo>
                    <a:pt x="268" y="108"/>
                  </a:lnTo>
                  <a:lnTo>
                    <a:pt x="256" y="120"/>
                  </a:lnTo>
                  <a:lnTo>
                    <a:pt x="238" y="132"/>
                  </a:lnTo>
                  <a:lnTo>
                    <a:pt x="218" y="142"/>
                  </a:lnTo>
                  <a:lnTo>
                    <a:pt x="194" y="148"/>
                  </a:lnTo>
                  <a:lnTo>
                    <a:pt x="168" y="154"/>
                  </a:lnTo>
                  <a:lnTo>
                    <a:pt x="138" y="154"/>
                  </a:lnTo>
                  <a:lnTo>
                    <a:pt x="138"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b-NO"/>
            </a:p>
          </p:txBody>
        </p:sp>
      </p:grpSp>
      <p:grpSp>
        <p:nvGrpSpPr>
          <p:cNvPr id="77" name="Gruppe 76">
            <a:extLst>
              <a:ext uri="{FF2B5EF4-FFF2-40B4-BE49-F238E27FC236}">
                <a16:creationId xmlns:a16="http://schemas.microsoft.com/office/drawing/2014/main" id="{90859E9C-7092-41E8-A362-F885CC01596A}"/>
              </a:ext>
            </a:extLst>
          </p:cNvPr>
          <p:cNvGrpSpPr/>
          <p:nvPr/>
        </p:nvGrpSpPr>
        <p:grpSpPr>
          <a:xfrm>
            <a:off x="4597074" y="1427055"/>
            <a:ext cx="315821" cy="280086"/>
            <a:chOff x="-863883" y="1650938"/>
            <a:chExt cx="1187450" cy="1063625"/>
          </a:xfrm>
        </p:grpSpPr>
        <p:sp>
          <p:nvSpPr>
            <p:cNvPr id="78" name="Freeform 95">
              <a:extLst>
                <a:ext uri="{FF2B5EF4-FFF2-40B4-BE49-F238E27FC236}">
                  <a16:creationId xmlns:a16="http://schemas.microsoft.com/office/drawing/2014/main" id="{2F70A81A-9F7E-DE6E-1551-F983D0EE9FA8}"/>
                </a:ext>
              </a:extLst>
            </p:cNvPr>
            <p:cNvSpPr>
              <a:spLocks noEditPoints="1"/>
            </p:cNvSpPr>
            <p:nvPr/>
          </p:nvSpPr>
          <p:spPr bwMode="auto">
            <a:xfrm>
              <a:off x="-559083" y="1723963"/>
              <a:ext cx="882650" cy="673100"/>
            </a:xfrm>
            <a:custGeom>
              <a:avLst/>
              <a:gdLst>
                <a:gd name="T0" fmla="*/ 166 w 556"/>
                <a:gd name="T1" fmla="*/ 424 h 424"/>
                <a:gd name="T2" fmla="*/ 148 w 556"/>
                <a:gd name="T3" fmla="*/ 416 h 424"/>
                <a:gd name="T4" fmla="*/ 8 w 556"/>
                <a:gd name="T5" fmla="*/ 278 h 424"/>
                <a:gd name="T6" fmla="*/ 0 w 556"/>
                <a:gd name="T7" fmla="*/ 258 h 424"/>
                <a:gd name="T8" fmla="*/ 8 w 556"/>
                <a:gd name="T9" fmla="*/ 240 h 424"/>
                <a:gd name="T10" fmla="*/ 44 w 556"/>
                <a:gd name="T11" fmla="*/ 204 h 424"/>
                <a:gd name="T12" fmla="*/ 62 w 556"/>
                <a:gd name="T13" fmla="*/ 196 h 424"/>
                <a:gd name="T14" fmla="*/ 82 w 556"/>
                <a:gd name="T15" fmla="*/ 204 h 424"/>
                <a:gd name="T16" fmla="*/ 474 w 556"/>
                <a:gd name="T17" fmla="*/ 8 h 424"/>
                <a:gd name="T18" fmla="*/ 484 w 556"/>
                <a:gd name="T19" fmla="*/ 2 h 424"/>
                <a:gd name="T20" fmla="*/ 504 w 556"/>
                <a:gd name="T21" fmla="*/ 2 h 424"/>
                <a:gd name="T22" fmla="*/ 548 w 556"/>
                <a:gd name="T23" fmla="*/ 44 h 424"/>
                <a:gd name="T24" fmla="*/ 554 w 556"/>
                <a:gd name="T25" fmla="*/ 52 h 424"/>
                <a:gd name="T26" fmla="*/ 556 w 556"/>
                <a:gd name="T27" fmla="*/ 62 h 424"/>
                <a:gd name="T28" fmla="*/ 548 w 556"/>
                <a:gd name="T29" fmla="*/ 82 h 424"/>
                <a:gd name="T30" fmla="*/ 186 w 556"/>
                <a:gd name="T31" fmla="*/ 416 h 424"/>
                <a:gd name="T32" fmla="*/ 166 w 556"/>
                <a:gd name="T33" fmla="*/ 424 h 424"/>
                <a:gd name="T34" fmla="*/ 62 w 556"/>
                <a:gd name="T35" fmla="*/ 214 h 424"/>
                <a:gd name="T36" fmla="*/ 60 w 556"/>
                <a:gd name="T37" fmla="*/ 214 h 424"/>
                <a:gd name="T38" fmla="*/ 22 w 556"/>
                <a:gd name="T39" fmla="*/ 252 h 424"/>
                <a:gd name="T40" fmla="*/ 20 w 556"/>
                <a:gd name="T41" fmla="*/ 256 h 424"/>
                <a:gd name="T42" fmla="*/ 20 w 556"/>
                <a:gd name="T43" fmla="*/ 262 h 424"/>
                <a:gd name="T44" fmla="*/ 160 w 556"/>
                <a:gd name="T45" fmla="*/ 404 h 424"/>
                <a:gd name="T46" fmla="*/ 164 w 556"/>
                <a:gd name="T47" fmla="*/ 406 h 424"/>
                <a:gd name="T48" fmla="*/ 170 w 556"/>
                <a:gd name="T49" fmla="*/ 406 h 424"/>
                <a:gd name="T50" fmla="*/ 536 w 556"/>
                <a:gd name="T51" fmla="*/ 70 h 424"/>
                <a:gd name="T52" fmla="*/ 538 w 556"/>
                <a:gd name="T53" fmla="*/ 66 h 424"/>
                <a:gd name="T54" fmla="*/ 538 w 556"/>
                <a:gd name="T55" fmla="*/ 62 h 424"/>
                <a:gd name="T56" fmla="*/ 536 w 556"/>
                <a:gd name="T57" fmla="*/ 56 h 424"/>
                <a:gd name="T58" fmla="*/ 500 w 556"/>
                <a:gd name="T59" fmla="*/ 22 h 424"/>
                <a:gd name="T60" fmla="*/ 494 w 556"/>
                <a:gd name="T61" fmla="*/ 18 h 424"/>
                <a:gd name="T62" fmla="*/ 488 w 556"/>
                <a:gd name="T63" fmla="*/ 22 h 424"/>
                <a:gd name="T64" fmla="*/ 166 w 556"/>
                <a:gd name="T65" fmla="*/ 314 h 424"/>
                <a:gd name="T66" fmla="*/ 68 w 556"/>
                <a:gd name="T67" fmla="*/ 216 h 424"/>
                <a:gd name="T68" fmla="*/ 62 w 556"/>
                <a:gd name="T69" fmla="*/ 214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56" h="424">
                  <a:moveTo>
                    <a:pt x="166" y="424"/>
                  </a:moveTo>
                  <a:lnTo>
                    <a:pt x="166" y="424"/>
                  </a:lnTo>
                  <a:lnTo>
                    <a:pt x="156" y="422"/>
                  </a:lnTo>
                  <a:lnTo>
                    <a:pt x="148" y="416"/>
                  </a:lnTo>
                  <a:lnTo>
                    <a:pt x="8" y="278"/>
                  </a:lnTo>
                  <a:lnTo>
                    <a:pt x="8" y="278"/>
                  </a:lnTo>
                  <a:lnTo>
                    <a:pt x="2" y="268"/>
                  </a:lnTo>
                  <a:lnTo>
                    <a:pt x="0" y="258"/>
                  </a:lnTo>
                  <a:lnTo>
                    <a:pt x="2" y="248"/>
                  </a:lnTo>
                  <a:lnTo>
                    <a:pt x="8" y="240"/>
                  </a:lnTo>
                  <a:lnTo>
                    <a:pt x="44" y="204"/>
                  </a:lnTo>
                  <a:lnTo>
                    <a:pt x="44" y="204"/>
                  </a:lnTo>
                  <a:lnTo>
                    <a:pt x="52" y="198"/>
                  </a:lnTo>
                  <a:lnTo>
                    <a:pt x="62" y="196"/>
                  </a:lnTo>
                  <a:lnTo>
                    <a:pt x="72" y="198"/>
                  </a:lnTo>
                  <a:lnTo>
                    <a:pt x="82" y="204"/>
                  </a:lnTo>
                  <a:lnTo>
                    <a:pt x="166" y="290"/>
                  </a:lnTo>
                  <a:lnTo>
                    <a:pt x="474" y="8"/>
                  </a:lnTo>
                  <a:lnTo>
                    <a:pt x="474" y="8"/>
                  </a:lnTo>
                  <a:lnTo>
                    <a:pt x="484" y="2"/>
                  </a:lnTo>
                  <a:lnTo>
                    <a:pt x="494" y="0"/>
                  </a:lnTo>
                  <a:lnTo>
                    <a:pt x="504" y="2"/>
                  </a:lnTo>
                  <a:lnTo>
                    <a:pt x="512" y="8"/>
                  </a:lnTo>
                  <a:lnTo>
                    <a:pt x="548" y="44"/>
                  </a:lnTo>
                  <a:lnTo>
                    <a:pt x="548" y="44"/>
                  </a:lnTo>
                  <a:lnTo>
                    <a:pt x="554" y="52"/>
                  </a:lnTo>
                  <a:lnTo>
                    <a:pt x="556" y="62"/>
                  </a:lnTo>
                  <a:lnTo>
                    <a:pt x="556" y="62"/>
                  </a:lnTo>
                  <a:lnTo>
                    <a:pt x="554" y="74"/>
                  </a:lnTo>
                  <a:lnTo>
                    <a:pt x="548" y="82"/>
                  </a:lnTo>
                  <a:lnTo>
                    <a:pt x="186" y="416"/>
                  </a:lnTo>
                  <a:lnTo>
                    <a:pt x="186" y="416"/>
                  </a:lnTo>
                  <a:lnTo>
                    <a:pt x="176" y="422"/>
                  </a:lnTo>
                  <a:lnTo>
                    <a:pt x="166" y="424"/>
                  </a:lnTo>
                  <a:lnTo>
                    <a:pt x="166" y="424"/>
                  </a:lnTo>
                  <a:close/>
                  <a:moveTo>
                    <a:pt x="62" y="214"/>
                  </a:moveTo>
                  <a:lnTo>
                    <a:pt x="62" y="214"/>
                  </a:lnTo>
                  <a:lnTo>
                    <a:pt x="60" y="214"/>
                  </a:lnTo>
                  <a:lnTo>
                    <a:pt x="56" y="216"/>
                  </a:lnTo>
                  <a:lnTo>
                    <a:pt x="22" y="252"/>
                  </a:lnTo>
                  <a:lnTo>
                    <a:pt x="22" y="252"/>
                  </a:lnTo>
                  <a:lnTo>
                    <a:pt x="20" y="256"/>
                  </a:lnTo>
                  <a:lnTo>
                    <a:pt x="18" y="258"/>
                  </a:lnTo>
                  <a:lnTo>
                    <a:pt x="20" y="262"/>
                  </a:lnTo>
                  <a:lnTo>
                    <a:pt x="22" y="264"/>
                  </a:lnTo>
                  <a:lnTo>
                    <a:pt x="160" y="404"/>
                  </a:lnTo>
                  <a:lnTo>
                    <a:pt x="160" y="404"/>
                  </a:lnTo>
                  <a:lnTo>
                    <a:pt x="164" y="406"/>
                  </a:lnTo>
                  <a:lnTo>
                    <a:pt x="166" y="406"/>
                  </a:lnTo>
                  <a:lnTo>
                    <a:pt x="170" y="406"/>
                  </a:lnTo>
                  <a:lnTo>
                    <a:pt x="174" y="404"/>
                  </a:lnTo>
                  <a:lnTo>
                    <a:pt x="536" y="70"/>
                  </a:lnTo>
                  <a:lnTo>
                    <a:pt x="536" y="70"/>
                  </a:lnTo>
                  <a:lnTo>
                    <a:pt x="538" y="66"/>
                  </a:lnTo>
                  <a:lnTo>
                    <a:pt x="538" y="62"/>
                  </a:lnTo>
                  <a:lnTo>
                    <a:pt x="538" y="62"/>
                  </a:lnTo>
                  <a:lnTo>
                    <a:pt x="538" y="60"/>
                  </a:lnTo>
                  <a:lnTo>
                    <a:pt x="536" y="56"/>
                  </a:lnTo>
                  <a:lnTo>
                    <a:pt x="500" y="22"/>
                  </a:lnTo>
                  <a:lnTo>
                    <a:pt x="500" y="22"/>
                  </a:lnTo>
                  <a:lnTo>
                    <a:pt x="498" y="20"/>
                  </a:lnTo>
                  <a:lnTo>
                    <a:pt x="494" y="18"/>
                  </a:lnTo>
                  <a:lnTo>
                    <a:pt x="490" y="20"/>
                  </a:lnTo>
                  <a:lnTo>
                    <a:pt x="488" y="22"/>
                  </a:lnTo>
                  <a:lnTo>
                    <a:pt x="486" y="22"/>
                  </a:lnTo>
                  <a:lnTo>
                    <a:pt x="166" y="314"/>
                  </a:lnTo>
                  <a:lnTo>
                    <a:pt x="68" y="216"/>
                  </a:lnTo>
                  <a:lnTo>
                    <a:pt x="68" y="216"/>
                  </a:lnTo>
                  <a:lnTo>
                    <a:pt x="66" y="214"/>
                  </a:lnTo>
                  <a:lnTo>
                    <a:pt x="62" y="214"/>
                  </a:lnTo>
                  <a:lnTo>
                    <a:pt x="62" y="214"/>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79" name="Freeform 96">
              <a:extLst>
                <a:ext uri="{FF2B5EF4-FFF2-40B4-BE49-F238E27FC236}">
                  <a16:creationId xmlns:a16="http://schemas.microsoft.com/office/drawing/2014/main" id="{1C9DF4AA-76BE-617D-EAB4-BBC5942C4B5A}"/>
                </a:ext>
              </a:extLst>
            </p:cNvPr>
            <p:cNvSpPr>
              <a:spLocks/>
            </p:cNvSpPr>
            <p:nvPr/>
          </p:nvSpPr>
          <p:spPr bwMode="auto">
            <a:xfrm>
              <a:off x="-727358" y="1787463"/>
              <a:ext cx="790575" cy="790575"/>
            </a:xfrm>
            <a:custGeom>
              <a:avLst/>
              <a:gdLst>
                <a:gd name="T0" fmla="*/ 224 w 498"/>
                <a:gd name="T1" fmla="*/ 496 h 498"/>
                <a:gd name="T2" fmla="*/ 152 w 498"/>
                <a:gd name="T3" fmla="*/ 478 h 498"/>
                <a:gd name="T4" fmla="*/ 90 w 498"/>
                <a:gd name="T5" fmla="*/ 440 h 498"/>
                <a:gd name="T6" fmla="*/ 42 w 498"/>
                <a:gd name="T7" fmla="*/ 388 h 498"/>
                <a:gd name="T8" fmla="*/ 10 w 498"/>
                <a:gd name="T9" fmla="*/ 322 h 498"/>
                <a:gd name="T10" fmla="*/ 0 w 498"/>
                <a:gd name="T11" fmla="*/ 248 h 498"/>
                <a:gd name="T12" fmla="*/ 4 w 498"/>
                <a:gd name="T13" fmla="*/ 198 h 498"/>
                <a:gd name="T14" fmla="*/ 30 w 498"/>
                <a:gd name="T15" fmla="*/ 130 h 498"/>
                <a:gd name="T16" fmla="*/ 72 w 498"/>
                <a:gd name="T17" fmla="*/ 72 h 498"/>
                <a:gd name="T18" fmla="*/ 130 w 498"/>
                <a:gd name="T19" fmla="*/ 30 h 498"/>
                <a:gd name="T20" fmla="*/ 198 w 498"/>
                <a:gd name="T21" fmla="*/ 4 h 498"/>
                <a:gd name="T22" fmla="*/ 250 w 498"/>
                <a:gd name="T23" fmla="*/ 0 h 498"/>
                <a:gd name="T24" fmla="*/ 320 w 498"/>
                <a:gd name="T25" fmla="*/ 10 h 498"/>
                <a:gd name="T26" fmla="*/ 384 w 498"/>
                <a:gd name="T27" fmla="*/ 38 h 498"/>
                <a:gd name="T28" fmla="*/ 422 w 498"/>
                <a:gd name="T29" fmla="*/ 68 h 498"/>
                <a:gd name="T30" fmla="*/ 424 w 498"/>
                <a:gd name="T31" fmla="*/ 78 h 498"/>
                <a:gd name="T32" fmla="*/ 420 w 498"/>
                <a:gd name="T33" fmla="*/ 84 h 498"/>
                <a:gd name="T34" fmla="*/ 410 w 498"/>
                <a:gd name="T35" fmla="*/ 82 h 498"/>
                <a:gd name="T36" fmla="*/ 374 w 498"/>
                <a:gd name="T37" fmla="*/ 54 h 498"/>
                <a:gd name="T38" fmla="*/ 314 w 498"/>
                <a:gd name="T39" fmla="*/ 26 h 498"/>
                <a:gd name="T40" fmla="*/ 250 w 498"/>
                <a:gd name="T41" fmla="*/ 18 h 498"/>
                <a:gd name="T42" fmla="*/ 202 w 498"/>
                <a:gd name="T43" fmla="*/ 22 h 498"/>
                <a:gd name="T44" fmla="*/ 138 w 498"/>
                <a:gd name="T45" fmla="*/ 46 h 498"/>
                <a:gd name="T46" fmla="*/ 86 w 498"/>
                <a:gd name="T47" fmla="*/ 84 h 498"/>
                <a:gd name="T48" fmla="*/ 46 w 498"/>
                <a:gd name="T49" fmla="*/ 138 h 498"/>
                <a:gd name="T50" fmla="*/ 22 w 498"/>
                <a:gd name="T51" fmla="*/ 202 h 498"/>
                <a:gd name="T52" fmla="*/ 18 w 498"/>
                <a:gd name="T53" fmla="*/ 248 h 498"/>
                <a:gd name="T54" fmla="*/ 28 w 498"/>
                <a:gd name="T55" fmla="*/ 318 h 498"/>
                <a:gd name="T56" fmla="*/ 58 w 498"/>
                <a:gd name="T57" fmla="*/ 378 h 498"/>
                <a:gd name="T58" fmla="*/ 102 w 498"/>
                <a:gd name="T59" fmla="*/ 428 h 498"/>
                <a:gd name="T60" fmla="*/ 160 w 498"/>
                <a:gd name="T61" fmla="*/ 462 h 498"/>
                <a:gd name="T62" fmla="*/ 226 w 498"/>
                <a:gd name="T63" fmla="*/ 478 h 498"/>
                <a:gd name="T64" fmla="*/ 272 w 498"/>
                <a:gd name="T65" fmla="*/ 478 h 498"/>
                <a:gd name="T66" fmla="*/ 338 w 498"/>
                <a:gd name="T67" fmla="*/ 462 h 498"/>
                <a:gd name="T68" fmla="*/ 394 w 498"/>
                <a:gd name="T69" fmla="*/ 430 h 498"/>
                <a:gd name="T70" fmla="*/ 438 w 498"/>
                <a:gd name="T71" fmla="*/ 382 h 498"/>
                <a:gd name="T72" fmla="*/ 468 w 498"/>
                <a:gd name="T73" fmla="*/ 322 h 498"/>
                <a:gd name="T74" fmla="*/ 480 w 498"/>
                <a:gd name="T75" fmla="*/ 256 h 498"/>
                <a:gd name="T76" fmla="*/ 484 w 498"/>
                <a:gd name="T77" fmla="*/ 250 h 498"/>
                <a:gd name="T78" fmla="*/ 490 w 498"/>
                <a:gd name="T79" fmla="*/ 246 h 498"/>
                <a:gd name="T80" fmla="*/ 498 w 498"/>
                <a:gd name="T81" fmla="*/ 252 h 498"/>
                <a:gd name="T82" fmla="*/ 496 w 498"/>
                <a:gd name="T83" fmla="*/ 280 h 498"/>
                <a:gd name="T84" fmla="*/ 476 w 498"/>
                <a:gd name="T85" fmla="*/ 350 h 498"/>
                <a:gd name="T86" fmla="*/ 440 w 498"/>
                <a:gd name="T87" fmla="*/ 410 h 498"/>
                <a:gd name="T88" fmla="*/ 386 w 498"/>
                <a:gd name="T89" fmla="*/ 458 h 498"/>
                <a:gd name="T90" fmla="*/ 322 w 498"/>
                <a:gd name="T91" fmla="*/ 488 h 498"/>
                <a:gd name="T92" fmla="*/ 250 w 498"/>
                <a:gd name="T93" fmla="*/ 498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98" h="498">
                  <a:moveTo>
                    <a:pt x="250" y="498"/>
                  </a:moveTo>
                  <a:lnTo>
                    <a:pt x="250" y="498"/>
                  </a:lnTo>
                  <a:lnTo>
                    <a:pt x="224" y="496"/>
                  </a:lnTo>
                  <a:lnTo>
                    <a:pt x="198" y="492"/>
                  </a:lnTo>
                  <a:lnTo>
                    <a:pt x="174" y="486"/>
                  </a:lnTo>
                  <a:lnTo>
                    <a:pt x="152" y="478"/>
                  </a:lnTo>
                  <a:lnTo>
                    <a:pt x="130" y="468"/>
                  </a:lnTo>
                  <a:lnTo>
                    <a:pt x="110" y="456"/>
                  </a:lnTo>
                  <a:lnTo>
                    <a:pt x="90" y="440"/>
                  </a:lnTo>
                  <a:lnTo>
                    <a:pt x="72" y="424"/>
                  </a:lnTo>
                  <a:lnTo>
                    <a:pt x="56" y="408"/>
                  </a:lnTo>
                  <a:lnTo>
                    <a:pt x="42" y="388"/>
                  </a:lnTo>
                  <a:lnTo>
                    <a:pt x="30" y="368"/>
                  </a:lnTo>
                  <a:lnTo>
                    <a:pt x="20" y="346"/>
                  </a:lnTo>
                  <a:lnTo>
                    <a:pt x="10" y="322"/>
                  </a:lnTo>
                  <a:lnTo>
                    <a:pt x="4" y="298"/>
                  </a:lnTo>
                  <a:lnTo>
                    <a:pt x="0" y="274"/>
                  </a:lnTo>
                  <a:lnTo>
                    <a:pt x="0" y="248"/>
                  </a:lnTo>
                  <a:lnTo>
                    <a:pt x="0" y="248"/>
                  </a:lnTo>
                  <a:lnTo>
                    <a:pt x="0" y="224"/>
                  </a:lnTo>
                  <a:lnTo>
                    <a:pt x="4" y="198"/>
                  </a:lnTo>
                  <a:lnTo>
                    <a:pt x="10" y="174"/>
                  </a:lnTo>
                  <a:lnTo>
                    <a:pt x="20" y="152"/>
                  </a:lnTo>
                  <a:lnTo>
                    <a:pt x="30" y="130"/>
                  </a:lnTo>
                  <a:lnTo>
                    <a:pt x="42" y="110"/>
                  </a:lnTo>
                  <a:lnTo>
                    <a:pt x="56" y="90"/>
                  </a:lnTo>
                  <a:lnTo>
                    <a:pt x="72" y="72"/>
                  </a:lnTo>
                  <a:lnTo>
                    <a:pt x="90" y="56"/>
                  </a:lnTo>
                  <a:lnTo>
                    <a:pt x="110" y="42"/>
                  </a:lnTo>
                  <a:lnTo>
                    <a:pt x="130" y="30"/>
                  </a:lnTo>
                  <a:lnTo>
                    <a:pt x="152" y="18"/>
                  </a:lnTo>
                  <a:lnTo>
                    <a:pt x="174" y="10"/>
                  </a:lnTo>
                  <a:lnTo>
                    <a:pt x="198" y="4"/>
                  </a:lnTo>
                  <a:lnTo>
                    <a:pt x="224" y="0"/>
                  </a:lnTo>
                  <a:lnTo>
                    <a:pt x="250" y="0"/>
                  </a:lnTo>
                  <a:lnTo>
                    <a:pt x="250" y="0"/>
                  </a:lnTo>
                  <a:lnTo>
                    <a:pt x="274" y="0"/>
                  </a:lnTo>
                  <a:lnTo>
                    <a:pt x="296" y="4"/>
                  </a:lnTo>
                  <a:lnTo>
                    <a:pt x="320" y="10"/>
                  </a:lnTo>
                  <a:lnTo>
                    <a:pt x="342" y="18"/>
                  </a:lnTo>
                  <a:lnTo>
                    <a:pt x="364" y="28"/>
                  </a:lnTo>
                  <a:lnTo>
                    <a:pt x="384" y="38"/>
                  </a:lnTo>
                  <a:lnTo>
                    <a:pt x="404" y="52"/>
                  </a:lnTo>
                  <a:lnTo>
                    <a:pt x="422" y="68"/>
                  </a:lnTo>
                  <a:lnTo>
                    <a:pt x="422" y="68"/>
                  </a:lnTo>
                  <a:lnTo>
                    <a:pt x="424" y="72"/>
                  </a:lnTo>
                  <a:lnTo>
                    <a:pt x="424" y="76"/>
                  </a:lnTo>
                  <a:lnTo>
                    <a:pt x="424" y="78"/>
                  </a:lnTo>
                  <a:lnTo>
                    <a:pt x="422" y="82"/>
                  </a:lnTo>
                  <a:lnTo>
                    <a:pt x="422" y="82"/>
                  </a:lnTo>
                  <a:lnTo>
                    <a:pt x="420" y="84"/>
                  </a:lnTo>
                  <a:lnTo>
                    <a:pt x="416" y="84"/>
                  </a:lnTo>
                  <a:lnTo>
                    <a:pt x="412" y="84"/>
                  </a:lnTo>
                  <a:lnTo>
                    <a:pt x="410" y="82"/>
                  </a:lnTo>
                  <a:lnTo>
                    <a:pt x="410" y="82"/>
                  </a:lnTo>
                  <a:lnTo>
                    <a:pt x="392" y="68"/>
                  </a:lnTo>
                  <a:lnTo>
                    <a:pt x="374" y="54"/>
                  </a:lnTo>
                  <a:lnTo>
                    <a:pt x="356" y="42"/>
                  </a:lnTo>
                  <a:lnTo>
                    <a:pt x="336" y="34"/>
                  </a:lnTo>
                  <a:lnTo>
                    <a:pt x="314" y="26"/>
                  </a:lnTo>
                  <a:lnTo>
                    <a:pt x="294" y="22"/>
                  </a:lnTo>
                  <a:lnTo>
                    <a:pt x="272" y="18"/>
                  </a:lnTo>
                  <a:lnTo>
                    <a:pt x="250" y="18"/>
                  </a:lnTo>
                  <a:lnTo>
                    <a:pt x="250" y="18"/>
                  </a:lnTo>
                  <a:lnTo>
                    <a:pt x="226" y="18"/>
                  </a:lnTo>
                  <a:lnTo>
                    <a:pt x="202" y="22"/>
                  </a:lnTo>
                  <a:lnTo>
                    <a:pt x="180" y="28"/>
                  </a:lnTo>
                  <a:lnTo>
                    <a:pt x="160" y="36"/>
                  </a:lnTo>
                  <a:lnTo>
                    <a:pt x="138" y="46"/>
                  </a:lnTo>
                  <a:lnTo>
                    <a:pt x="120" y="56"/>
                  </a:lnTo>
                  <a:lnTo>
                    <a:pt x="102" y="70"/>
                  </a:lnTo>
                  <a:lnTo>
                    <a:pt x="86" y="84"/>
                  </a:lnTo>
                  <a:lnTo>
                    <a:pt x="70" y="102"/>
                  </a:lnTo>
                  <a:lnTo>
                    <a:pt x="58" y="120"/>
                  </a:lnTo>
                  <a:lnTo>
                    <a:pt x="46" y="138"/>
                  </a:lnTo>
                  <a:lnTo>
                    <a:pt x="36" y="158"/>
                  </a:lnTo>
                  <a:lnTo>
                    <a:pt x="28" y="180"/>
                  </a:lnTo>
                  <a:lnTo>
                    <a:pt x="22" y="202"/>
                  </a:lnTo>
                  <a:lnTo>
                    <a:pt x="18" y="224"/>
                  </a:lnTo>
                  <a:lnTo>
                    <a:pt x="18" y="248"/>
                  </a:lnTo>
                  <a:lnTo>
                    <a:pt x="18" y="248"/>
                  </a:lnTo>
                  <a:lnTo>
                    <a:pt x="18" y="272"/>
                  </a:lnTo>
                  <a:lnTo>
                    <a:pt x="22" y="296"/>
                  </a:lnTo>
                  <a:lnTo>
                    <a:pt x="28" y="318"/>
                  </a:lnTo>
                  <a:lnTo>
                    <a:pt x="36" y="338"/>
                  </a:lnTo>
                  <a:lnTo>
                    <a:pt x="46" y="358"/>
                  </a:lnTo>
                  <a:lnTo>
                    <a:pt x="58" y="378"/>
                  </a:lnTo>
                  <a:lnTo>
                    <a:pt x="70" y="396"/>
                  </a:lnTo>
                  <a:lnTo>
                    <a:pt x="86" y="412"/>
                  </a:lnTo>
                  <a:lnTo>
                    <a:pt x="102" y="428"/>
                  </a:lnTo>
                  <a:lnTo>
                    <a:pt x="120" y="440"/>
                  </a:lnTo>
                  <a:lnTo>
                    <a:pt x="138" y="452"/>
                  </a:lnTo>
                  <a:lnTo>
                    <a:pt x="160" y="462"/>
                  </a:lnTo>
                  <a:lnTo>
                    <a:pt x="180" y="470"/>
                  </a:lnTo>
                  <a:lnTo>
                    <a:pt x="202" y="476"/>
                  </a:lnTo>
                  <a:lnTo>
                    <a:pt x="226" y="478"/>
                  </a:lnTo>
                  <a:lnTo>
                    <a:pt x="250" y="480"/>
                  </a:lnTo>
                  <a:lnTo>
                    <a:pt x="250" y="480"/>
                  </a:lnTo>
                  <a:lnTo>
                    <a:pt x="272" y="478"/>
                  </a:lnTo>
                  <a:lnTo>
                    <a:pt x="296" y="476"/>
                  </a:lnTo>
                  <a:lnTo>
                    <a:pt x="316" y="470"/>
                  </a:lnTo>
                  <a:lnTo>
                    <a:pt x="338" y="462"/>
                  </a:lnTo>
                  <a:lnTo>
                    <a:pt x="358" y="454"/>
                  </a:lnTo>
                  <a:lnTo>
                    <a:pt x="376" y="442"/>
                  </a:lnTo>
                  <a:lnTo>
                    <a:pt x="394" y="430"/>
                  </a:lnTo>
                  <a:lnTo>
                    <a:pt x="410" y="414"/>
                  </a:lnTo>
                  <a:lnTo>
                    <a:pt x="426" y="398"/>
                  </a:lnTo>
                  <a:lnTo>
                    <a:pt x="438" y="382"/>
                  </a:lnTo>
                  <a:lnTo>
                    <a:pt x="450" y="364"/>
                  </a:lnTo>
                  <a:lnTo>
                    <a:pt x="460" y="344"/>
                  </a:lnTo>
                  <a:lnTo>
                    <a:pt x="468" y="322"/>
                  </a:lnTo>
                  <a:lnTo>
                    <a:pt x="474" y="302"/>
                  </a:lnTo>
                  <a:lnTo>
                    <a:pt x="478" y="278"/>
                  </a:lnTo>
                  <a:lnTo>
                    <a:pt x="480" y="256"/>
                  </a:lnTo>
                  <a:lnTo>
                    <a:pt x="480" y="256"/>
                  </a:lnTo>
                  <a:lnTo>
                    <a:pt x="482" y="252"/>
                  </a:lnTo>
                  <a:lnTo>
                    <a:pt x="484" y="250"/>
                  </a:lnTo>
                  <a:lnTo>
                    <a:pt x="486" y="248"/>
                  </a:lnTo>
                  <a:lnTo>
                    <a:pt x="490" y="246"/>
                  </a:lnTo>
                  <a:lnTo>
                    <a:pt x="490" y="246"/>
                  </a:lnTo>
                  <a:lnTo>
                    <a:pt x="494" y="248"/>
                  </a:lnTo>
                  <a:lnTo>
                    <a:pt x="496" y="250"/>
                  </a:lnTo>
                  <a:lnTo>
                    <a:pt x="498" y="252"/>
                  </a:lnTo>
                  <a:lnTo>
                    <a:pt x="498" y="256"/>
                  </a:lnTo>
                  <a:lnTo>
                    <a:pt x="498" y="256"/>
                  </a:lnTo>
                  <a:lnTo>
                    <a:pt x="496" y="280"/>
                  </a:lnTo>
                  <a:lnTo>
                    <a:pt x="492" y="306"/>
                  </a:lnTo>
                  <a:lnTo>
                    <a:pt x="486" y="328"/>
                  </a:lnTo>
                  <a:lnTo>
                    <a:pt x="476" y="350"/>
                  </a:lnTo>
                  <a:lnTo>
                    <a:pt x="466" y="372"/>
                  </a:lnTo>
                  <a:lnTo>
                    <a:pt x="454" y="392"/>
                  </a:lnTo>
                  <a:lnTo>
                    <a:pt x="440" y="410"/>
                  </a:lnTo>
                  <a:lnTo>
                    <a:pt x="424" y="428"/>
                  </a:lnTo>
                  <a:lnTo>
                    <a:pt x="406" y="444"/>
                  </a:lnTo>
                  <a:lnTo>
                    <a:pt x="386" y="458"/>
                  </a:lnTo>
                  <a:lnTo>
                    <a:pt x="366" y="470"/>
                  </a:lnTo>
                  <a:lnTo>
                    <a:pt x="344" y="480"/>
                  </a:lnTo>
                  <a:lnTo>
                    <a:pt x="322" y="488"/>
                  </a:lnTo>
                  <a:lnTo>
                    <a:pt x="298" y="494"/>
                  </a:lnTo>
                  <a:lnTo>
                    <a:pt x="274" y="496"/>
                  </a:lnTo>
                  <a:lnTo>
                    <a:pt x="250" y="498"/>
                  </a:lnTo>
                  <a:lnTo>
                    <a:pt x="250" y="498"/>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80" name="Freeform 97">
              <a:extLst>
                <a:ext uri="{FF2B5EF4-FFF2-40B4-BE49-F238E27FC236}">
                  <a16:creationId xmlns:a16="http://schemas.microsoft.com/office/drawing/2014/main" id="{27FD2582-059D-459E-A3CE-16026005A72C}"/>
                </a:ext>
              </a:extLst>
            </p:cNvPr>
            <p:cNvSpPr>
              <a:spLocks/>
            </p:cNvSpPr>
            <p:nvPr/>
          </p:nvSpPr>
          <p:spPr bwMode="auto">
            <a:xfrm>
              <a:off x="-863883" y="1650938"/>
              <a:ext cx="1063625" cy="1063625"/>
            </a:xfrm>
            <a:custGeom>
              <a:avLst/>
              <a:gdLst>
                <a:gd name="T0" fmla="*/ 300 w 670"/>
                <a:gd name="T1" fmla="*/ 668 h 670"/>
                <a:gd name="T2" fmla="*/ 204 w 670"/>
                <a:gd name="T3" fmla="*/ 644 h 670"/>
                <a:gd name="T4" fmla="*/ 122 w 670"/>
                <a:gd name="T5" fmla="*/ 594 h 670"/>
                <a:gd name="T6" fmla="*/ 58 w 670"/>
                <a:gd name="T7" fmla="*/ 522 h 670"/>
                <a:gd name="T8" fmla="*/ 16 w 670"/>
                <a:gd name="T9" fmla="*/ 434 h 670"/>
                <a:gd name="T10" fmla="*/ 0 w 670"/>
                <a:gd name="T11" fmla="*/ 334 h 670"/>
                <a:gd name="T12" fmla="*/ 6 w 670"/>
                <a:gd name="T13" fmla="*/ 268 h 670"/>
                <a:gd name="T14" fmla="*/ 40 w 670"/>
                <a:gd name="T15" fmla="*/ 174 h 670"/>
                <a:gd name="T16" fmla="*/ 98 w 670"/>
                <a:gd name="T17" fmla="*/ 98 h 670"/>
                <a:gd name="T18" fmla="*/ 176 w 670"/>
                <a:gd name="T19" fmla="*/ 40 h 670"/>
                <a:gd name="T20" fmla="*/ 268 w 670"/>
                <a:gd name="T21" fmla="*/ 6 h 670"/>
                <a:gd name="T22" fmla="*/ 336 w 670"/>
                <a:gd name="T23" fmla="*/ 0 h 670"/>
                <a:gd name="T24" fmla="*/ 432 w 670"/>
                <a:gd name="T25" fmla="*/ 14 h 670"/>
                <a:gd name="T26" fmla="*/ 518 w 670"/>
                <a:gd name="T27" fmla="*/ 54 h 670"/>
                <a:gd name="T28" fmla="*/ 568 w 670"/>
                <a:gd name="T29" fmla="*/ 94 h 670"/>
                <a:gd name="T30" fmla="*/ 570 w 670"/>
                <a:gd name="T31" fmla="*/ 104 h 670"/>
                <a:gd name="T32" fmla="*/ 566 w 670"/>
                <a:gd name="T33" fmla="*/ 110 h 670"/>
                <a:gd name="T34" fmla="*/ 556 w 670"/>
                <a:gd name="T35" fmla="*/ 108 h 670"/>
                <a:gd name="T36" fmla="*/ 508 w 670"/>
                <a:gd name="T37" fmla="*/ 68 h 670"/>
                <a:gd name="T38" fmla="*/ 426 w 670"/>
                <a:gd name="T39" fmla="*/ 30 h 670"/>
                <a:gd name="T40" fmla="*/ 336 w 670"/>
                <a:gd name="T41" fmla="*/ 18 h 670"/>
                <a:gd name="T42" fmla="*/ 272 w 670"/>
                <a:gd name="T43" fmla="*/ 24 h 670"/>
                <a:gd name="T44" fmla="*/ 184 w 670"/>
                <a:gd name="T45" fmla="*/ 56 h 670"/>
                <a:gd name="T46" fmla="*/ 110 w 670"/>
                <a:gd name="T47" fmla="*/ 110 h 670"/>
                <a:gd name="T48" fmla="*/ 56 w 670"/>
                <a:gd name="T49" fmla="*/ 184 h 670"/>
                <a:gd name="T50" fmla="*/ 24 w 670"/>
                <a:gd name="T51" fmla="*/ 270 h 670"/>
                <a:gd name="T52" fmla="*/ 18 w 670"/>
                <a:gd name="T53" fmla="*/ 334 h 670"/>
                <a:gd name="T54" fmla="*/ 32 w 670"/>
                <a:gd name="T55" fmla="*/ 428 h 670"/>
                <a:gd name="T56" fmla="*/ 72 w 670"/>
                <a:gd name="T57" fmla="*/ 512 h 670"/>
                <a:gd name="T58" fmla="*/ 134 w 670"/>
                <a:gd name="T59" fmla="*/ 580 h 670"/>
                <a:gd name="T60" fmla="*/ 212 w 670"/>
                <a:gd name="T61" fmla="*/ 626 h 670"/>
                <a:gd name="T62" fmla="*/ 302 w 670"/>
                <a:gd name="T63" fmla="*/ 650 h 670"/>
                <a:gd name="T64" fmla="*/ 368 w 670"/>
                <a:gd name="T65" fmla="*/ 650 h 670"/>
                <a:gd name="T66" fmla="*/ 458 w 670"/>
                <a:gd name="T67" fmla="*/ 626 h 670"/>
                <a:gd name="T68" fmla="*/ 536 w 670"/>
                <a:gd name="T69" fmla="*/ 580 h 670"/>
                <a:gd name="T70" fmla="*/ 598 w 670"/>
                <a:gd name="T71" fmla="*/ 512 h 670"/>
                <a:gd name="T72" fmla="*/ 638 w 670"/>
                <a:gd name="T73" fmla="*/ 428 h 670"/>
                <a:gd name="T74" fmla="*/ 652 w 670"/>
                <a:gd name="T75" fmla="*/ 334 h 670"/>
                <a:gd name="T76" fmla="*/ 644 w 670"/>
                <a:gd name="T77" fmla="*/ 266 h 670"/>
                <a:gd name="T78" fmla="*/ 646 w 670"/>
                <a:gd name="T79" fmla="*/ 258 h 670"/>
                <a:gd name="T80" fmla="*/ 652 w 670"/>
                <a:gd name="T81" fmla="*/ 254 h 670"/>
                <a:gd name="T82" fmla="*/ 660 w 670"/>
                <a:gd name="T83" fmla="*/ 258 h 670"/>
                <a:gd name="T84" fmla="*/ 668 w 670"/>
                <a:gd name="T85" fmla="*/ 298 h 670"/>
                <a:gd name="T86" fmla="*/ 668 w 670"/>
                <a:gd name="T87" fmla="*/ 368 h 670"/>
                <a:gd name="T88" fmla="*/ 644 w 670"/>
                <a:gd name="T89" fmla="*/ 464 h 670"/>
                <a:gd name="T90" fmla="*/ 594 w 670"/>
                <a:gd name="T91" fmla="*/ 548 h 670"/>
                <a:gd name="T92" fmla="*/ 522 w 670"/>
                <a:gd name="T93" fmla="*/ 612 h 670"/>
                <a:gd name="T94" fmla="*/ 434 w 670"/>
                <a:gd name="T95" fmla="*/ 654 h 670"/>
                <a:gd name="T96" fmla="*/ 336 w 670"/>
                <a:gd name="T97" fmla="*/ 670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70" h="670">
                  <a:moveTo>
                    <a:pt x="336" y="670"/>
                  </a:moveTo>
                  <a:lnTo>
                    <a:pt x="336" y="670"/>
                  </a:lnTo>
                  <a:lnTo>
                    <a:pt x="300" y="668"/>
                  </a:lnTo>
                  <a:lnTo>
                    <a:pt x="268" y="662"/>
                  </a:lnTo>
                  <a:lnTo>
                    <a:pt x="236" y="654"/>
                  </a:lnTo>
                  <a:lnTo>
                    <a:pt x="204" y="644"/>
                  </a:lnTo>
                  <a:lnTo>
                    <a:pt x="176" y="630"/>
                  </a:lnTo>
                  <a:lnTo>
                    <a:pt x="148" y="612"/>
                  </a:lnTo>
                  <a:lnTo>
                    <a:pt x="122" y="594"/>
                  </a:lnTo>
                  <a:lnTo>
                    <a:pt x="98" y="572"/>
                  </a:lnTo>
                  <a:lnTo>
                    <a:pt x="76" y="548"/>
                  </a:lnTo>
                  <a:lnTo>
                    <a:pt x="58" y="522"/>
                  </a:lnTo>
                  <a:lnTo>
                    <a:pt x="40" y="494"/>
                  </a:lnTo>
                  <a:lnTo>
                    <a:pt x="26" y="464"/>
                  </a:lnTo>
                  <a:lnTo>
                    <a:pt x="16" y="434"/>
                  </a:lnTo>
                  <a:lnTo>
                    <a:pt x="6" y="402"/>
                  </a:lnTo>
                  <a:lnTo>
                    <a:pt x="2" y="368"/>
                  </a:lnTo>
                  <a:lnTo>
                    <a:pt x="0" y="334"/>
                  </a:lnTo>
                  <a:lnTo>
                    <a:pt x="0" y="334"/>
                  </a:lnTo>
                  <a:lnTo>
                    <a:pt x="2" y="300"/>
                  </a:lnTo>
                  <a:lnTo>
                    <a:pt x="6" y="268"/>
                  </a:lnTo>
                  <a:lnTo>
                    <a:pt x="16" y="234"/>
                  </a:lnTo>
                  <a:lnTo>
                    <a:pt x="26" y="204"/>
                  </a:lnTo>
                  <a:lnTo>
                    <a:pt x="40" y="174"/>
                  </a:lnTo>
                  <a:lnTo>
                    <a:pt x="58" y="148"/>
                  </a:lnTo>
                  <a:lnTo>
                    <a:pt x="76" y="122"/>
                  </a:lnTo>
                  <a:lnTo>
                    <a:pt x="98" y="98"/>
                  </a:lnTo>
                  <a:lnTo>
                    <a:pt x="122" y="76"/>
                  </a:lnTo>
                  <a:lnTo>
                    <a:pt x="148" y="56"/>
                  </a:lnTo>
                  <a:lnTo>
                    <a:pt x="176" y="40"/>
                  </a:lnTo>
                  <a:lnTo>
                    <a:pt x="204" y="26"/>
                  </a:lnTo>
                  <a:lnTo>
                    <a:pt x="236" y="14"/>
                  </a:lnTo>
                  <a:lnTo>
                    <a:pt x="268" y="6"/>
                  </a:lnTo>
                  <a:lnTo>
                    <a:pt x="300" y="2"/>
                  </a:lnTo>
                  <a:lnTo>
                    <a:pt x="336" y="0"/>
                  </a:lnTo>
                  <a:lnTo>
                    <a:pt x="336" y="0"/>
                  </a:lnTo>
                  <a:lnTo>
                    <a:pt x="368" y="0"/>
                  </a:lnTo>
                  <a:lnTo>
                    <a:pt x="400" y="6"/>
                  </a:lnTo>
                  <a:lnTo>
                    <a:pt x="432" y="14"/>
                  </a:lnTo>
                  <a:lnTo>
                    <a:pt x="462" y="24"/>
                  </a:lnTo>
                  <a:lnTo>
                    <a:pt x="490" y="38"/>
                  </a:lnTo>
                  <a:lnTo>
                    <a:pt x="518" y="54"/>
                  </a:lnTo>
                  <a:lnTo>
                    <a:pt x="544" y="72"/>
                  </a:lnTo>
                  <a:lnTo>
                    <a:pt x="568" y="94"/>
                  </a:lnTo>
                  <a:lnTo>
                    <a:pt x="568" y="94"/>
                  </a:lnTo>
                  <a:lnTo>
                    <a:pt x="570" y="98"/>
                  </a:lnTo>
                  <a:lnTo>
                    <a:pt x="572" y="100"/>
                  </a:lnTo>
                  <a:lnTo>
                    <a:pt x="570" y="104"/>
                  </a:lnTo>
                  <a:lnTo>
                    <a:pt x="568" y="108"/>
                  </a:lnTo>
                  <a:lnTo>
                    <a:pt x="568" y="108"/>
                  </a:lnTo>
                  <a:lnTo>
                    <a:pt x="566" y="110"/>
                  </a:lnTo>
                  <a:lnTo>
                    <a:pt x="562" y="110"/>
                  </a:lnTo>
                  <a:lnTo>
                    <a:pt x="560" y="110"/>
                  </a:lnTo>
                  <a:lnTo>
                    <a:pt x="556" y="108"/>
                  </a:lnTo>
                  <a:lnTo>
                    <a:pt x="556" y="108"/>
                  </a:lnTo>
                  <a:lnTo>
                    <a:pt x="534" y="86"/>
                  </a:lnTo>
                  <a:lnTo>
                    <a:pt x="508" y="68"/>
                  </a:lnTo>
                  <a:lnTo>
                    <a:pt x="482" y="54"/>
                  </a:lnTo>
                  <a:lnTo>
                    <a:pt x="454" y="40"/>
                  </a:lnTo>
                  <a:lnTo>
                    <a:pt x="426" y="30"/>
                  </a:lnTo>
                  <a:lnTo>
                    <a:pt x="396" y="24"/>
                  </a:lnTo>
                  <a:lnTo>
                    <a:pt x="366" y="18"/>
                  </a:lnTo>
                  <a:lnTo>
                    <a:pt x="336" y="18"/>
                  </a:lnTo>
                  <a:lnTo>
                    <a:pt x="336" y="18"/>
                  </a:lnTo>
                  <a:lnTo>
                    <a:pt x="302" y="18"/>
                  </a:lnTo>
                  <a:lnTo>
                    <a:pt x="272" y="24"/>
                  </a:lnTo>
                  <a:lnTo>
                    <a:pt x="240" y="32"/>
                  </a:lnTo>
                  <a:lnTo>
                    <a:pt x="212" y="42"/>
                  </a:lnTo>
                  <a:lnTo>
                    <a:pt x="184" y="56"/>
                  </a:lnTo>
                  <a:lnTo>
                    <a:pt x="158" y="72"/>
                  </a:lnTo>
                  <a:lnTo>
                    <a:pt x="134" y="90"/>
                  </a:lnTo>
                  <a:lnTo>
                    <a:pt x="110" y="110"/>
                  </a:lnTo>
                  <a:lnTo>
                    <a:pt x="90" y="132"/>
                  </a:lnTo>
                  <a:lnTo>
                    <a:pt x="72" y="158"/>
                  </a:lnTo>
                  <a:lnTo>
                    <a:pt x="56" y="184"/>
                  </a:lnTo>
                  <a:lnTo>
                    <a:pt x="42" y="212"/>
                  </a:lnTo>
                  <a:lnTo>
                    <a:pt x="32" y="240"/>
                  </a:lnTo>
                  <a:lnTo>
                    <a:pt x="24" y="270"/>
                  </a:lnTo>
                  <a:lnTo>
                    <a:pt x="20" y="302"/>
                  </a:lnTo>
                  <a:lnTo>
                    <a:pt x="18" y="334"/>
                  </a:lnTo>
                  <a:lnTo>
                    <a:pt x="18" y="334"/>
                  </a:lnTo>
                  <a:lnTo>
                    <a:pt x="20" y="366"/>
                  </a:lnTo>
                  <a:lnTo>
                    <a:pt x="24" y="398"/>
                  </a:lnTo>
                  <a:lnTo>
                    <a:pt x="32" y="428"/>
                  </a:lnTo>
                  <a:lnTo>
                    <a:pt x="42" y="458"/>
                  </a:lnTo>
                  <a:lnTo>
                    <a:pt x="56" y="486"/>
                  </a:lnTo>
                  <a:lnTo>
                    <a:pt x="72" y="512"/>
                  </a:lnTo>
                  <a:lnTo>
                    <a:pt x="90" y="536"/>
                  </a:lnTo>
                  <a:lnTo>
                    <a:pt x="110" y="558"/>
                  </a:lnTo>
                  <a:lnTo>
                    <a:pt x="134" y="580"/>
                  </a:lnTo>
                  <a:lnTo>
                    <a:pt x="158" y="598"/>
                  </a:lnTo>
                  <a:lnTo>
                    <a:pt x="184" y="614"/>
                  </a:lnTo>
                  <a:lnTo>
                    <a:pt x="212" y="626"/>
                  </a:lnTo>
                  <a:lnTo>
                    <a:pt x="240" y="638"/>
                  </a:lnTo>
                  <a:lnTo>
                    <a:pt x="272" y="646"/>
                  </a:lnTo>
                  <a:lnTo>
                    <a:pt x="302" y="650"/>
                  </a:lnTo>
                  <a:lnTo>
                    <a:pt x="336" y="652"/>
                  </a:lnTo>
                  <a:lnTo>
                    <a:pt x="336" y="652"/>
                  </a:lnTo>
                  <a:lnTo>
                    <a:pt x="368" y="650"/>
                  </a:lnTo>
                  <a:lnTo>
                    <a:pt x="398" y="646"/>
                  </a:lnTo>
                  <a:lnTo>
                    <a:pt x="430" y="638"/>
                  </a:lnTo>
                  <a:lnTo>
                    <a:pt x="458" y="626"/>
                  </a:lnTo>
                  <a:lnTo>
                    <a:pt x="486" y="614"/>
                  </a:lnTo>
                  <a:lnTo>
                    <a:pt x="512" y="598"/>
                  </a:lnTo>
                  <a:lnTo>
                    <a:pt x="536" y="580"/>
                  </a:lnTo>
                  <a:lnTo>
                    <a:pt x="560" y="558"/>
                  </a:lnTo>
                  <a:lnTo>
                    <a:pt x="580" y="536"/>
                  </a:lnTo>
                  <a:lnTo>
                    <a:pt x="598" y="512"/>
                  </a:lnTo>
                  <a:lnTo>
                    <a:pt x="614" y="486"/>
                  </a:lnTo>
                  <a:lnTo>
                    <a:pt x="628" y="458"/>
                  </a:lnTo>
                  <a:lnTo>
                    <a:pt x="638" y="428"/>
                  </a:lnTo>
                  <a:lnTo>
                    <a:pt x="646" y="398"/>
                  </a:lnTo>
                  <a:lnTo>
                    <a:pt x="650" y="366"/>
                  </a:lnTo>
                  <a:lnTo>
                    <a:pt x="652" y="334"/>
                  </a:lnTo>
                  <a:lnTo>
                    <a:pt x="652" y="334"/>
                  </a:lnTo>
                  <a:lnTo>
                    <a:pt x="650" y="300"/>
                  </a:lnTo>
                  <a:lnTo>
                    <a:pt x="644" y="266"/>
                  </a:lnTo>
                  <a:lnTo>
                    <a:pt x="644" y="266"/>
                  </a:lnTo>
                  <a:lnTo>
                    <a:pt x="644" y="262"/>
                  </a:lnTo>
                  <a:lnTo>
                    <a:pt x="646" y="258"/>
                  </a:lnTo>
                  <a:lnTo>
                    <a:pt x="648" y="256"/>
                  </a:lnTo>
                  <a:lnTo>
                    <a:pt x="652" y="254"/>
                  </a:lnTo>
                  <a:lnTo>
                    <a:pt x="652" y="254"/>
                  </a:lnTo>
                  <a:lnTo>
                    <a:pt x="656" y="254"/>
                  </a:lnTo>
                  <a:lnTo>
                    <a:pt x="658" y="256"/>
                  </a:lnTo>
                  <a:lnTo>
                    <a:pt x="660" y="258"/>
                  </a:lnTo>
                  <a:lnTo>
                    <a:pt x="662" y="262"/>
                  </a:lnTo>
                  <a:lnTo>
                    <a:pt x="662" y="262"/>
                  </a:lnTo>
                  <a:lnTo>
                    <a:pt x="668" y="298"/>
                  </a:lnTo>
                  <a:lnTo>
                    <a:pt x="670" y="334"/>
                  </a:lnTo>
                  <a:lnTo>
                    <a:pt x="670" y="334"/>
                  </a:lnTo>
                  <a:lnTo>
                    <a:pt x="668" y="368"/>
                  </a:lnTo>
                  <a:lnTo>
                    <a:pt x="664" y="402"/>
                  </a:lnTo>
                  <a:lnTo>
                    <a:pt x="656" y="434"/>
                  </a:lnTo>
                  <a:lnTo>
                    <a:pt x="644" y="464"/>
                  </a:lnTo>
                  <a:lnTo>
                    <a:pt x="630" y="494"/>
                  </a:lnTo>
                  <a:lnTo>
                    <a:pt x="612" y="522"/>
                  </a:lnTo>
                  <a:lnTo>
                    <a:pt x="594" y="548"/>
                  </a:lnTo>
                  <a:lnTo>
                    <a:pt x="572" y="572"/>
                  </a:lnTo>
                  <a:lnTo>
                    <a:pt x="548" y="594"/>
                  </a:lnTo>
                  <a:lnTo>
                    <a:pt x="522" y="612"/>
                  </a:lnTo>
                  <a:lnTo>
                    <a:pt x="494" y="630"/>
                  </a:lnTo>
                  <a:lnTo>
                    <a:pt x="466" y="644"/>
                  </a:lnTo>
                  <a:lnTo>
                    <a:pt x="434" y="654"/>
                  </a:lnTo>
                  <a:lnTo>
                    <a:pt x="402" y="662"/>
                  </a:lnTo>
                  <a:lnTo>
                    <a:pt x="370" y="668"/>
                  </a:lnTo>
                  <a:lnTo>
                    <a:pt x="336" y="670"/>
                  </a:lnTo>
                  <a:lnTo>
                    <a:pt x="336" y="67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81" name="Gruppe 80">
            <a:extLst>
              <a:ext uri="{FF2B5EF4-FFF2-40B4-BE49-F238E27FC236}">
                <a16:creationId xmlns:a16="http://schemas.microsoft.com/office/drawing/2014/main" id="{54413201-BA34-80AD-1E81-71430BFE48D2}"/>
              </a:ext>
            </a:extLst>
          </p:cNvPr>
          <p:cNvGrpSpPr/>
          <p:nvPr/>
        </p:nvGrpSpPr>
        <p:grpSpPr>
          <a:xfrm>
            <a:off x="4597121" y="3284825"/>
            <a:ext cx="361744" cy="281608"/>
            <a:chOff x="-844550" y="1316038"/>
            <a:chExt cx="1663700" cy="1308100"/>
          </a:xfrm>
          <a:solidFill>
            <a:schemeClr val="accent1"/>
          </a:solidFill>
        </p:grpSpPr>
        <p:sp>
          <p:nvSpPr>
            <p:cNvPr id="82" name="Freeform 56">
              <a:extLst>
                <a:ext uri="{FF2B5EF4-FFF2-40B4-BE49-F238E27FC236}">
                  <a16:creationId xmlns:a16="http://schemas.microsoft.com/office/drawing/2014/main" id="{42BB8466-839D-F9A3-6B45-BC454B35CB05}"/>
                </a:ext>
              </a:extLst>
            </p:cNvPr>
            <p:cNvSpPr>
              <a:spLocks noEditPoints="1"/>
            </p:cNvSpPr>
            <p:nvPr/>
          </p:nvSpPr>
          <p:spPr bwMode="auto">
            <a:xfrm>
              <a:off x="-295275" y="1449388"/>
              <a:ext cx="409575" cy="1174750"/>
            </a:xfrm>
            <a:custGeom>
              <a:avLst/>
              <a:gdLst>
                <a:gd name="T0" fmla="*/ 258 w 258"/>
                <a:gd name="T1" fmla="*/ 740 h 740"/>
                <a:gd name="T2" fmla="*/ 0 w 258"/>
                <a:gd name="T3" fmla="*/ 740 h 740"/>
                <a:gd name="T4" fmla="*/ 0 w 258"/>
                <a:gd name="T5" fmla="*/ 0 h 740"/>
                <a:gd name="T6" fmla="*/ 258 w 258"/>
                <a:gd name="T7" fmla="*/ 0 h 740"/>
                <a:gd name="T8" fmla="*/ 258 w 258"/>
                <a:gd name="T9" fmla="*/ 740 h 740"/>
                <a:gd name="T10" fmla="*/ 18 w 258"/>
                <a:gd name="T11" fmla="*/ 722 h 740"/>
                <a:gd name="T12" fmla="*/ 240 w 258"/>
                <a:gd name="T13" fmla="*/ 722 h 740"/>
                <a:gd name="T14" fmla="*/ 240 w 258"/>
                <a:gd name="T15" fmla="*/ 18 h 740"/>
                <a:gd name="T16" fmla="*/ 18 w 258"/>
                <a:gd name="T17" fmla="*/ 18 h 740"/>
                <a:gd name="T18" fmla="*/ 18 w 258"/>
                <a:gd name="T19" fmla="*/ 722 h 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8" h="740">
                  <a:moveTo>
                    <a:pt x="258" y="740"/>
                  </a:moveTo>
                  <a:lnTo>
                    <a:pt x="0" y="740"/>
                  </a:lnTo>
                  <a:lnTo>
                    <a:pt x="0" y="0"/>
                  </a:lnTo>
                  <a:lnTo>
                    <a:pt x="258" y="0"/>
                  </a:lnTo>
                  <a:lnTo>
                    <a:pt x="258" y="740"/>
                  </a:lnTo>
                  <a:close/>
                  <a:moveTo>
                    <a:pt x="18" y="722"/>
                  </a:moveTo>
                  <a:lnTo>
                    <a:pt x="240" y="722"/>
                  </a:lnTo>
                  <a:lnTo>
                    <a:pt x="240" y="18"/>
                  </a:lnTo>
                  <a:lnTo>
                    <a:pt x="18" y="18"/>
                  </a:lnTo>
                  <a:lnTo>
                    <a:pt x="18" y="7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83" name="Freeform 57">
              <a:extLst>
                <a:ext uri="{FF2B5EF4-FFF2-40B4-BE49-F238E27FC236}">
                  <a16:creationId xmlns:a16="http://schemas.microsoft.com/office/drawing/2014/main" id="{C4F7CDF1-EA62-2BB8-97D9-0378313F4B81}"/>
                </a:ext>
              </a:extLst>
            </p:cNvPr>
            <p:cNvSpPr>
              <a:spLocks noEditPoints="1"/>
            </p:cNvSpPr>
            <p:nvPr/>
          </p:nvSpPr>
          <p:spPr bwMode="auto">
            <a:xfrm>
              <a:off x="-685800" y="2008188"/>
              <a:ext cx="419100" cy="615950"/>
            </a:xfrm>
            <a:custGeom>
              <a:avLst/>
              <a:gdLst>
                <a:gd name="T0" fmla="*/ 264 w 264"/>
                <a:gd name="T1" fmla="*/ 388 h 388"/>
                <a:gd name="T2" fmla="*/ 0 w 264"/>
                <a:gd name="T3" fmla="*/ 388 h 388"/>
                <a:gd name="T4" fmla="*/ 0 w 264"/>
                <a:gd name="T5" fmla="*/ 0 h 388"/>
                <a:gd name="T6" fmla="*/ 264 w 264"/>
                <a:gd name="T7" fmla="*/ 0 h 388"/>
                <a:gd name="T8" fmla="*/ 264 w 264"/>
                <a:gd name="T9" fmla="*/ 388 h 388"/>
                <a:gd name="T10" fmla="*/ 18 w 264"/>
                <a:gd name="T11" fmla="*/ 370 h 388"/>
                <a:gd name="T12" fmla="*/ 246 w 264"/>
                <a:gd name="T13" fmla="*/ 370 h 388"/>
                <a:gd name="T14" fmla="*/ 246 w 264"/>
                <a:gd name="T15" fmla="*/ 18 h 388"/>
                <a:gd name="T16" fmla="*/ 18 w 264"/>
                <a:gd name="T17" fmla="*/ 18 h 388"/>
                <a:gd name="T18" fmla="*/ 18 w 264"/>
                <a:gd name="T19" fmla="*/ 370 h 3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4" h="388">
                  <a:moveTo>
                    <a:pt x="264" y="388"/>
                  </a:moveTo>
                  <a:lnTo>
                    <a:pt x="0" y="388"/>
                  </a:lnTo>
                  <a:lnTo>
                    <a:pt x="0" y="0"/>
                  </a:lnTo>
                  <a:lnTo>
                    <a:pt x="264" y="0"/>
                  </a:lnTo>
                  <a:lnTo>
                    <a:pt x="264" y="388"/>
                  </a:lnTo>
                  <a:close/>
                  <a:moveTo>
                    <a:pt x="18" y="370"/>
                  </a:moveTo>
                  <a:lnTo>
                    <a:pt x="246" y="370"/>
                  </a:lnTo>
                  <a:lnTo>
                    <a:pt x="246" y="18"/>
                  </a:lnTo>
                  <a:lnTo>
                    <a:pt x="18" y="18"/>
                  </a:lnTo>
                  <a:lnTo>
                    <a:pt x="18" y="3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84" name="Rectangle 58">
              <a:extLst>
                <a:ext uri="{FF2B5EF4-FFF2-40B4-BE49-F238E27FC236}">
                  <a16:creationId xmlns:a16="http://schemas.microsoft.com/office/drawing/2014/main" id="{BA01068F-0348-BC9A-4813-AF6DC21D80FD}"/>
                </a:ext>
              </a:extLst>
            </p:cNvPr>
            <p:cNvSpPr>
              <a:spLocks noChangeArrowheads="1"/>
            </p:cNvSpPr>
            <p:nvPr/>
          </p:nvSpPr>
          <p:spPr bwMode="auto">
            <a:xfrm>
              <a:off x="-606425" y="2103438"/>
              <a:ext cx="28575" cy="444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85" name="Rectangle 59">
              <a:extLst>
                <a:ext uri="{FF2B5EF4-FFF2-40B4-BE49-F238E27FC236}">
                  <a16:creationId xmlns:a16="http://schemas.microsoft.com/office/drawing/2014/main" id="{02565EC1-6FA5-A128-443E-058DA76F496B}"/>
                </a:ext>
              </a:extLst>
            </p:cNvPr>
            <p:cNvSpPr>
              <a:spLocks noChangeArrowheads="1"/>
            </p:cNvSpPr>
            <p:nvPr/>
          </p:nvSpPr>
          <p:spPr bwMode="auto">
            <a:xfrm>
              <a:off x="-530225" y="2103438"/>
              <a:ext cx="28575" cy="444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86" name="Rectangle 60">
              <a:extLst>
                <a:ext uri="{FF2B5EF4-FFF2-40B4-BE49-F238E27FC236}">
                  <a16:creationId xmlns:a16="http://schemas.microsoft.com/office/drawing/2014/main" id="{3C152055-100B-8F9C-A565-CEFF6D324752}"/>
                </a:ext>
              </a:extLst>
            </p:cNvPr>
            <p:cNvSpPr>
              <a:spLocks noChangeArrowheads="1"/>
            </p:cNvSpPr>
            <p:nvPr/>
          </p:nvSpPr>
          <p:spPr bwMode="auto">
            <a:xfrm>
              <a:off x="-450850" y="2103438"/>
              <a:ext cx="28575" cy="444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87" name="Rectangle 61">
              <a:extLst>
                <a:ext uri="{FF2B5EF4-FFF2-40B4-BE49-F238E27FC236}">
                  <a16:creationId xmlns:a16="http://schemas.microsoft.com/office/drawing/2014/main" id="{028BEB38-F579-D5D8-9D0B-57C861D4A9A4}"/>
                </a:ext>
              </a:extLst>
            </p:cNvPr>
            <p:cNvSpPr>
              <a:spLocks noChangeArrowheads="1"/>
            </p:cNvSpPr>
            <p:nvPr/>
          </p:nvSpPr>
          <p:spPr bwMode="auto">
            <a:xfrm>
              <a:off x="-374650" y="2103438"/>
              <a:ext cx="28575" cy="444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88" name="Rectangle 62">
              <a:extLst>
                <a:ext uri="{FF2B5EF4-FFF2-40B4-BE49-F238E27FC236}">
                  <a16:creationId xmlns:a16="http://schemas.microsoft.com/office/drawing/2014/main" id="{DEB5A5F8-BC4A-5026-F864-4CC3B231AE41}"/>
                </a:ext>
              </a:extLst>
            </p:cNvPr>
            <p:cNvSpPr>
              <a:spLocks noChangeArrowheads="1"/>
            </p:cNvSpPr>
            <p:nvPr/>
          </p:nvSpPr>
          <p:spPr bwMode="auto">
            <a:xfrm>
              <a:off x="-606425" y="2179638"/>
              <a:ext cx="28575" cy="476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89" name="Rectangle 63">
              <a:extLst>
                <a:ext uri="{FF2B5EF4-FFF2-40B4-BE49-F238E27FC236}">
                  <a16:creationId xmlns:a16="http://schemas.microsoft.com/office/drawing/2014/main" id="{95D32A01-84A2-9EFD-5F0E-E7C122CC561F}"/>
                </a:ext>
              </a:extLst>
            </p:cNvPr>
            <p:cNvSpPr>
              <a:spLocks noChangeArrowheads="1"/>
            </p:cNvSpPr>
            <p:nvPr/>
          </p:nvSpPr>
          <p:spPr bwMode="auto">
            <a:xfrm>
              <a:off x="-530225" y="2179638"/>
              <a:ext cx="28575" cy="476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90" name="Rectangle 64">
              <a:extLst>
                <a:ext uri="{FF2B5EF4-FFF2-40B4-BE49-F238E27FC236}">
                  <a16:creationId xmlns:a16="http://schemas.microsoft.com/office/drawing/2014/main" id="{AAE4D24D-5BC4-6EE3-C2E2-E1ADE564951A}"/>
                </a:ext>
              </a:extLst>
            </p:cNvPr>
            <p:cNvSpPr>
              <a:spLocks noChangeArrowheads="1"/>
            </p:cNvSpPr>
            <p:nvPr/>
          </p:nvSpPr>
          <p:spPr bwMode="auto">
            <a:xfrm>
              <a:off x="-450850" y="2179638"/>
              <a:ext cx="28575" cy="476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91" name="Rectangle 65">
              <a:extLst>
                <a:ext uri="{FF2B5EF4-FFF2-40B4-BE49-F238E27FC236}">
                  <a16:creationId xmlns:a16="http://schemas.microsoft.com/office/drawing/2014/main" id="{08FBC48A-2101-5FD1-18FB-771BBB73681D}"/>
                </a:ext>
              </a:extLst>
            </p:cNvPr>
            <p:cNvSpPr>
              <a:spLocks noChangeArrowheads="1"/>
            </p:cNvSpPr>
            <p:nvPr/>
          </p:nvSpPr>
          <p:spPr bwMode="auto">
            <a:xfrm>
              <a:off x="-374650" y="2179638"/>
              <a:ext cx="28575" cy="476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92" name="Rectangle 66">
              <a:extLst>
                <a:ext uri="{FF2B5EF4-FFF2-40B4-BE49-F238E27FC236}">
                  <a16:creationId xmlns:a16="http://schemas.microsoft.com/office/drawing/2014/main" id="{58717B56-35EF-6A18-C5F2-36B239DBCA21}"/>
                </a:ext>
              </a:extLst>
            </p:cNvPr>
            <p:cNvSpPr>
              <a:spLocks noChangeArrowheads="1"/>
            </p:cNvSpPr>
            <p:nvPr/>
          </p:nvSpPr>
          <p:spPr bwMode="auto">
            <a:xfrm>
              <a:off x="-606425" y="2259013"/>
              <a:ext cx="28575" cy="444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93" name="Rectangle 67">
              <a:extLst>
                <a:ext uri="{FF2B5EF4-FFF2-40B4-BE49-F238E27FC236}">
                  <a16:creationId xmlns:a16="http://schemas.microsoft.com/office/drawing/2014/main" id="{C54EB92C-F68B-EA1C-E137-222A24A34712}"/>
                </a:ext>
              </a:extLst>
            </p:cNvPr>
            <p:cNvSpPr>
              <a:spLocks noChangeArrowheads="1"/>
            </p:cNvSpPr>
            <p:nvPr/>
          </p:nvSpPr>
          <p:spPr bwMode="auto">
            <a:xfrm>
              <a:off x="-530225" y="2259013"/>
              <a:ext cx="28575" cy="444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94" name="Rectangle 68">
              <a:extLst>
                <a:ext uri="{FF2B5EF4-FFF2-40B4-BE49-F238E27FC236}">
                  <a16:creationId xmlns:a16="http://schemas.microsoft.com/office/drawing/2014/main" id="{5F0BC93B-108F-B70C-A7DA-43F0CB828523}"/>
                </a:ext>
              </a:extLst>
            </p:cNvPr>
            <p:cNvSpPr>
              <a:spLocks noChangeArrowheads="1"/>
            </p:cNvSpPr>
            <p:nvPr/>
          </p:nvSpPr>
          <p:spPr bwMode="auto">
            <a:xfrm>
              <a:off x="-450850" y="2259013"/>
              <a:ext cx="28575" cy="444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95" name="Rectangle 69">
              <a:extLst>
                <a:ext uri="{FF2B5EF4-FFF2-40B4-BE49-F238E27FC236}">
                  <a16:creationId xmlns:a16="http://schemas.microsoft.com/office/drawing/2014/main" id="{05DF1206-2CA9-26CC-C181-9D1441D4CB78}"/>
                </a:ext>
              </a:extLst>
            </p:cNvPr>
            <p:cNvSpPr>
              <a:spLocks noChangeArrowheads="1"/>
            </p:cNvSpPr>
            <p:nvPr/>
          </p:nvSpPr>
          <p:spPr bwMode="auto">
            <a:xfrm>
              <a:off x="-374650" y="2259013"/>
              <a:ext cx="28575" cy="444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96" name="Rectangle 70">
              <a:extLst>
                <a:ext uri="{FF2B5EF4-FFF2-40B4-BE49-F238E27FC236}">
                  <a16:creationId xmlns:a16="http://schemas.microsoft.com/office/drawing/2014/main" id="{E9C64E8C-DB63-3043-B207-5390204DDDFE}"/>
                </a:ext>
              </a:extLst>
            </p:cNvPr>
            <p:cNvSpPr>
              <a:spLocks noChangeArrowheads="1"/>
            </p:cNvSpPr>
            <p:nvPr/>
          </p:nvSpPr>
          <p:spPr bwMode="auto">
            <a:xfrm>
              <a:off x="-606425" y="2335213"/>
              <a:ext cx="28575" cy="444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97" name="Rectangle 71">
              <a:extLst>
                <a:ext uri="{FF2B5EF4-FFF2-40B4-BE49-F238E27FC236}">
                  <a16:creationId xmlns:a16="http://schemas.microsoft.com/office/drawing/2014/main" id="{C7108D16-636C-FE4B-1FD7-280F786850AF}"/>
                </a:ext>
              </a:extLst>
            </p:cNvPr>
            <p:cNvSpPr>
              <a:spLocks noChangeArrowheads="1"/>
            </p:cNvSpPr>
            <p:nvPr/>
          </p:nvSpPr>
          <p:spPr bwMode="auto">
            <a:xfrm>
              <a:off x="-530225" y="2335213"/>
              <a:ext cx="28575" cy="444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98" name="Rectangle 72">
              <a:extLst>
                <a:ext uri="{FF2B5EF4-FFF2-40B4-BE49-F238E27FC236}">
                  <a16:creationId xmlns:a16="http://schemas.microsoft.com/office/drawing/2014/main" id="{A15A5B0A-E45F-01A8-6417-D7DC4C2C1A6A}"/>
                </a:ext>
              </a:extLst>
            </p:cNvPr>
            <p:cNvSpPr>
              <a:spLocks noChangeArrowheads="1"/>
            </p:cNvSpPr>
            <p:nvPr/>
          </p:nvSpPr>
          <p:spPr bwMode="auto">
            <a:xfrm>
              <a:off x="-450850" y="2335213"/>
              <a:ext cx="28575" cy="444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99" name="Rectangle 73">
              <a:extLst>
                <a:ext uri="{FF2B5EF4-FFF2-40B4-BE49-F238E27FC236}">
                  <a16:creationId xmlns:a16="http://schemas.microsoft.com/office/drawing/2014/main" id="{BBEDE33B-491B-D319-49D2-FC679865A882}"/>
                </a:ext>
              </a:extLst>
            </p:cNvPr>
            <p:cNvSpPr>
              <a:spLocks noChangeArrowheads="1"/>
            </p:cNvSpPr>
            <p:nvPr/>
          </p:nvSpPr>
          <p:spPr bwMode="auto">
            <a:xfrm>
              <a:off x="-374650" y="2335213"/>
              <a:ext cx="28575" cy="444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100" name="Freeform 74">
              <a:extLst>
                <a:ext uri="{FF2B5EF4-FFF2-40B4-BE49-F238E27FC236}">
                  <a16:creationId xmlns:a16="http://schemas.microsoft.com/office/drawing/2014/main" id="{F6A08DF4-0DE0-B178-DBB4-52681390050F}"/>
                </a:ext>
              </a:extLst>
            </p:cNvPr>
            <p:cNvSpPr>
              <a:spLocks noEditPoints="1"/>
            </p:cNvSpPr>
            <p:nvPr/>
          </p:nvSpPr>
          <p:spPr bwMode="auto">
            <a:xfrm>
              <a:off x="-606425" y="2424113"/>
              <a:ext cx="260350" cy="114300"/>
            </a:xfrm>
            <a:custGeom>
              <a:avLst/>
              <a:gdLst>
                <a:gd name="T0" fmla="*/ 164 w 164"/>
                <a:gd name="T1" fmla="*/ 72 h 72"/>
                <a:gd name="T2" fmla="*/ 0 w 164"/>
                <a:gd name="T3" fmla="*/ 72 h 72"/>
                <a:gd name="T4" fmla="*/ 0 w 164"/>
                <a:gd name="T5" fmla="*/ 0 h 72"/>
                <a:gd name="T6" fmla="*/ 164 w 164"/>
                <a:gd name="T7" fmla="*/ 0 h 72"/>
                <a:gd name="T8" fmla="*/ 164 w 164"/>
                <a:gd name="T9" fmla="*/ 72 h 72"/>
                <a:gd name="T10" fmla="*/ 18 w 164"/>
                <a:gd name="T11" fmla="*/ 54 h 72"/>
                <a:gd name="T12" fmla="*/ 146 w 164"/>
                <a:gd name="T13" fmla="*/ 54 h 72"/>
                <a:gd name="T14" fmla="*/ 146 w 164"/>
                <a:gd name="T15" fmla="*/ 18 h 72"/>
                <a:gd name="T16" fmla="*/ 18 w 164"/>
                <a:gd name="T17" fmla="*/ 18 h 72"/>
                <a:gd name="T18" fmla="*/ 18 w 164"/>
                <a:gd name="T19" fmla="*/ 54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4" h="72">
                  <a:moveTo>
                    <a:pt x="164" y="72"/>
                  </a:moveTo>
                  <a:lnTo>
                    <a:pt x="0" y="72"/>
                  </a:lnTo>
                  <a:lnTo>
                    <a:pt x="0" y="0"/>
                  </a:lnTo>
                  <a:lnTo>
                    <a:pt x="164" y="0"/>
                  </a:lnTo>
                  <a:lnTo>
                    <a:pt x="164" y="72"/>
                  </a:lnTo>
                  <a:close/>
                  <a:moveTo>
                    <a:pt x="18" y="54"/>
                  </a:moveTo>
                  <a:lnTo>
                    <a:pt x="146" y="54"/>
                  </a:lnTo>
                  <a:lnTo>
                    <a:pt x="146" y="18"/>
                  </a:lnTo>
                  <a:lnTo>
                    <a:pt x="18" y="18"/>
                  </a:lnTo>
                  <a:lnTo>
                    <a:pt x="18"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101" name="Freeform 75">
              <a:extLst>
                <a:ext uri="{FF2B5EF4-FFF2-40B4-BE49-F238E27FC236}">
                  <a16:creationId xmlns:a16="http://schemas.microsoft.com/office/drawing/2014/main" id="{0A45E135-E0B1-2B78-44F6-9C6F245E717D}"/>
                </a:ext>
              </a:extLst>
            </p:cNvPr>
            <p:cNvSpPr>
              <a:spLocks/>
            </p:cNvSpPr>
            <p:nvPr/>
          </p:nvSpPr>
          <p:spPr bwMode="auto">
            <a:xfrm>
              <a:off x="85725" y="1830388"/>
              <a:ext cx="419100" cy="793750"/>
            </a:xfrm>
            <a:custGeom>
              <a:avLst/>
              <a:gdLst>
                <a:gd name="T0" fmla="*/ 264 w 264"/>
                <a:gd name="T1" fmla="*/ 500 h 500"/>
                <a:gd name="T2" fmla="*/ 0 w 264"/>
                <a:gd name="T3" fmla="*/ 500 h 500"/>
                <a:gd name="T4" fmla="*/ 0 w 264"/>
                <a:gd name="T5" fmla="*/ 0 h 500"/>
                <a:gd name="T6" fmla="*/ 264 w 264"/>
                <a:gd name="T7" fmla="*/ 0 h 500"/>
                <a:gd name="T8" fmla="*/ 264 w 264"/>
                <a:gd name="T9" fmla="*/ 250 h 500"/>
                <a:gd name="T10" fmla="*/ 246 w 264"/>
                <a:gd name="T11" fmla="*/ 250 h 500"/>
                <a:gd name="T12" fmla="*/ 246 w 264"/>
                <a:gd name="T13" fmla="*/ 18 h 500"/>
                <a:gd name="T14" fmla="*/ 18 w 264"/>
                <a:gd name="T15" fmla="*/ 18 h 500"/>
                <a:gd name="T16" fmla="*/ 18 w 264"/>
                <a:gd name="T17" fmla="*/ 482 h 500"/>
                <a:gd name="T18" fmla="*/ 264 w 264"/>
                <a:gd name="T19" fmla="*/ 482 h 500"/>
                <a:gd name="T20" fmla="*/ 264 w 264"/>
                <a:gd name="T21" fmla="*/ 500 h 5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4" h="500">
                  <a:moveTo>
                    <a:pt x="264" y="500"/>
                  </a:moveTo>
                  <a:lnTo>
                    <a:pt x="0" y="500"/>
                  </a:lnTo>
                  <a:lnTo>
                    <a:pt x="0" y="0"/>
                  </a:lnTo>
                  <a:lnTo>
                    <a:pt x="264" y="0"/>
                  </a:lnTo>
                  <a:lnTo>
                    <a:pt x="264" y="250"/>
                  </a:lnTo>
                  <a:lnTo>
                    <a:pt x="246" y="250"/>
                  </a:lnTo>
                  <a:lnTo>
                    <a:pt x="246" y="18"/>
                  </a:lnTo>
                  <a:lnTo>
                    <a:pt x="18" y="18"/>
                  </a:lnTo>
                  <a:lnTo>
                    <a:pt x="18" y="482"/>
                  </a:lnTo>
                  <a:lnTo>
                    <a:pt x="264" y="482"/>
                  </a:lnTo>
                  <a:lnTo>
                    <a:pt x="264" y="5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102" name="Rectangle 76">
              <a:extLst>
                <a:ext uri="{FF2B5EF4-FFF2-40B4-BE49-F238E27FC236}">
                  <a16:creationId xmlns:a16="http://schemas.microsoft.com/office/drawing/2014/main" id="{647B0D05-4C78-358B-BC9D-324969E3C3FE}"/>
                </a:ext>
              </a:extLst>
            </p:cNvPr>
            <p:cNvSpPr>
              <a:spLocks noChangeArrowheads="1"/>
            </p:cNvSpPr>
            <p:nvPr/>
          </p:nvSpPr>
          <p:spPr bwMode="auto">
            <a:xfrm>
              <a:off x="165100" y="2103438"/>
              <a:ext cx="28575" cy="444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103" name="Rectangle 77">
              <a:extLst>
                <a:ext uri="{FF2B5EF4-FFF2-40B4-BE49-F238E27FC236}">
                  <a16:creationId xmlns:a16="http://schemas.microsoft.com/office/drawing/2014/main" id="{36CA68A9-8758-EEA7-5482-1EBA9D2B164F}"/>
                </a:ext>
              </a:extLst>
            </p:cNvPr>
            <p:cNvSpPr>
              <a:spLocks noChangeArrowheads="1"/>
            </p:cNvSpPr>
            <p:nvPr/>
          </p:nvSpPr>
          <p:spPr bwMode="auto">
            <a:xfrm>
              <a:off x="241300" y="2103438"/>
              <a:ext cx="28575" cy="444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104" name="Rectangle 78">
              <a:extLst>
                <a:ext uri="{FF2B5EF4-FFF2-40B4-BE49-F238E27FC236}">
                  <a16:creationId xmlns:a16="http://schemas.microsoft.com/office/drawing/2014/main" id="{F3F2D667-2748-8820-288F-30BBBD19AB57}"/>
                </a:ext>
              </a:extLst>
            </p:cNvPr>
            <p:cNvSpPr>
              <a:spLocks noChangeArrowheads="1"/>
            </p:cNvSpPr>
            <p:nvPr/>
          </p:nvSpPr>
          <p:spPr bwMode="auto">
            <a:xfrm>
              <a:off x="320675" y="2103438"/>
              <a:ext cx="28575" cy="444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105" name="Rectangle 79">
              <a:extLst>
                <a:ext uri="{FF2B5EF4-FFF2-40B4-BE49-F238E27FC236}">
                  <a16:creationId xmlns:a16="http://schemas.microsoft.com/office/drawing/2014/main" id="{A98BABF4-4783-591C-FB05-B3065D269D02}"/>
                </a:ext>
              </a:extLst>
            </p:cNvPr>
            <p:cNvSpPr>
              <a:spLocks noChangeArrowheads="1"/>
            </p:cNvSpPr>
            <p:nvPr/>
          </p:nvSpPr>
          <p:spPr bwMode="auto">
            <a:xfrm>
              <a:off x="396875" y="2103438"/>
              <a:ext cx="28575" cy="444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106" name="Rectangle 80">
              <a:extLst>
                <a:ext uri="{FF2B5EF4-FFF2-40B4-BE49-F238E27FC236}">
                  <a16:creationId xmlns:a16="http://schemas.microsoft.com/office/drawing/2014/main" id="{A7287949-A131-B522-4D0B-AD4D9DCCE4D2}"/>
                </a:ext>
              </a:extLst>
            </p:cNvPr>
            <p:cNvSpPr>
              <a:spLocks noChangeArrowheads="1"/>
            </p:cNvSpPr>
            <p:nvPr/>
          </p:nvSpPr>
          <p:spPr bwMode="auto">
            <a:xfrm>
              <a:off x="165100" y="2011363"/>
              <a:ext cx="28575" cy="476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107" name="Rectangle 81">
              <a:extLst>
                <a:ext uri="{FF2B5EF4-FFF2-40B4-BE49-F238E27FC236}">
                  <a16:creationId xmlns:a16="http://schemas.microsoft.com/office/drawing/2014/main" id="{64CFFAB0-BAC4-26D1-811D-87E126AA802C}"/>
                </a:ext>
              </a:extLst>
            </p:cNvPr>
            <p:cNvSpPr>
              <a:spLocks noChangeArrowheads="1"/>
            </p:cNvSpPr>
            <p:nvPr/>
          </p:nvSpPr>
          <p:spPr bwMode="auto">
            <a:xfrm>
              <a:off x="241300" y="2011363"/>
              <a:ext cx="28575" cy="476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108" name="Rectangle 82">
              <a:extLst>
                <a:ext uri="{FF2B5EF4-FFF2-40B4-BE49-F238E27FC236}">
                  <a16:creationId xmlns:a16="http://schemas.microsoft.com/office/drawing/2014/main" id="{D248E302-A042-20B9-6394-5920FBA925AB}"/>
                </a:ext>
              </a:extLst>
            </p:cNvPr>
            <p:cNvSpPr>
              <a:spLocks noChangeArrowheads="1"/>
            </p:cNvSpPr>
            <p:nvPr/>
          </p:nvSpPr>
          <p:spPr bwMode="auto">
            <a:xfrm>
              <a:off x="320675" y="2011363"/>
              <a:ext cx="28575" cy="476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109" name="Rectangle 83">
              <a:extLst>
                <a:ext uri="{FF2B5EF4-FFF2-40B4-BE49-F238E27FC236}">
                  <a16:creationId xmlns:a16="http://schemas.microsoft.com/office/drawing/2014/main" id="{5B243651-B317-F716-E018-96A6C6C80685}"/>
                </a:ext>
              </a:extLst>
            </p:cNvPr>
            <p:cNvSpPr>
              <a:spLocks noChangeArrowheads="1"/>
            </p:cNvSpPr>
            <p:nvPr/>
          </p:nvSpPr>
          <p:spPr bwMode="auto">
            <a:xfrm>
              <a:off x="396875" y="2011363"/>
              <a:ext cx="28575" cy="476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110" name="Rectangle 84">
              <a:extLst>
                <a:ext uri="{FF2B5EF4-FFF2-40B4-BE49-F238E27FC236}">
                  <a16:creationId xmlns:a16="http://schemas.microsoft.com/office/drawing/2014/main" id="{E47167B0-FFE6-2322-AAB9-63FF3C0618CF}"/>
                </a:ext>
              </a:extLst>
            </p:cNvPr>
            <p:cNvSpPr>
              <a:spLocks noChangeArrowheads="1"/>
            </p:cNvSpPr>
            <p:nvPr/>
          </p:nvSpPr>
          <p:spPr bwMode="auto">
            <a:xfrm>
              <a:off x="165100" y="1922463"/>
              <a:ext cx="28575" cy="476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111" name="Rectangle 85">
              <a:extLst>
                <a:ext uri="{FF2B5EF4-FFF2-40B4-BE49-F238E27FC236}">
                  <a16:creationId xmlns:a16="http://schemas.microsoft.com/office/drawing/2014/main" id="{9EB78169-D8C9-0118-DF27-394E53E10BDF}"/>
                </a:ext>
              </a:extLst>
            </p:cNvPr>
            <p:cNvSpPr>
              <a:spLocks noChangeArrowheads="1"/>
            </p:cNvSpPr>
            <p:nvPr/>
          </p:nvSpPr>
          <p:spPr bwMode="auto">
            <a:xfrm>
              <a:off x="241300" y="1922463"/>
              <a:ext cx="28575" cy="476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112" name="Rectangle 86">
              <a:extLst>
                <a:ext uri="{FF2B5EF4-FFF2-40B4-BE49-F238E27FC236}">
                  <a16:creationId xmlns:a16="http://schemas.microsoft.com/office/drawing/2014/main" id="{08CB9DFA-67C8-591A-83A6-26C28C6FA2B9}"/>
                </a:ext>
              </a:extLst>
            </p:cNvPr>
            <p:cNvSpPr>
              <a:spLocks noChangeArrowheads="1"/>
            </p:cNvSpPr>
            <p:nvPr/>
          </p:nvSpPr>
          <p:spPr bwMode="auto">
            <a:xfrm>
              <a:off x="320675" y="1922463"/>
              <a:ext cx="28575" cy="476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113" name="Rectangle 87">
              <a:extLst>
                <a:ext uri="{FF2B5EF4-FFF2-40B4-BE49-F238E27FC236}">
                  <a16:creationId xmlns:a16="http://schemas.microsoft.com/office/drawing/2014/main" id="{A369A279-3BB3-B461-5A89-B2D56541F70D}"/>
                </a:ext>
              </a:extLst>
            </p:cNvPr>
            <p:cNvSpPr>
              <a:spLocks noChangeArrowheads="1"/>
            </p:cNvSpPr>
            <p:nvPr/>
          </p:nvSpPr>
          <p:spPr bwMode="auto">
            <a:xfrm>
              <a:off x="396875" y="1922463"/>
              <a:ext cx="28575" cy="476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114" name="Rectangle 88">
              <a:extLst>
                <a:ext uri="{FF2B5EF4-FFF2-40B4-BE49-F238E27FC236}">
                  <a16:creationId xmlns:a16="http://schemas.microsoft.com/office/drawing/2014/main" id="{4D04C800-2DB4-1C6D-CC4B-9E39F4062AD7}"/>
                </a:ext>
              </a:extLst>
            </p:cNvPr>
            <p:cNvSpPr>
              <a:spLocks noChangeArrowheads="1"/>
            </p:cNvSpPr>
            <p:nvPr/>
          </p:nvSpPr>
          <p:spPr bwMode="auto">
            <a:xfrm>
              <a:off x="165100" y="2179638"/>
              <a:ext cx="28575" cy="476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115" name="Rectangle 89">
              <a:extLst>
                <a:ext uri="{FF2B5EF4-FFF2-40B4-BE49-F238E27FC236}">
                  <a16:creationId xmlns:a16="http://schemas.microsoft.com/office/drawing/2014/main" id="{42C10422-8586-6BC8-CA44-378536E6AA10}"/>
                </a:ext>
              </a:extLst>
            </p:cNvPr>
            <p:cNvSpPr>
              <a:spLocks noChangeArrowheads="1"/>
            </p:cNvSpPr>
            <p:nvPr/>
          </p:nvSpPr>
          <p:spPr bwMode="auto">
            <a:xfrm>
              <a:off x="241300" y="2179638"/>
              <a:ext cx="28575" cy="476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116" name="Rectangle 90">
              <a:extLst>
                <a:ext uri="{FF2B5EF4-FFF2-40B4-BE49-F238E27FC236}">
                  <a16:creationId xmlns:a16="http://schemas.microsoft.com/office/drawing/2014/main" id="{F2B88F2F-88AC-5813-2D0F-5388ABEB38A0}"/>
                </a:ext>
              </a:extLst>
            </p:cNvPr>
            <p:cNvSpPr>
              <a:spLocks noChangeArrowheads="1"/>
            </p:cNvSpPr>
            <p:nvPr/>
          </p:nvSpPr>
          <p:spPr bwMode="auto">
            <a:xfrm>
              <a:off x="320675" y="2179638"/>
              <a:ext cx="28575" cy="476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117" name="Rectangle 91">
              <a:extLst>
                <a:ext uri="{FF2B5EF4-FFF2-40B4-BE49-F238E27FC236}">
                  <a16:creationId xmlns:a16="http://schemas.microsoft.com/office/drawing/2014/main" id="{EEE10B11-8BF8-95E5-88D2-3E27B9FBCEEE}"/>
                </a:ext>
              </a:extLst>
            </p:cNvPr>
            <p:cNvSpPr>
              <a:spLocks noChangeArrowheads="1"/>
            </p:cNvSpPr>
            <p:nvPr/>
          </p:nvSpPr>
          <p:spPr bwMode="auto">
            <a:xfrm>
              <a:off x="396875" y="2179638"/>
              <a:ext cx="28575" cy="476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118" name="Rectangle 92">
              <a:extLst>
                <a:ext uri="{FF2B5EF4-FFF2-40B4-BE49-F238E27FC236}">
                  <a16:creationId xmlns:a16="http://schemas.microsoft.com/office/drawing/2014/main" id="{C7273BC2-8AEA-CEDF-1C6C-50B47BCD92FB}"/>
                </a:ext>
              </a:extLst>
            </p:cNvPr>
            <p:cNvSpPr>
              <a:spLocks noChangeArrowheads="1"/>
            </p:cNvSpPr>
            <p:nvPr/>
          </p:nvSpPr>
          <p:spPr bwMode="auto">
            <a:xfrm>
              <a:off x="165100" y="2259013"/>
              <a:ext cx="28575" cy="444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119" name="Rectangle 93">
              <a:extLst>
                <a:ext uri="{FF2B5EF4-FFF2-40B4-BE49-F238E27FC236}">
                  <a16:creationId xmlns:a16="http://schemas.microsoft.com/office/drawing/2014/main" id="{55D6F419-E581-CCFA-3529-981EADC6D40C}"/>
                </a:ext>
              </a:extLst>
            </p:cNvPr>
            <p:cNvSpPr>
              <a:spLocks noChangeArrowheads="1"/>
            </p:cNvSpPr>
            <p:nvPr/>
          </p:nvSpPr>
          <p:spPr bwMode="auto">
            <a:xfrm>
              <a:off x="241300" y="2259013"/>
              <a:ext cx="28575" cy="444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120" name="Rectangle 94">
              <a:extLst>
                <a:ext uri="{FF2B5EF4-FFF2-40B4-BE49-F238E27FC236}">
                  <a16:creationId xmlns:a16="http://schemas.microsoft.com/office/drawing/2014/main" id="{CEDDE850-0507-2086-0FF7-1B703D657758}"/>
                </a:ext>
              </a:extLst>
            </p:cNvPr>
            <p:cNvSpPr>
              <a:spLocks noChangeArrowheads="1"/>
            </p:cNvSpPr>
            <p:nvPr/>
          </p:nvSpPr>
          <p:spPr bwMode="auto">
            <a:xfrm>
              <a:off x="320675" y="2259013"/>
              <a:ext cx="28575" cy="444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121" name="Rectangle 95">
              <a:extLst>
                <a:ext uri="{FF2B5EF4-FFF2-40B4-BE49-F238E27FC236}">
                  <a16:creationId xmlns:a16="http://schemas.microsoft.com/office/drawing/2014/main" id="{B06CA4F2-1AB1-1EEB-A5AB-6293700115A6}"/>
                </a:ext>
              </a:extLst>
            </p:cNvPr>
            <p:cNvSpPr>
              <a:spLocks noChangeArrowheads="1"/>
            </p:cNvSpPr>
            <p:nvPr/>
          </p:nvSpPr>
          <p:spPr bwMode="auto">
            <a:xfrm>
              <a:off x="396875" y="2259013"/>
              <a:ext cx="28575" cy="444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122" name="Rectangle 96">
              <a:extLst>
                <a:ext uri="{FF2B5EF4-FFF2-40B4-BE49-F238E27FC236}">
                  <a16:creationId xmlns:a16="http://schemas.microsoft.com/office/drawing/2014/main" id="{F3D58005-259E-B323-0A51-A1FE1EE2BA6C}"/>
                </a:ext>
              </a:extLst>
            </p:cNvPr>
            <p:cNvSpPr>
              <a:spLocks noChangeArrowheads="1"/>
            </p:cNvSpPr>
            <p:nvPr/>
          </p:nvSpPr>
          <p:spPr bwMode="auto">
            <a:xfrm>
              <a:off x="165100" y="2335213"/>
              <a:ext cx="28575" cy="444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123" name="Rectangle 97">
              <a:extLst>
                <a:ext uri="{FF2B5EF4-FFF2-40B4-BE49-F238E27FC236}">
                  <a16:creationId xmlns:a16="http://schemas.microsoft.com/office/drawing/2014/main" id="{8C964C52-A50E-7678-3E00-D9C118D888A8}"/>
                </a:ext>
              </a:extLst>
            </p:cNvPr>
            <p:cNvSpPr>
              <a:spLocks noChangeArrowheads="1"/>
            </p:cNvSpPr>
            <p:nvPr/>
          </p:nvSpPr>
          <p:spPr bwMode="auto">
            <a:xfrm>
              <a:off x="241300" y="2335213"/>
              <a:ext cx="28575" cy="444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124" name="Rectangle 98">
              <a:extLst>
                <a:ext uri="{FF2B5EF4-FFF2-40B4-BE49-F238E27FC236}">
                  <a16:creationId xmlns:a16="http://schemas.microsoft.com/office/drawing/2014/main" id="{9D1EA165-CB47-E779-7C0C-185FDC92CB24}"/>
                </a:ext>
              </a:extLst>
            </p:cNvPr>
            <p:cNvSpPr>
              <a:spLocks noChangeArrowheads="1"/>
            </p:cNvSpPr>
            <p:nvPr/>
          </p:nvSpPr>
          <p:spPr bwMode="auto">
            <a:xfrm>
              <a:off x="320675" y="2335213"/>
              <a:ext cx="28575" cy="444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125" name="Rectangle 99">
              <a:extLst>
                <a:ext uri="{FF2B5EF4-FFF2-40B4-BE49-F238E27FC236}">
                  <a16:creationId xmlns:a16="http://schemas.microsoft.com/office/drawing/2014/main" id="{153389F3-1496-D332-6B29-45F6EC69B4B1}"/>
                </a:ext>
              </a:extLst>
            </p:cNvPr>
            <p:cNvSpPr>
              <a:spLocks noChangeArrowheads="1"/>
            </p:cNvSpPr>
            <p:nvPr/>
          </p:nvSpPr>
          <p:spPr bwMode="auto">
            <a:xfrm>
              <a:off x="396875" y="2335213"/>
              <a:ext cx="28575" cy="444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126" name="Rectangle 100">
              <a:extLst>
                <a:ext uri="{FF2B5EF4-FFF2-40B4-BE49-F238E27FC236}">
                  <a16:creationId xmlns:a16="http://schemas.microsoft.com/office/drawing/2014/main" id="{C6EFD271-E948-6525-7327-BB479EF18277}"/>
                </a:ext>
              </a:extLst>
            </p:cNvPr>
            <p:cNvSpPr>
              <a:spLocks noChangeArrowheads="1"/>
            </p:cNvSpPr>
            <p:nvPr/>
          </p:nvSpPr>
          <p:spPr bwMode="auto">
            <a:xfrm>
              <a:off x="-222250" y="2103438"/>
              <a:ext cx="28575" cy="444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127" name="Rectangle 101">
              <a:extLst>
                <a:ext uri="{FF2B5EF4-FFF2-40B4-BE49-F238E27FC236}">
                  <a16:creationId xmlns:a16="http://schemas.microsoft.com/office/drawing/2014/main" id="{EBF64F7C-21ED-5AD2-C6F1-3861597A2FAA}"/>
                </a:ext>
              </a:extLst>
            </p:cNvPr>
            <p:cNvSpPr>
              <a:spLocks noChangeArrowheads="1"/>
            </p:cNvSpPr>
            <p:nvPr/>
          </p:nvSpPr>
          <p:spPr bwMode="auto">
            <a:xfrm>
              <a:off x="-142875" y="2103438"/>
              <a:ext cx="28575" cy="444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128" name="Rectangle 102">
              <a:extLst>
                <a:ext uri="{FF2B5EF4-FFF2-40B4-BE49-F238E27FC236}">
                  <a16:creationId xmlns:a16="http://schemas.microsoft.com/office/drawing/2014/main" id="{FB2B27D1-BC26-783E-02F2-D0F7395240DA}"/>
                </a:ext>
              </a:extLst>
            </p:cNvPr>
            <p:cNvSpPr>
              <a:spLocks noChangeArrowheads="1"/>
            </p:cNvSpPr>
            <p:nvPr/>
          </p:nvSpPr>
          <p:spPr bwMode="auto">
            <a:xfrm>
              <a:off x="-66675" y="2103438"/>
              <a:ext cx="28575" cy="444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129" name="Rectangle 103">
              <a:extLst>
                <a:ext uri="{FF2B5EF4-FFF2-40B4-BE49-F238E27FC236}">
                  <a16:creationId xmlns:a16="http://schemas.microsoft.com/office/drawing/2014/main" id="{949AA615-FECE-CB7B-4BBC-30B9F98B4691}"/>
                </a:ext>
              </a:extLst>
            </p:cNvPr>
            <p:cNvSpPr>
              <a:spLocks noChangeArrowheads="1"/>
            </p:cNvSpPr>
            <p:nvPr/>
          </p:nvSpPr>
          <p:spPr bwMode="auto">
            <a:xfrm>
              <a:off x="9525" y="2103438"/>
              <a:ext cx="28575" cy="444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130" name="Rectangle 104">
              <a:extLst>
                <a:ext uri="{FF2B5EF4-FFF2-40B4-BE49-F238E27FC236}">
                  <a16:creationId xmlns:a16="http://schemas.microsoft.com/office/drawing/2014/main" id="{C92E1D09-D660-B3C7-8269-23417759D18A}"/>
                </a:ext>
              </a:extLst>
            </p:cNvPr>
            <p:cNvSpPr>
              <a:spLocks noChangeArrowheads="1"/>
            </p:cNvSpPr>
            <p:nvPr/>
          </p:nvSpPr>
          <p:spPr bwMode="auto">
            <a:xfrm>
              <a:off x="-222250" y="2011363"/>
              <a:ext cx="28575" cy="476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131" name="Rectangle 105">
              <a:extLst>
                <a:ext uri="{FF2B5EF4-FFF2-40B4-BE49-F238E27FC236}">
                  <a16:creationId xmlns:a16="http://schemas.microsoft.com/office/drawing/2014/main" id="{6A328035-41BB-2C08-1C5C-67D347544BBB}"/>
                </a:ext>
              </a:extLst>
            </p:cNvPr>
            <p:cNvSpPr>
              <a:spLocks noChangeArrowheads="1"/>
            </p:cNvSpPr>
            <p:nvPr/>
          </p:nvSpPr>
          <p:spPr bwMode="auto">
            <a:xfrm>
              <a:off x="-142875" y="2011363"/>
              <a:ext cx="28575" cy="476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132" name="Rectangle 106">
              <a:extLst>
                <a:ext uri="{FF2B5EF4-FFF2-40B4-BE49-F238E27FC236}">
                  <a16:creationId xmlns:a16="http://schemas.microsoft.com/office/drawing/2014/main" id="{C56C15CE-DE75-AAB6-C64B-2112CF9A78A9}"/>
                </a:ext>
              </a:extLst>
            </p:cNvPr>
            <p:cNvSpPr>
              <a:spLocks noChangeArrowheads="1"/>
            </p:cNvSpPr>
            <p:nvPr/>
          </p:nvSpPr>
          <p:spPr bwMode="auto">
            <a:xfrm>
              <a:off x="-66675" y="2011363"/>
              <a:ext cx="28575" cy="476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133" name="Rectangle 107">
              <a:extLst>
                <a:ext uri="{FF2B5EF4-FFF2-40B4-BE49-F238E27FC236}">
                  <a16:creationId xmlns:a16="http://schemas.microsoft.com/office/drawing/2014/main" id="{2DBEEC99-D463-D504-B12D-5F191799240B}"/>
                </a:ext>
              </a:extLst>
            </p:cNvPr>
            <p:cNvSpPr>
              <a:spLocks noChangeArrowheads="1"/>
            </p:cNvSpPr>
            <p:nvPr/>
          </p:nvSpPr>
          <p:spPr bwMode="auto">
            <a:xfrm>
              <a:off x="9525" y="2011363"/>
              <a:ext cx="28575" cy="476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134" name="Rectangle 108">
              <a:extLst>
                <a:ext uri="{FF2B5EF4-FFF2-40B4-BE49-F238E27FC236}">
                  <a16:creationId xmlns:a16="http://schemas.microsoft.com/office/drawing/2014/main" id="{7E701576-AC6C-BA42-E4BE-0FBBA5E6F0FE}"/>
                </a:ext>
              </a:extLst>
            </p:cNvPr>
            <p:cNvSpPr>
              <a:spLocks noChangeArrowheads="1"/>
            </p:cNvSpPr>
            <p:nvPr/>
          </p:nvSpPr>
          <p:spPr bwMode="auto">
            <a:xfrm>
              <a:off x="-222250" y="1922463"/>
              <a:ext cx="28575" cy="476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135" name="Rectangle 109">
              <a:extLst>
                <a:ext uri="{FF2B5EF4-FFF2-40B4-BE49-F238E27FC236}">
                  <a16:creationId xmlns:a16="http://schemas.microsoft.com/office/drawing/2014/main" id="{FDF2B6B8-27DE-BCFA-25D9-07810AB300CD}"/>
                </a:ext>
              </a:extLst>
            </p:cNvPr>
            <p:cNvSpPr>
              <a:spLocks noChangeArrowheads="1"/>
            </p:cNvSpPr>
            <p:nvPr/>
          </p:nvSpPr>
          <p:spPr bwMode="auto">
            <a:xfrm>
              <a:off x="-142875" y="1922463"/>
              <a:ext cx="28575" cy="476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136" name="Rectangle 110">
              <a:extLst>
                <a:ext uri="{FF2B5EF4-FFF2-40B4-BE49-F238E27FC236}">
                  <a16:creationId xmlns:a16="http://schemas.microsoft.com/office/drawing/2014/main" id="{5B4ACF64-B1B2-F783-1F13-EA5B8C691C12}"/>
                </a:ext>
              </a:extLst>
            </p:cNvPr>
            <p:cNvSpPr>
              <a:spLocks noChangeArrowheads="1"/>
            </p:cNvSpPr>
            <p:nvPr/>
          </p:nvSpPr>
          <p:spPr bwMode="auto">
            <a:xfrm>
              <a:off x="-66675" y="1922463"/>
              <a:ext cx="28575" cy="476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137" name="Rectangle 111">
              <a:extLst>
                <a:ext uri="{FF2B5EF4-FFF2-40B4-BE49-F238E27FC236}">
                  <a16:creationId xmlns:a16="http://schemas.microsoft.com/office/drawing/2014/main" id="{7FB73764-11E2-499B-0A1E-0D37BCFD093A}"/>
                </a:ext>
              </a:extLst>
            </p:cNvPr>
            <p:cNvSpPr>
              <a:spLocks noChangeArrowheads="1"/>
            </p:cNvSpPr>
            <p:nvPr/>
          </p:nvSpPr>
          <p:spPr bwMode="auto">
            <a:xfrm>
              <a:off x="9525" y="1922463"/>
              <a:ext cx="28575" cy="476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138" name="Rectangle 112">
              <a:extLst>
                <a:ext uri="{FF2B5EF4-FFF2-40B4-BE49-F238E27FC236}">
                  <a16:creationId xmlns:a16="http://schemas.microsoft.com/office/drawing/2014/main" id="{830577C1-E9F8-E5D1-4AC7-7B99539776E8}"/>
                </a:ext>
              </a:extLst>
            </p:cNvPr>
            <p:cNvSpPr>
              <a:spLocks noChangeArrowheads="1"/>
            </p:cNvSpPr>
            <p:nvPr/>
          </p:nvSpPr>
          <p:spPr bwMode="auto">
            <a:xfrm>
              <a:off x="-222250" y="1833563"/>
              <a:ext cx="28575" cy="476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139" name="Rectangle 113">
              <a:extLst>
                <a:ext uri="{FF2B5EF4-FFF2-40B4-BE49-F238E27FC236}">
                  <a16:creationId xmlns:a16="http://schemas.microsoft.com/office/drawing/2014/main" id="{53FA89C5-4562-5280-7163-2CBC6E659F57}"/>
                </a:ext>
              </a:extLst>
            </p:cNvPr>
            <p:cNvSpPr>
              <a:spLocks noChangeArrowheads="1"/>
            </p:cNvSpPr>
            <p:nvPr/>
          </p:nvSpPr>
          <p:spPr bwMode="auto">
            <a:xfrm>
              <a:off x="-142875" y="1833563"/>
              <a:ext cx="28575" cy="476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140" name="Rectangle 114">
              <a:extLst>
                <a:ext uri="{FF2B5EF4-FFF2-40B4-BE49-F238E27FC236}">
                  <a16:creationId xmlns:a16="http://schemas.microsoft.com/office/drawing/2014/main" id="{CCDDF564-FEF7-4B56-323E-F26C09BD1EAD}"/>
                </a:ext>
              </a:extLst>
            </p:cNvPr>
            <p:cNvSpPr>
              <a:spLocks noChangeArrowheads="1"/>
            </p:cNvSpPr>
            <p:nvPr/>
          </p:nvSpPr>
          <p:spPr bwMode="auto">
            <a:xfrm>
              <a:off x="-66675" y="1833563"/>
              <a:ext cx="28575" cy="476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141" name="Rectangle 115">
              <a:extLst>
                <a:ext uri="{FF2B5EF4-FFF2-40B4-BE49-F238E27FC236}">
                  <a16:creationId xmlns:a16="http://schemas.microsoft.com/office/drawing/2014/main" id="{2AAC03C0-FC45-F299-8673-8B9B83CB010A}"/>
                </a:ext>
              </a:extLst>
            </p:cNvPr>
            <p:cNvSpPr>
              <a:spLocks noChangeArrowheads="1"/>
            </p:cNvSpPr>
            <p:nvPr/>
          </p:nvSpPr>
          <p:spPr bwMode="auto">
            <a:xfrm>
              <a:off x="9525" y="1833563"/>
              <a:ext cx="28575" cy="476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142" name="Rectangle 116">
              <a:extLst>
                <a:ext uri="{FF2B5EF4-FFF2-40B4-BE49-F238E27FC236}">
                  <a16:creationId xmlns:a16="http://schemas.microsoft.com/office/drawing/2014/main" id="{23697505-CDAD-4279-B405-2915A9C4873B}"/>
                </a:ext>
              </a:extLst>
            </p:cNvPr>
            <p:cNvSpPr>
              <a:spLocks noChangeArrowheads="1"/>
            </p:cNvSpPr>
            <p:nvPr/>
          </p:nvSpPr>
          <p:spPr bwMode="auto">
            <a:xfrm>
              <a:off x="-222250" y="1744663"/>
              <a:ext cx="28575" cy="444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143" name="Rectangle 117">
              <a:extLst>
                <a:ext uri="{FF2B5EF4-FFF2-40B4-BE49-F238E27FC236}">
                  <a16:creationId xmlns:a16="http://schemas.microsoft.com/office/drawing/2014/main" id="{65D83CCF-4BE4-F154-85BA-F92E36606A18}"/>
                </a:ext>
              </a:extLst>
            </p:cNvPr>
            <p:cNvSpPr>
              <a:spLocks noChangeArrowheads="1"/>
            </p:cNvSpPr>
            <p:nvPr/>
          </p:nvSpPr>
          <p:spPr bwMode="auto">
            <a:xfrm>
              <a:off x="-142875" y="1744663"/>
              <a:ext cx="28575" cy="444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144" name="Rectangle 118">
              <a:extLst>
                <a:ext uri="{FF2B5EF4-FFF2-40B4-BE49-F238E27FC236}">
                  <a16:creationId xmlns:a16="http://schemas.microsoft.com/office/drawing/2014/main" id="{FD1FA2AA-CE9B-73B7-252F-B651BBA68F66}"/>
                </a:ext>
              </a:extLst>
            </p:cNvPr>
            <p:cNvSpPr>
              <a:spLocks noChangeArrowheads="1"/>
            </p:cNvSpPr>
            <p:nvPr/>
          </p:nvSpPr>
          <p:spPr bwMode="auto">
            <a:xfrm>
              <a:off x="-66675" y="1744663"/>
              <a:ext cx="28575" cy="444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145" name="Rectangle 119">
              <a:extLst>
                <a:ext uri="{FF2B5EF4-FFF2-40B4-BE49-F238E27FC236}">
                  <a16:creationId xmlns:a16="http://schemas.microsoft.com/office/drawing/2014/main" id="{3E19667B-ADA4-EA85-6C4E-A10579E880C1}"/>
                </a:ext>
              </a:extLst>
            </p:cNvPr>
            <p:cNvSpPr>
              <a:spLocks noChangeArrowheads="1"/>
            </p:cNvSpPr>
            <p:nvPr/>
          </p:nvSpPr>
          <p:spPr bwMode="auto">
            <a:xfrm>
              <a:off x="9525" y="1744663"/>
              <a:ext cx="28575" cy="444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146" name="Rectangle 120">
              <a:extLst>
                <a:ext uri="{FF2B5EF4-FFF2-40B4-BE49-F238E27FC236}">
                  <a16:creationId xmlns:a16="http://schemas.microsoft.com/office/drawing/2014/main" id="{E67A5E8C-BF16-4DA3-FA69-D5D8E4234E2C}"/>
                </a:ext>
              </a:extLst>
            </p:cNvPr>
            <p:cNvSpPr>
              <a:spLocks noChangeArrowheads="1"/>
            </p:cNvSpPr>
            <p:nvPr/>
          </p:nvSpPr>
          <p:spPr bwMode="auto">
            <a:xfrm>
              <a:off x="-222250" y="1655763"/>
              <a:ext cx="28575" cy="444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147" name="Rectangle 121">
              <a:extLst>
                <a:ext uri="{FF2B5EF4-FFF2-40B4-BE49-F238E27FC236}">
                  <a16:creationId xmlns:a16="http://schemas.microsoft.com/office/drawing/2014/main" id="{F95DD1C4-7875-A118-0661-041261B3EED0}"/>
                </a:ext>
              </a:extLst>
            </p:cNvPr>
            <p:cNvSpPr>
              <a:spLocks noChangeArrowheads="1"/>
            </p:cNvSpPr>
            <p:nvPr/>
          </p:nvSpPr>
          <p:spPr bwMode="auto">
            <a:xfrm>
              <a:off x="-142875" y="1655763"/>
              <a:ext cx="28575" cy="444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148" name="Rectangle 122">
              <a:extLst>
                <a:ext uri="{FF2B5EF4-FFF2-40B4-BE49-F238E27FC236}">
                  <a16:creationId xmlns:a16="http://schemas.microsoft.com/office/drawing/2014/main" id="{6C1E4461-B3A0-505E-9506-CABA4D3110C8}"/>
                </a:ext>
              </a:extLst>
            </p:cNvPr>
            <p:cNvSpPr>
              <a:spLocks noChangeArrowheads="1"/>
            </p:cNvSpPr>
            <p:nvPr/>
          </p:nvSpPr>
          <p:spPr bwMode="auto">
            <a:xfrm>
              <a:off x="-66675" y="1655763"/>
              <a:ext cx="28575" cy="444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149" name="Rectangle 123">
              <a:extLst>
                <a:ext uri="{FF2B5EF4-FFF2-40B4-BE49-F238E27FC236}">
                  <a16:creationId xmlns:a16="http://schemas.microsoft.com/office/drawing/2014/main" id="{099AA574-A7E3-0B20-3666-0A68D218F8A0}"/>
                </a:ext>
              </a:extLst>
            </p:cNvPr>
            <p:cNvSpPr>
              <a:spLocks noChangeArrowheads="1"/>
            </p:cNvSpPr>
            <p:nvPr/>
          </p:nvSpPr>
          <p:spPr bwMode="auto">
            <a:xfrm>
              <a:off x="9525" y="1655763"/>
              <a:ext cx="28575" cy="444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150" name="Rectangle 124">
              <a:extLst>
                <a:ext uri="{FF2B5EF4-FFF2-40B4-BE49-F238E27FC236}">
                  <a16:creationId xmlns:a16="http://schemas.microsoft.com/office/drawing/2014/main" id="{76AF1330-5D36-BC90-A887-47EBC791D39F}"/>
                </a:ext>
              </a:extLst>
            </p:cNvPr>
            <p:cNvSpPr>
              <a:spLocks noChangeArrowheads="1"/>
            </p:cNvSpPr>
            <p:nvPr/>
          </p:nvSpPr>
          <p:spPr bwMode="auto">
            <a:xfrm>
              <a:off x="-222250" y="1566863"/>
              <a:ext cx="28575" cy="444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151" name="Rectangle 125">
              <a:extLst>
                <a:ext uri="{FF2B5EF4-FFF2-40B4-BE49-F238E27FC236}">
                  <a16:creationId xmlns:a16="http://schemas.microsoft.com/office/drawing/2014/main" id="{44419672-F22C-DA9F-462B-E99DED18B8B5}"/>
                </a:ext>
              </a:extLst>
            </p:cNvPr>
            <p:cNvSpPr>
              <a:spLocks noChangeArrowheads="1"/>
            </p:cNvSpPr>
            <p:nvPr/>
          </p:nvSpPr>
          <p:spPr bwMode="auto">
            <a:xfrm>
              <a:off x="-142875" y="1566863"/>
              <a:ext cx="28575" cy="444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152" name="Rectangle 126">
              <a:extLst>
                <a:ext uri="{FF2B5EF4-FFF2-40B4-BE49-F238E27FC236}">
                  <a16:creationId xmlns:a16="http://schemas.microsoft.com/office/drawing/2014/main" id="{F79EFBC8-1486-3908-D389-F0ED4D3242E7}"/>
                </a:ext>
              </a:extLst>
            </p:cNvPr>
            <p:cNvSpPr>
              <a:spLocks noChangeArrowheads="1"/>
            </p:cNvSpPr>
            <p:nvPr/>
          </p:nvSpPr>
          <p:spPr bwMode="auto">
            <a:xfrm>
              <a:off x="-66675" y="1566863"/>
              <a:ext cx="28575" cy="444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153" name="Rectangle 127">
              <a:extLst>
                <a:ext uri="{FF2B5EF4-FFF2-40B4-BE49-F238E27FC236}">
                  <a16:creationId xmlns:a16="http://schemas.microsoft.com/office/drawing/2014/main" id="{5C45905E-88F0-0270-13F0-CB51245C1DBD}"/>
                </a:ext>
              </a:extLst>
            </p:cNvPr>
            <p:cNvSpPr>
              <a:spLocks noChangeArrowheads="1"/>
            </p:cNvSpPr>
            <p:nvPr/>
          </p:nvSpPr>
          <p:spPr bwMode="auto">
            <a:xfrm>
              <a:off x="9525" y="1566863"/>
              <a:ext cx="28575" cy="444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154" name="Rectangle 128">
              <a:extLst>
                <a:ext uri="{FF2B5EF4-FFF2-40B4-BE49-F238E27FC236}">
                  <a16:creationId xmlns:a16="http://schemas.microsoft.com/office/drawing/2014/main" id="{31C0EAC0-0EB8-83FA-14C4-D6C16975E0B8}"/>
                </a:ext>
              </a:extLst>
            </p:cNvPr>
            <p:cNvSpPr>
              <a:spLocks noChangeArrowheads="1"/>
            </p:cNvSpPr>
            <p:nvPr/>
          </p:nvSpPr>
          <p:spPr bwMode="auto">
            <a:xfrm>
              <a:off x="-222250" y="2179638"/>
              <a:ext cx="28575" cy="476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155" name="Rectangle 129">
              <a:extLst>
                <a:ext uri="{FF2B5EF4-FFF2-40B4-BE49-F238E27FC236}">
                  <a16:creationId xmlns:a16="http://schemas.microsoft.com/office/drawing/2014/main" id="{B00CA54B-E32D-BFFE-4333-D8F26029C10A}"/>
                </a:ext>
              </a:extLst>
            </p:cNvPr>
            <p:cNvSpPr>
              <a:spLocks noChangeArrowheads="1"/>
            </p:cNvSpPr>
            <p:nvPr/>
          </p:nvSpPr>
          <p:spPr bwMode="auto">
            <a:xfrm>
              <a:off x="-142875" y="2179638"/>
              <a:ext cx="28575" cy="476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156" name="Rectangle 130">
              <a:extLst>
                <a:ext uri="{FF2B5EF4-FFF2-40B4-BE49-F238E27FC236}">
                  <a16:creationId xmlns:a16="http://schemas.microsoft.com/office/drawing/2014/main" id="{4E3B4B9A-BEB8-EED8-8731-8A2DD1E7A6DA}"/>
                </a:ext>
              </a:extLst>
            </p:cNvPr>
            <p:cNvSpPr>
              <a:spLocks noChangeArrowheads="1"/>
            </p:cNvSpPr>
            <p:nvPr/>
          </p:nvSpPr>
          <p:spPr bwMode="auto">
            <a:xfrm>
              <a:off x="-66675" y="2179638"/>
              <a:ext cx="28575" cy="476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157" name="Rectangle 131">
              <a:extLst>
                <a:ext uri="{FF2B5EF4-FFF2-40B4-BE49-F238E27FC236}">
                  <a16:creationId xmlns:a16="http://schemas.microsoft.com/office/drawing/2014/main" id="{643CFCD6-1CDB-6809-F213-24C5E6935D61}"/>
                </a:ext>
              </a:extLst>
            </p:cNvPr>
            <p:cNvSpPr>
              <a:spLocks noChangeArrowheads="1"/>
            </p:cNvSpPr>
            <p:nvPr/>
          </p:nvSpPr>
          <p:spPr bwMode="auto">
            <a:xfrm>
              <a:off x="9525" y="2179638"/>
              <a:ext cx="28575" cy="476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158" name="Rectangle 132">
              <a:extLst>
                <a:ext uri="{FF2B5EF4-FFF2-40B4-BE49-F238E27FC236}">
                  <a16:creationId xmlns:a16="http://schemas.microsoft.com/office/drawing/2014/main" id="{DE30DCDD-D22E-C1A0-60E5-B8322066BE62}"/>
                </a:ext>
              </a:extLst>
            </p:cNvPr>
            <p:cNvSpPr>
              <a:spLocks noChangeArrowheads="1"/>
            </p:cNvSpPr>
            <p:nvPr/>
          </p:nvSpPr>
          <p:spPr bwMode="auto">
            <a:xfrm>
              <a:off x="-222250" y="2259013"/>
              <a:ext cx="28575" cy="444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159" name="Rectangle 133">
              <a:extLst>
                <a:ext uri="{FF2B5EF4-FFF2-40B4-BE49-F238E27FC236}">
                  <a16:creationId xmlns:a16="http://schemas.microsoft.com/office/drawing/2014/main" id="{F8D42AA8-8971-2E09-8D0A-2F65E01B2AF8}"/>
                </a:ext>
              </a:extLst>
            </p:cNvPr>
            <p:cNvSpPr>
              <a:spLocks noChangeArrowheads="1"/>
            </p:cNvSpPr>
            <p:nvPr/>
          </p:nvSpPr>
          <p:spPr bwMode="auto">
            <a:xfrm>
              <a:off x="-142875" y="2259013"/>
              <a:ext cx="28575" cy="444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160" name="Rectangle 134">
              <a:extLst>
                <a:ext uri="{FF2B5EF4-FFF2-40B4-BE49-F238E27FC236}">
                  <a16:creationId xmlns:a16="http://schemas.microsoft.com/office/drawing/2014/main" id="{228937E1-B915-4A8C-A8AD-CBBBF2FFD2F0}"/>
                </a:ext>
              </a:extLst>
            </p:cNvPr>
            <p:cNvSpPr>
              <a:spLocks noChangeArrowheads="1"/>
            </p:cNvSpPr>
            <p:nvPr/>
          </p:nvSpPr>
          <p:spPr bwMode="auto">
            <a:xfrm>
              <a:off x="-66675" y="2259013"/>
              <a:ext cx="28575" cy="444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161" name="Rectangle 135">
              <a:extLst>
                <a:ext uri="{FF2B5EF4-FFF2-40B4-BE49-F238E27FC236}">
                  <a16:creationId xmlns:a16="http://schemas.microsoft.com/office/drawing/2014/main" id="{DBCE52A4-AE1C-4127-A3DF-526A2F4C0EE2}"/>
                </a:ext>
              </a:extLst>
            </p:cNvPr>
            <p:cNvSpPr>
              <a:spLocks noChangeArrowheads="1"/>
            </p:cNvSpPr>
            <p:nvPr/>
          </p:nvSpPr>
          <p:spPr bwMode="auto">
            <a:xfrm>
              <a:off x="9525" y="2259013"/>
              <a:ext cx="28575" cy="444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162" name="Rectangle 136">
              <a:extLst>
                <a:ext uri="{FF2B5EF4-FFF2-40B4-BE49-F238E27FC236}">
                  <a16:creationId xmlns:a16="http://schemas.microsoft.com/office/drawing/2014/main" id="{AA4DDCEE-6AD6-5F15-77B9-98BD3F2A53E1}"/>
                </a:ext>
              </a:extLst>
            </p:cNvPr>
            <p:cNvSpPr>
              <a:spLocks noChangeArrowheads="1"/>
            </p:cNvSpPr>
            <p:nvPr/>
          </p:nvSpPr>
          <p:spPr bwMode="auto">
            <a:xfrm>
              <a:off x="-222250" y="2335213"/>
              <a:ext cx="28575" cy="444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163" name="Rectangle 137">
              <a:extLst>
                <a:ext uri="{FF2B5EF4-FFF2-40B4-BE49-F238E27FC236}">
                  <a16:creationId xmlns:a16="http://schemas.microsoft.com/office/drawing/2014/main" id="{7F21A899-B5CD-1993-1F87-6B98ACF58591}"/>
                </a:ext>
              </a:extLst>
            </p:cNvPr>
            <p:cNvSpPr>
              <a:spLocks noChangeArrowheads="1"/>
            </p:cNvSpPr>
            <p:nvPr/>
          </p:nvSpPr>
          <p:spPr bwMode="auto">
            <a:xfrm>
              <a:off x="-142875" y="2335213"/>
              <a:ext cx="28575" cy="444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164" name="Rectangle 138">
              <a:extLst>
                <a:ext uri="{FF2B5EF4-FFF2-40B4-BE49-F238E27FC236}">
                  <a16:creationId xmlns:a16="http://schemas.microsoft.com/office/drawing/2014/main" id="{D73C25CC-8C7D-D110-C25C-A68060159E87}"/>
                </a:ext>
              </a:extLst>
            </p:cNvPr>
            <p:cNvSpPr>
              <a:spLocks noChangeArrowheads="1"/>
            </p:cNvSpPr>
            <p:nvPr/>
          </p:nvSpPr>
          <p:spPr bwMode="auto">
            <a:xfrm>
              <a:off x="-66675" y="2335213"/>
              <a:ext cx="28575" cy="444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165" name="Rectangle 139">
              <a:extLst>
                <a:ext uri="{FF2B5EF4-FFF2-40B4-BE49-F238E27FC236}">
                  <a16:creationId xmlns:a16="http://schemas.microsoft.com/office/drawing/2014/main" id="{1FC4D119-C064-5A35-B1F5-6E0C708A5BE9}"/>
                </a:ext>
              </a:extLst>
            </p:cNvPr>
            <p:cNvSpPr>
              <a:spLocks noChangeArrowheads="1"/>
            </p:cNvSpPr>
            <p:nvPr/>
          </p:nvSpPr>
          <p:spPr bwMode="auto">
            <a:xfrm>
              <a:off x="9525" y="2335213"/>
              <a:ext cx="28575" cy="444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166" name="Freeform 140">
              <a:extLst>
                <a:ext uri="{FF2B5EF4-FFF2-40B4-BE49-F238E27FC236}">
                  <a16:creationId xmlns:a16="http://schemas.microsoft.com/office/drawing/2014/main" id="{DC329155-2882-0D4D-1664-6255BFB8A49C}"/>
                </a:ext>
              </a:extLst>
            </p:cNvPr>
            <p:cNvSpPr>
              <a:spLocks noEditPoints="1"/>
            </p:cNvSpPr>
            <p:nvPr/>
          </p:nvSpPr>
          <p:spPr bwMode="auto">
            <a:xfrm>
              <a:off x="165100" y="2424113"/>
              <a:ext cx="260350" cy="114300"/>
            </a:xfrm>
            <a:custGeom>
              <a:avLst/>
              <a:gdLst>
                <a:gd name="T0" fmla="*/ 164 w 164"/>
                <a:gd name="T1" fmla="*/ 72 h 72"/>
                <a:gd name="T2" fmla="*/ 0 w 164"/>
                <a:gd name="T3" fmla="*/ 72 h 72"/>
                <a:gd name="T4" fmla="*/ 0 w 164"/>
                <a:gd name="T5" fmla="*/ 0 h 72"/>
                <a:gd name="T6" fmla="*/ 164 w 164"/>
                <a:gd name="T7" fmla="*/ 0 h 72"/>
                <a:gd name="T8" fmla="*/ 164 w 164"/>
                <a:gd name="T9" fmla="*/ 72 h 72"/>
                <a:gd name="T10" fmla="*/ 18 w 164"/>
                <a:gd name="T11" fmla="*/ 54 h 72"/>
                <a:gd name="T12" fmla="*/ 146 w 164"/>
                <a:gd name="T13" fmla="*/ 54 h 72"/>
                <a:gd name="T14" fmla="*/ 146 w 164"/>
                <a:gd name="T15" fmla="*/ 18 h 72"/>
                <a:gd name="T16" fmla="*/ 18 w 164"/>
                <a:gd name="T17" fmla="*/ 18 h 72"/>
                <a:gd name="T18" fmla="*/ 18 w 164"/>
                <a:gd name="T19" fmla="*/ 54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4" h="72">
                  <a:moveTo>
                    <a:pt x="164" y="72"/>
                  </a:moveTo>
                  <a:lnTo>
                    <a:pt x="0" y="72"/>
                  </a:lnTo>
                  <a:lnTo>
                    <a:pt x="0" y="0"/>
                  </a:lnTo>
                  <a:lnTo>
                    <a:pt x="164" y="0"/>
                  </a:lnTo>
                  <a:lnTo>
                    <a:pt x="164" y="72"/>
                  </a:lnTo>
                  <a:close/>
                  <a:moveTo>
                    <a:pt x="18" y="54"/>
                  </a:moveTo>
                  <a:lnTo>
                    <a:pt x="146" y="54"/>
                  </a:lnTo>
                  <a:lnTo>
                    <a:pt x="146" y="18"/>
                  </a:lnTo>
                  <a:lnTo>
                    <a:pt x="18" y="18"/>
                  </a:lnTo>
                  <a:lnTo>
                    <a:pt x="18"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167" name="Freeform 141">
              <a:extLst>
                <a:ext uri="{FF2B5EF4-FFF2-40B4-BE49-F238E27FC236}">
                  <a16:creationId xmlns:a16="http://schemas.microsoft.com/office/drawing/2014/main" id="{F4D2AEC4-DA2C-7843-6251-215D3DE43ACF}"/>
                </a:ext>
              </a:extLst>
            </p:cNvPr>
            <p:cNvSpPr>
              <a:spLocks noEditPoints="1"/>
            </p:cNvSpPr>
            <p:nvPr/>
          </p:nvSpPr>
          <p:spPr bwMode="auto">
            <a:xfrm>
              <a:off x="-222250" y="2424113"/>
              <a:ext cx="260350" cy="200025"/>
            </a:xfrm>
            <a:custGeom>
              <a:avLst/>
              <a:gdLst>
                <a:gd name="T0" fmla="*/ 164 w 164"/>
                <a:gd name="T1" fmla="*/ 126 h 126"/>
                <a:gd name="T2" fmla="*/ 0 w 164"/>
                <a:gd name="T3" fmla="*/ 126 h 126"/>
                <a:gd name="T4" fmla="*/ 0 w 164"/>
                <a:gd name="T5" fmla="*/ 0 h 126"/>
                <a:gd name="T6" fmla="*/ 164 w 164"/>
                <a:gd name="T7" fmla="*/ 0 h 126"/>
                <a:gd name="T8" fmla="*/ 164 w 164"/>
                <a:gd name="T9" fmla="*/ 126 h 126"/>
                <a:gd name="T10" fmla="*/ 18 w 164"/>
                <a:gd name="T11" fmla="*/ 108 h 126"/>
                <a:gd name="T12" fmla="*/ 146 w 164"/>
                <a:gd name="T13" fmla="*/ 108 h 126"/>
                <a:gd name="T14" fmla="*/ 146 w 164"/>
                <a:gd name="T15" fmla="*/ 18 h 126"/>
                <a:gd name="T16" fmla="*/ 18 w 164"/>
                <a:gd name="T17" fmla="*/ 18 h 126"/>
                <a:gd name="T18" fmla="*/ 18 w 164"/>
                <a:gd name="T19" fmla="*/ 108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4" h="126">
                  <a:moveTo>
                    <a:pt x="164" y="126"/>
                  </a:moveTo>
                  <a:lnTo>
                    <a:pt x="0" y="126"/>
                  </a:lnTo>
                  <a:lnTo>
                    <a:pt x="0" y="0"/>
                  </a:lnTo>
                  <a:lnTo>
                    <a:pt x="164" y="0"/>
                  </a:lnTo>
                  <a:lnTo>
                    <a:pt x="164" y="126"/>
                  </a:lnTo>
                  <a:close/>
                  <a:moveTo>
                    <a:pt x="18" y="108"/>
                  </a:moveTo>
                  <a:lnTo>
                    <a:pt x="146" y="108"/>
                  </a:lnTo>
                  <a:lnTo>
                    <a:pt x="146" y="18"/>
                  </a:lnTo>
                  <a:lnTo>
                    <a:pt x="18" y="18"/>
                  </a:lnTo>
                  <a:lnTo>
                    <a:pt x="18" y="10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168" name="Rectangle 142">
              <a:extLst>
                <a:ext uri="{FF2B5EF4-FFF2-40B4-BE49-F238E27FC236}">
                  <a16:creationId xmlns:a16="http://schemas.microsoft.com/office/drawing/2014/main" id="{E5831F9B-AEFF-08EE-B3A0-CC5402AEA49C}"/>
                </a:ext>
              </a:extLst>
            </p:cNvPr>
            <p:cNvSpPr>
              <a:spLocks noChangeArrowheads="1"/>
            </p:cNvSpPr>
            <p:nvPr/>
          </p:nvSpPr>
          <p:spPr bwMode="auto">
            <a:xfrm>
              <a:off x="-104775" y="2424113"/>
              <a:ext cx="28575" cy="2000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169" name="Freeform 143">
              <a:extLst>
                <a:ext uri="{FF2B5EF4-FFF2-40B4-BE49-F238E27FC236}">
                  <a16:creationId xmlns:a16="http://schemas.microsoft.com/office/drawing/2014/main" id="{0C47E66C-9754-3836-1B92-76EF58B7566D}"/>
                </a:ext>
              </a:extLst>
            </p:cNvPr>
            <p:cNvSpPr>
              <a:spLocks noEditPoints="1"/>
            </p:cNvSpPr>
            <p:nvPr/>
          </p:nvSpPr>
          <p:spPr bwMode="auto">
            <a:xfrm>
              <a:off x="-238125" y="1382713"/>
              <a:ext cx="292100" cy="95250"/>
            </a:xfrm>
            <a:custGeom>
              <a:avLst/>
              <a:gdLst>
                <a:gd name="T0" fmla="*/ 184 w 184"/>
                <a:gd name="T1" fmla="*/ 60 h 60"/>
                <a:gd name="T2" fmla="*/ 0 w 184"/>
                <a:gd name="T3" fmla="*/ 60 h 60"/>
                <a:gd name="T4" fmla="*/ 0 w 184"/>
                <a:gd name="T5" fmla="*/ 0 h 60"/>
                <a:gd name="T6" fmla="*/ 184 w 184"/>
                <a:gd name="T7" fmla="*/ 0 h 60"/>
                <a:gd name="T8" fmla="*/ 184 w 184"/>
                <a:gd name="T9" fmla="*/ 60 h 60"/>
                <a:gd name="T10" fmla="*/ 18 w 184"/>
                <a:gd name="T11" fmla="*/ 42 h 60"/>
                <a:gd name="T12" fmla="*/ 166 w 184"/>
                <a:gd name="T13" fmla="*/ 42 h 60"/>
                <a:gd name="T14" fmla="*/ 166 w 184"/>
                <a:gd name="T15" fmla="*/ 18 h 60"/>
                <a:gd name="T16" fmla="*/ 18 w 184"/>
                <a:gd name="T17" fmla="*/ 18 h 60"/>
                <a:gd name="T18" fmla="*/ 18 w 184"/>
                <a:gd name="T19" fmla="*/ 42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4" h="60">
                  <a:moveTo>
                    <a:pt x="184" y="60"/>
                  </a:moveTo>
                  <a:lnTo>
                    <a:pt x="0" y="60"/>
                  </a:lnTo>
                  <a:lnTo>
                    <a:pt x="0" y="0"/>
                  </a:lnTo>
                  <a:lnTo>
                    <a:pt x="184" y="0"/>
                  </a:lnTo>
                  <a:lnTo>
                    <a:pt x="184" y="60"/>
                  </a:lnTo>
                  <a:close/>
                  <a:moveTo>
                    <a:pt x="18" y="42"/>
                  </a:moveTo>
                  <a:lnTo>
                    <a:pt x="166" y="42"/>
                  </a:lnTo>
                  <a:lnTo>
                    <a:pt x="166" y="18"/>
                  </a:lnTo>
                  <a:lnTo>
                    <a:pt x="18" y="18"/>
                  </a:lnTo>
                  <a:lnTo>
                    <a:pt x="18"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170" name="Rectangle 144">
              <a:extLst>
                <a:ext uri="{FF2B5EF4-FFF2-40B4-BE49-F238E27FC236}">
                  <a16:creationId xmlns:a16="http://schemas.microsoft.com/office/drawing/2014/main" id="{95E06BDA-4D2D-616C-5D8C-0574115877B2}"/>
                </a:ext>
              </a:extLst>
            </p:cNvPr>
            <p:cNvSpPr>
              <a:spLocks noChangeArrowheads="1"/>
            </p:cNvSpPr>
            <p:nvPr/>
          </p:nvSpPr>
          <p:spPr bwMode="auto">
            <a:xfrm>
              <a:off x="-104775" y="1316038"/>
              <a:ext cx="28575" cy="952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171" name="Freeform 145">
              <a:extLst>
                <a:ext uri="{FF2B5EF4-FFF2-40B4-BE49-F238E27FC236}">
                  <a16:creationId xmlns:a16="http://schemas.microsoft.com/office/drawing/2014/main" id="{DC7EB1E0-56BA-C626-804E-18EBF45A7CB6}"/>
                </a:ext>
              </a:extLst>
            </p:cNvPr>
            <p:cNvSpPr>
              <a:spLocks/>
            </p:cNvSpPr>
            <p:nvPr/>
          </p:nvSpPr>
          <p:spPr bwMode="auto">
            <a:xfrm>
              <a:off x="441325" y="2220913"/>
              <a:ext cx="133350" cy="273050"/>
            </a:xfrm>
            <a:custGeom>
              <a:avLst/>
              <a:gdLst>
                <a:gd name="T0" fmla="*/ 50 w 84"/>
                <a:gd name="T1" fmla="*/ 172 h 172"/>
                <a:gd name="T2" fmla="*/ 50 w 84"/>
                <a:gd name="T3" fmla="*/ 172 h 172"/>
                <a:gd name="T4" fmla="*/ 42 w 84"/>
                <a:gd name="T5" fmla="*/ 170 h 172"/>
                <a:gd name="T6" fmla="*/ 34 w 84"/>
                <a:gd name="T7" fmla="*/ 166 h 172"/>
                <a:gd name="T8" fmla="*/ 26 w 84"/>
                <a:gd name="T9" fmla="*/ 158 h 172"/>
                <a:gd name="T10" fmla="*/ 18 w 84"/>
                <a:gd name="T11" fmla="*/ 148 h 172"/>
                <a:gd name="T12" fmla="*/ 12 w 84"/>
                <a:gd name="T13" fmla="*/ 138 h 172"/>
                <a:gd name="T14" fmla="*/ 6 w 84"/>
                <a:gd name="T15" fmla="*/ 124 h 172"/>
                <a:gd name="T16" fmla="*/ 2 w 84"/>
                <a:gd name="T17" fmla="*/ 110 h 172"/>
                <a:gd name="T18" fmla="*/ 0 w 84"/>
                <a:gd name="T19" fmla="*/ 94 h 172"/>
                <a:gd name="T20" fmla="*/ 0 w 84"/>
                <a:gd name="T21" fmla="*/ 94 h 172"/>
                <a:gd name="T22" fmla="*/ 2 w 84"/>
                <a:gd name="T23" fmla="*/ 74 h 172"/>
                <a:gd name="T24" fmla="*/ 8 w 84"/>
                <a:gd name="T25" fmla="*/ 56 h 172"/>
                <a:gd name="T26" fmla="*/ 14 w 84"/>
                <a:gd name="T27" fmla="*/ 42 h 172"/>
                <a:gd name="T28" fmla="*/ 22 w 84"/>
                <a:gd name="T29" fmla="*/ 28 h 172"/>
                <a:gd name="T30" fmla="*/ 30 w 84"/>
                <a:gd name="T31" fmla="*/ 18 h 172"/>
                <a:gd name="T32" fmla="*/ 36 w 84"/>
                <a:gd name="T33" fmla="*/ 10 h 172"/>
                <a:gd name="T34" fmla="*/ 44 w 84"/>
                <a:gd name="T35" fmla="*/ 4 h 172"/>
                <a:gd name="T36" fmla="*/ 50 w 84"/>
                <a:gd name="T37" fmla="*/ 0 h 172"/>
                <a:gd name="T38" fmla="*/ 54 w 84"/>
                <a:gd name="T39" fmla="*/ 4 h 172"/>
                <a:gd name="T40" fmla="*/ 54 w 84"/>
                <a:gd name="T41" fmla="*/ 4 h 172"/>
                <a:gd name="T42" fmla="*/ 64 w 84"/>
                <a:gd name="T43" fmla="*/ 12 h 172"/>
                <a:gd name="T44" fmla="*/ 72 w 84"/>
                <a:gd name="T45" fmla="*/ 20 h 172"/>
                <a:gd name="T46" fmla="*/ 80 w 84"/>
                <a:gd name="T47" fmla="*/ 32 h 172"/>
                <a:gd name="T48" fmla="*/ 84 w 84"/>
                <a:gd name="T49" fmla="*/ 40 h 172"/>
                <a:gd name="T50" fmla="*/ 70 w 84"/>
                <a:gd name="T51" fmla="*/ 50 h 172"/>
                <a:gd name="T52" fmla="*/ 64 w 84"/>
                <a:gd name="T53" fmla="*/ 42 h 172"/>
                <a:gd name="T54" fmla="*/ 64 w 84"/>
                <a:gd name="T55" fmla="*/ 42 h 172"/>
                <a:gd name="T56" fmla="*/ 56 w 84"/>
                <a:gd name="T57" fmla="*/ 30 h 172"/>
                <a:gd name="T58" fmla="*/ 50 w 84"/>
                <a:gd name="T59" fmla="*/ 22 h 172"/>
                <a:gd name="T60" fmla="*/ 50 w 84"/>
                <a:gd name="T61" fmla="*/ 22 h 172"/>
                <a:gd name="T62" fmla="*/ 40 w 84"/>
                <a:gd name="T63" fmla="*/ 34 h 172"/>
                <a:gd name="T64" fmla="*/ 30 w 84"/>
                <a:gd name="T65" fmla="*/ 50 h 172"/>
                <a:gd name="T66" fmla="*/ 26 w 84"/>
                <a:gd name="T67" fmla="*/ 58 h 172"/>
                <a:gd name="T68" fmla="*/ 22 w 84"/>
                <a:gd name="T69" fmla="*/ 70 h 172"/>
                <a:gd name="T70" fmla="*/ 20 w 84"/>
                <a:gd name="T71" fmla="*/ 82 h 172"/>
                <a:gd name="T72" fmla="*/ 18 w 84"/>
                <a:gd name="T73" fmla="*/ 94 h 172"/>
                <a:gd name="T74" fmla="*/ 18 w 84"/>
                <a:gd name="T75" fmla="*/ 94 h 172"/>
                <a:gd name="T76" fmla="*/ 20 w 84"/>
                <a:gd name="T77" fmla="*/ 108 h 172"/>
                <a:gd name="T78" fmla="*/ 22 w 84"/>
                <a:gd name="T79" fmla="*/ 118 h 172"/>
                <a:gd name="T80" fmla="*/ 26 w 84"/>
                <a:gd name="T81" fmla="*/ 128 h 172"/>
                <a:gd name="T82" fmla="*/ 32 w 84"/>
                <a:gd name="T83" fmla="*/ 136 h 172"/>
                <a:gd name="T84" fmla="*/ 42 w 84"/>
                <a:gd name="T85" fmla="*/ 148 h 172"/>
                <a:gd name="T86" fmla="*/ 50 w 84"/>
                <a:gd name="T87" fmla="*/ 154 h 172"/>
                <a:gd name="T88" fmla="*/ 50 w 84"/>
                <a:gd name="T89" fmla="*/ 154 h 172"/>
                <a:gd name="T90" fmla="*/ 52 w 84"/>
                <a:gd name="T91" fmla="*/ 152 h 172"/>
                <a:gd name="T92" fmla="*/ 56 w 84"/>
                <a:gd name="T93" fmla="*/ 150 h 172"/>
                <a:gd name="T94" fmla="*/ 64 w 84"/>
                <a:gd name="T95" fmla="*/ 140 h 172"/>
                <a:gd name="T96" fmla="*/ 70 w 84"/>
                <a:gd name="T97" fmla="*/ 132 h 172"/>
                <a:gd name="T98" fmla="*/ 84 w 84"/>
                <a:gd name="T99" fmla="*/ 142 h 172"/>
                <a:gd name="T100" fmla="*/ 80 w 84"/>
                <a:gd name="T101" fmla="*/ 150 h 172"/>
                <a:gd name="T102" fmla="*/ 80 w 84"/>
                <a:gd name="T103" fmla="*/ 150 h 172"/>
                <a:gd name="T104" fmla="*/ 72 w 84"/>
                <a:gd name="T105" fmla="*/ 160 h 172"/>
                <a:gd name="T106" fmla="*/ 62 w 84"/>
                <a:gd name="T107" fmla="*/ 168 h 172"/>
                <a:gd name="T108" fmla="*/ 56 w 84"/>
                <a:gd name="T109" fmla="*/ 170 h 172"/>
                <a:gd name="T110" fmla="*/ 50 w 84"/>
                <a:gd name="T111" fmla="*/ 172 h 172"/>
                <a:gd name="T112" fmla="*/ 50 w 84"/>
                <a:gd name="T113" fmla="*/ 172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4" h="172">
                  <a:moveTo>
                    <a:pt x="50" y="172"/>
                  </a:moveTo>
                  <a:lnTo>
                    <a:pt x="50" y="172"/>
                  </a:lnTo>
                  <a:lnTo>
                    <a:pt x="42" y="170"/>
                  </a:lnTo>
                  <a:lnTo>
                    <a:pt x="34" y="166"/>
                  </a:lnTo>
                  <a:lnTo>
                    <a:pt x="26" y="158"/>
                  </a:lnTo>
                  <a:lnTo>
                    <a:pt x="18" y="148"/>
                  </a:lnTo>
                  <a:lnTo>
                    <a:pt x="12" y="138"/>
                  </a:lnTo>
                  <a:lnTo>
                    <a:pt x="6" y="124"/>
                  </a:lnTo>
                  <a:lnTo>
                    <a:pt x="2" y="110"/>
                  </a:lnTo>
                  <a:lnTo>
                    <a:pt x="0" y="94"/>
                  </a:lnTo>
                  <a:lnTo>
                    <a:pt x="0" y="94"/>
                  </a:lnTo>
                  <a:lnTo>
                    <a:pt x="2" y="74"/>
                  </a:lnTo>
                  <a:lnTo>
                    <a:pt x="8" y="56"/>
                  </a:lnTo>
                  <a:lnTo>
                    <a:pt x="14" y="42"/>
                  </a:lnTo>
                  <a:lnTo>
                    <a:pt x="22" y="28"/>
                  </a:lnTo>
                  <a:lnTo>
                    <a:pt x="30" y="18"/>
                  </a:lnTo>
                  <a:lnTo>
                    <a:pt x="36" y="10"/>
                  </a:lnTo>
                  <a:lnTo>
                    <a:pt x="44" y="4"/>
                  </a:lnTo>
                  <a:lnTo>
                    <a:pt x="50" y="0"/>
                  </a:lnTo>
                  <a:lnTo>
                    <a:pt x="54" y="4"/>
                  </a:lnTo>
                  <a:lnTo>
                    <a:pt x="54" y="4"/>
                  </a:lnTo>
                  <a:lnTo>
                    <a:pt x="64" y="12"/>
                  </a:lnTo>
                  <a:lnTo>
                    <a:pt x="72" y="20"/>
                  </a:lnTo>
                  <a:lnTo>
                    <a:pt x="80" y="32"/>
                  </a:lnTo>
                  <a:lnTo>
                    <a:pt x="84" y="40"/>
                  </a:lnTo>
                  <a:lnTo>
                    <a:pt x="70" y="50"/>
                  </a:lnTo>
                  <a:lnTo>
                    <a:pt x="64" y="42"/>
                  </a:lnTo>
                  <a:lnTo>
                    <a:pt x="64" y="42"/>
                  </a:lnTo>
                  <a:lnTo>
                    <a:pt x="56" y="30"/>
                  </a:lnTo>
                  <a:lnTo>
                    <a:pt x="50" y="22"/>
                  </a:lnTo>
                  <a:lnTo>
                    <a:pt x="50" y="22"/>
                  </a:lnTo>
                  <a:lnTo>
                    <a:pt x="40" y="34"/>
                  </a:lnTo>
                  <a:lnTo>
                    <a:pt x="30" y="50"/>
                  </a:lnTo>
                  <a:lnTo>
                    <a:pt x="26" y="58"/>
                  </a:lnTo>
                  <a:lnTo>
                    <a:pt x="22" y="70"/>
                  </a:lnTo>
                  <a:lnTo>
                    <a:pt x="20" y="82"/>
                  </a:lnTo>
                  <a:lnTo>
                    <a:pt x="18" y="94"/>
                  </a:lnTo>
                  <a:lnTo>
                    <a:pt x="18" y="94"/>
                  </a:lnTo>
                  <a:lnTo>
                    <a:pt x="20" y="108"/>
                  </a:lnTo>
                  <a:lnTo>
                    <a:pt x="22" y="118"/>
                  </a:lnTo>
                  <a:lnTo>
                    <a:pt x="26" y="128"/>
                  </a:lnTo>
                  <a:lnTo>
                    <a:pt x="32" y="136"/>
                  </a:lnTo>
                  <a:lnTo>
                    <a:pt x="42" y="148"/>
                  </a:lnTo>
                  <a:lnTo>
                    <a:pt x="50" y="154"/>
                  </a:lnTo>
                  <a:lnTo>
                    <a:pt x="50" y="154"/>
                  </a:lnTo>
                  <a:lnTo>
                    <a:pt x="52" y="152"/>
                  </a:lnTo>
                  <a:lnTo>
                    <a:pt x="56" y="150"/>
                  </a:lnTo>
                  <a:lnTo>
                    <a:pt x="64" y="140"/>
                  </a:lnTo>
                  <a:lnTo>
                    <a:pt x="70" y="132"/>
                  </a:lnTo>
                  <a:lnTo>
                    <a:pt x="84" y="142"/>
                  </a:lnTo>
                  <a:lnTo>
                    <a:pt x="80" y="150"/>
                  </a:lnTo>
                  <a:lnTo>
                    <a:pt x="80" y="150"/>
                  </a:lnTo>
                  <a:lnTo>
                    <a:pt x="72" y="160"/>
                  </a:lnTo>
                  <a:lnTo>
                    <a:pt x="62" y="168"/>
                  </a:lnTo>
                  <a:lnTo>
                    <a:pt x="56" y="170"/>
                  </a:lnTo>
                  <a:lnTo>
                    <a:pt x="50" y="172"/>
                  </a:lnTo>
                  <a:lnTo>
                    <a:pt x="50" y="1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172" name="Rectangle 146">
              <a:extLst>
                <a:ext uri="{FF2B5EF4-FFF2-40B4-BE49-F238E27FC236}">
                  <a16:creationId xmlns:a16="http://schemas.microsoft.com/office/drawing/2014/main" id="{CCA8F917-E26F-9E40-855B-869F4E1225AF}"/>
                </a:ext>
              </a:extLst>
            </p:cNvPr>
            <p:cNvSpPr>
              <a:spLocks noChangeArrowheads="1"/>
            </p:cNvSpPr>
            <p:nvPr/>
          </p:nvSpPr>
          <p:spPr bwMode="auto">
            <a:xfrm>
              <a:off x="-844550" y="2595563"/>
              <a:ext cx="1663700"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173" name="Rectangle 147">
              <a:extLst>
                <a:ext uri="{FF2B5EF4-FFF2-40B4-BE49-F238E27FC236}">
                  <a16:creationId xmlns:a16="http://schemas.microsoft.com/office/drawing/2014/main" id="{DD71109D-4F15-F35E-6EF9-438A99FB00CC}"/>
                </a:ext>
              </a:extLst>
            </p:cNvPr>
            <p:cNvSpPr>
              <a:spLocks noChangeArrowheads="1"/>
            </p:cNvSpPr>
            <p:nvPr/>
          </p:nvSpPr>
          <p:spPr bwMode="auto">
            <a:xfrm>
              <a:off x="504825" y="2465388"/>
              <a:ext cx="28575" cy="1587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174" name="Freeform 148">
              <a:extLst>
                <a:ext uri="{FF2B5EF4-FFF2-40B4-BE49-F238E27FC236}">
                  <a16:creationId xmlns:a16="http://schemas.microsoft.com/office/drawing/2014/main" id="{3620FC99-C3F1-4417-8950-FFFCC452A7AA}"/>
                </a:ext>
              </a:extLst>
            </p:cNvPr>
            <p:cNvSpPr>
              <a:spLocks/>
            </p:cNvSpPr>
            <p:nvPr/>
          </p:nvSpPr>
          <p:spPr bwMode="auto">
            <a:xfrm>
              <a:off x="523875" y="2220913"/>
              <a:ext cx="136525" cy="273050"/>
            </a:xfrm>
            <a:custGeom>
              <a:avLst/>
              <a:gdLst>
                <a:gd name="T0" fmla="*/ 50 w 86"/>
                <a:gd name="T1" fmla="*/ 172 h 172"/>
                <a:gd name="T2" fmla="*/ 50 w 86"/>
                <a:gd name="T3" fmla="*/ 172 h 172"/>
                <a:gd name="T4" fmla="*/ 42 w 86"/>
                <a:gd name="T5" fmla="*/ 170 h 172"/>
                <a:gd name="T6" fmla="*/ 34 w 86"/>
                <a:gd name="T7" fmla="*/ 166 h 172"/>
                <a:gd name="T8" fmla="*/ 26 w 86"/>
                <a:gd name="T9" fmla="*/ 158 h 172"/>
                <a:gd name="T10" fmla="*/ 18 w 86"/>
                <a:gd name="T11" fmla="*/ 148 h 172"/>
                <a:gd name="T12" fmla="*/ 12 w 86"/>
                <a:gd name="T13" fmla="*/ 138 h 172"/>
                <a:gd name="T14" fmla="*/ 6 w 86"/>
                <a:gd name="T15" fmla="*/ 124 h 172"/>
                <a:gd name="T16" fmla="*/ 2 w 86"/>
                <a:gd name="T17" fmla="*/ 110 h 172"/>
                <a:gd name="T18" fmla="*/ 0 w 86"/>
                <a:gd name="T19" fmla="*/ 94 h 172"/>
                <a:gd name="T20" fmla="*/ 0 w 86"/>
                <a:gd name="T21" fmla="*/ 94 h 172"/>
                <a:gd name="T22" fmla="*/ 2 w 86"/>
                <a:gd name="T23" fmla="*/ 74 h 172"/>
                <a:gd name="T24" fmla="*/ 8 w 86"/>
                <a:gd name="T25" fmla="*/ 56 h 172"/>
                <a:gd name="T26" fmla="*/ 14 w 86"/>
                <a:gd name="T27" fmla="*/ 42 h 172"/>
                <a:gd name="T28" fmla="*/ 22 w 86"/>
                <a:gd name="T29" fmla="*/ 28 h 172"/>
                <a:gd name="T30" fmla="*/ 30 w 86"/>
                <a:gd name="T31" fmla="*/ 18 h 172"/>
                <a:gd name="T32" fmla="*/ 36 w 86"/>
                <a:gd name="T33" fmla="*/ 10 h 172"/>
                <a:gd name="T34" fmla="*/ 44 w 86"/>
                <a:gd name="T35" fmla="*/ 4 h 172"/>
                <a:gd name="T36" fmla="*/ 50 w 86"/>
                <a:gd name="T37" fmla="*/ 0 h 172"/>
                <a:gd name="T38" fmla="*/ 54 w 86"/>
                <a:gd name="T39" fmla="*/ 4 h 172"/>
                <a:gd name="T40" fmla="*/ 54 w 86"/>
                <a:gd name="T41" fmla="*/ 4 h 172"/>
                <a:gd name="T42" fmla="*/ 64 w 86"/>
                <a:gd name="T43" fmla="*/ 12 h 172"/>
                <a:gd name="T44" fmla="*/ 72 w 86"/>
                <a:gd name="T45" fmla="*/ 22 h 172"/>
                <a:gd name="T46" fmla="*/ 80 w 86"/>
                <a:gd name="T47" fmla="*/ 34 h 172"/>
                <a:gd name="T48" fmla="*/ 86 w 86"/>
                <a:gd name="T49" fmla="*/ 42 h 172"/>
                <a:gd name="T50" fmla="*/ 70 w 86"/>
                <a:gd name="T51" fmla="*/ 52 h 172"/>
                <a:gd name="T52" fmla="*/ 66 w 86"/>
                <a:gd name="T53" fmla="*/ 44 h 172"/>
                <a:gd name="T54" fmla="*/ 66 w 86"/>
                <a:gd name="T55" fmla="*/ 44 h 172"/>
                <a:gd name="T56" fmla="*/ 56 w 86"/>
                <a:gd name="T57" fmla="*/ 32 h 172"/>
                <a:gd name="T58" fmla="*/ 50 w 86"/>
                <a:gd name="T59" fmla="*/ 22 h 172"/>
                <a:gd name="T60" fmla="*/ 50 w 86"/>
                <a:gd name="T61" fmla="*/ 22 h 172"/>
                <a:gd name="T62" fmla="*/ 40 w 86"/>
                <a:gd name="T63" fmla="*/ 34 h 172"/>
                <a:gd name="T64" fmla="*/ 30 w 86"/>
                <a:gd name="T65" fmla="*/ 50 h 172"/>
                <a:gd name="T66" fmla="*/ 26 w 86"/>
                <a:gd name="T67" fmla="*/ 58 h 172"/>
                <a:gd name="T68" fmla="*/ 22 w 86"/>
                <a:gd name="T69" fmla="*/ 70 h 172"/>
                <a:gd name="T70" fmla="*/ 20 w 86"/>
                <a:gd name="T71" fmla="*/ 82 h 172"/>
                <a:gd name="T72" fmla="*/ 18 w 86"/>
                <a:gd name="T73" fmla="*/ 94 h 172"/>
                <a:gd name="T74" fmla="*/ 18 w 86"/>
                <a:gd name="T75" fmla="*/ 94 h 172"/>
                <a:gd name="T76" fmla="*/ 20 w 86"/>
                <a:gd name="T77" fmla="*/ 108 h 172"/>
                <a:gd name="T78" fmla="*/ 22 w 86"/>
                <a:gd name="T79" fmla="*/ 118 h 172"/>
                <a:gd name="T80" fmla="*/ 26 w 86"/>
                <a:gd name="T81" fmla="*/ 128 h 172"/>
                <a:gd name="T82" fmla="*/ 32 w 86"/>
                <a:gd name="T83" fmla="*/ 136 h 172"/>
                <a:gd name="T84" fmla="*/ 42 w 86"/>
                <a:gd name="T85" fmla="*/ 148 h 172"/>
                <a:gd name="T86" fmla="*/ 50 w 86"/>
                <a:gd name="T87" fmla="*/ 154 h 172"/>
                <a:gd name="T88" fmla="*/ 50 w 86"/>
                <a:gd name="T89" fmla="*/ 154 h 172"/>
                <a:gd name="T90" fmla="*/ 54 w 86"/>
                <a:gd name="T91" fmla="*/ 150 h 172"/>
                <a:gd name="T92" fmla="*/ 64 w 86"/>
                <a:gd name="T93" fmla="*/ 140 h 172"/>
                <a:gd name="T94" fmla="*/ 70 w 86"/>
                <a:gd name="T95" fmla="*/ 134 h 172"/>
                <a:gd name="T96" fmla="*/ 84 w 86"/>
                <a:gd name="T97" fmla="*/ 144 h 172"/>
                <a:gd name="T98" fmla="*/ 78 w 86"/>
                <a:gd name="T99" fmla="*/ 152 h 172"/>
                <a:gd name="T100" fmla="*/ 78 w 86"/>
                <a:gd name="T101" fmla="*/ 152 h 172"/>
                <a:gd name="T102" fmla="*/ 72 w 86"/>
                <a:gd name="T103" fmla="*/ 160 h 172"/>
                <a:gd name="T104" fmla="*/ 64 w 86"/>
                <a:gd name="T105" fmla="*/ 166 h 172"/>
                <a:gd name="T106" fmla="*/ 56 w 86"/>
                <a:gd name="T107" fmla="*/ 170 h 172"/>
                <a:gd name="T108" fmla="*/ 50 w 86"/>
                <a:gd name="T109" fmla="*/ 172 h 172"/>
                <a:gd name="T110" fmla="*/ 50 w 86"/>
                <a:gd name="T111" fmla="*/ 172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6" h="172">
                  <a:moveTo>
                    <a:pt x="50" y="172"/>
                  </a:moveTo>
                  <a:lnTo>
                    <a:pt x="50" y="172"/>
                  </a:lnTo>
                  <a:lnTo>
                    <a:pt x="42" y="170"/>
                  </a:lnTo>
                  <a:lnTo>
                    <a:pt x="34" y="166"/>
                  </a:lnTo>
                  <a:lnTo>
                    <a:pt x="26" y="158"/>
                  </a:lnTo>
                  <a:lnTo>
                    <a:pt x="18" y="148"/>
                  </a:lnTo>
                  <a:lnTo>
                    <a:pt x="12" y="138"/>
                  </a:lnTo>
                  <a:lnTo>
                    <a:pt x="6" y="124"/>
                  </a:lnTo>
                  <a:lnTo>
                    <a:pt x="2" y="110"/>
                  </a:lnTo>
                  <a:lnTo>
                    <a:pt x="0" y="94"/>
                  </a:lnTo>
                  <a:lnTo>
                    <a:pt x="0" y="94"/>
                  </a:lnTo>
                  <a:lnTo>
                    <a:pt x="2" y="74"/>
                  </a:lnTo>
                  <a:lnTo>
                    <a:pt x="8" y="56"/>
                  </a:lnTo>
                  <a:lnTo>
                    <a:pt x="14" y="42"/>
                  </a:lnTo>
                  <a:lnTo>
                    <a:pt x="22" y="28"/>
                  </a:lnTo>
                  <a:lnTo>
                    <a:pt x="30" y="18"/>
                  </a:lnTo>
                  <a:lnTo>
                    <a:pt x="36" y="10"/>
                  </a:lnTo>
                  <a:lnTo>
                    <a:pt x="44" y="4"/>
                  </a:lnTo>
                  <a:lnTo>
                    <a:pt x="50" y="0"/>
                  </a:lnTo>
                  <a:lnTo>
                    <a:pt x="54" y="4"/>
                  </a:lnTo>
                  <a:lnTo>
                    <a:pt x="54" y="4"/>
                  </a:lnTo>
                  <a:lnTo>
                    <a:pt x="64" y="12"/>
                  </a:lnTo>
                  <a:lnTo>
                    <a:pt x="72" y="22"/>
                  </a:lnTo>
                  <a:lnTo>
                    <a:pt x="80" y="34"/>
                  </a:lnTo>
                  <a:lnTo>
                    <a:pt x="86" y="42"/>
                  </a:lnTo>
                  <a:lnTo>
                    <a:pt x="70" y="52"/>
                  </a:lnTo>
                  <a:lnTo>
                    <a:pt x="66" y="44"/>
                  </a:lnTo>
                  <a:lnTo>
                    <a:pt x="66" y="44"/>
                  </a:lnTo>
                  <a:lnTo>
                    <a:pt x="56" y="32"/>
                  </a:lnTo>
                  <a:lnTo>
                    <a:pt x="50" y="22"/>
                  </a:lnTo>
                  <a:lnTo>
                    <a:pt x="50" y="22"/>
                  </a:lnTo>
                  <a:lnTo>
                    <a:pt x="40" y="34"/>
                  </a:lnTo>
                  <a:lnTo>
                    <a:pt x="30" y="50"/>
                  </a:lnTo>
                  <a:lnTo>
                    <a:pt x="26" y="58"/>
                  </a:lnTo>
                  <a:lnTo>
                    <a:pt x="22" y="70"/>
                  </a:lnTo>
                  <a:lnTo>
                    <a:pt x="20" y="82"/>
                  </a:lnTo>
                  <a:lnTo>
                    <a:pt x="18" y="94"/>
                  </a:lnTo>
                  <a:lnTo>
                    <a:pt x="18" y="94"/>
                  </a:lnTo>
                  <a:lnTo>
                    <a:pt x="20" y="108"/>
                  </a:lnTo>
                  <a:lnTo>
                    <a:pt x="22" y="118"/>
                  </a:lnTo>
                  <a:lnTo>
                    <a:pt x="26" y="128"/>
                  </a:lnTo>
                  <a:lnTo>
                    <a:pt x="32" y="136"/>
                  </a:lnTo>
                  <a:lnTo>
                    <a:pt x="42" y="148"/>
                  </a:lnTo>
                  <a:lnTo>
                    <a:pt x="50" y="154"/>
                  </a:lnTo>
                  <a:lnTo>
                    <a:pt x="50" y="154"/>
                  </a:lnTo>
                  <a:lnTo>
                    <a:pt x="54" y="150"/>
                  </a:lnTo>
                  <a:lnTo>
                    <a:pt x="64" y="140"/>
                  </a:lnTo>
                  <a:lnTo>
                    <a:pt x="70" y="134"/>
                  </a:lnTo>
                  <a:lnTo>
                    <a:pt x="84" y="144"/>
                  </a:lnTo>
                  <a:lnTo>
                    <a:pt x="78" y="152"/>
                  </a:lnTo>
                  <a:lnTo>
                    <a:pt x="78" y="152"/>
                  </a:lnTo>
                  <a:lnTo>
                    <a:pt x="72" y="160"/>
                  </a:lnTo>
                  <a:lnTo>
                    <a:pt x="64" y="166"/>
                  </a:lnTo>
                  <a:lnTo>
                    <a:pt x="56" y="170"/>
                  </a:lnTo>
                  <a:lnTo>
                    <a:pt x="50" y="172"/>
                  </a:lnTo>
                  <a:lnTo>
                    <a:pt x="50" y="1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175" name="Rectangle 149">
              <a:extLst>
                <a:ext uri="{FF2B5EF4-FFF2-40B4-BE49-F238E27FC236}">
                  <a16:creationId xmlns:a16="http://schemas.microsoft.com/office/drawing/2014/main" id="{2C707859-FA48-AC1A-789F-0BC5B5BB2E04}"/>
                </a:ext>
              </a:extLst>
            </p:cNvPr>
            <p:cNvSpPr>
              <a:spLocks noChangeArrowheads="1"/>
            </p:cNvSpPr>
            <p:nvPr/>
          </p:nvSpPr>
          <p:spPr bwMode="auto">
            <a:xfrm>
              <a:off x="587375" y="2465388"/>
              <a:ext cx="28575" cy="1587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176" name="Freeform 150">
              <a:extLst>
                <a:ext uri="{FF2B5EF4-FFF2-40B4-BE49-F238E27FC236}">
                  <a16:creationId xmlns:a16="http://schemas.microsoft.com/office/drawing/2014/main" id="{768441EC-B96B-8D4D-F275-1BBDE8E18BAB}"/>
                </a:ext>
              </a:extLst>
            </p:cNvPr>
            <p:cNvSpPr>
              <a:spLocks noEditPoints="1"/>
            </p:cNvSpPr>
            <p:nvPr/>
          </p:nvSpPr>
          <p:spPr bwMode="auto">
            <a:xfrm>
              <a:off x="606425" y="2220913"/>
              <a:ext cx="155575" cy="273050"/>
            </a:xfrm>
            <a:custGeom>
              <a:avLst/>
              <a:gdLst>
                <a:gd name="T0" fmla="*/ 50 w 98"/>
                <a:gd name="T1" fmla="*/ 172 h 172"/>
                <a:gd name="T2" fmla="*/ 34 w 98"/>
                <a:gd name="T3" fmla="*/ 166 h 172"/>
                <a:gd name="T4" fmla="*/ 18 w 98"/>
                <a:gd name="T5" fmla="*/ 148 h 172"/>
                <a:gd name="T6" fmla="*/ 6 w 98"/>
                <a:gd name="T7" fmla="*/ 124 h 172"/>
                <a:gd name="T8" fmla="*/ 0 w 98"/>
                <a:gd name="T9" fmla="*/ 94 h 172"/>
                <a:gd name="T10" fmla="*/ 2 w 98"/>
                <a:gd name="T11" fmla="*/ 74 h 172"/>
                <a:gd name="T12" fmla="*/ 14 w 98"/>
                <a:gd name="T13" fmla="*/ 42 h 172"/>
                <a:gd name="T14" fmla="*/ 30 w 98"/>
                <a:gd name="T15" fmla="*/ 18 h 172"/>
                <a:gd name="T16" fmla="*/ 44 w 98"/>
                <a:gd name="T17" fmla="*/ 4 h 172"/>
                <a:gd name="T18" fmla="*/ 54 w 98"/>
                <a:gd name="T19" fmla="*/ 4 h 172"/>
                <a:gd name="T20" fmla="*/ 62 w 98"/>
                <a:gd name="T21" fmla="*/ 10 h 172"/>
                <a:gd name="T22" fmla="*/ 78 w 98"/>
                <a:gd name="T23" fmla="*/ 28 h 172"/>
                <a:gd name="T24" fmla="*/ 92 w 98"/>
                <a:gd name="T25" fmla="*/ 56 h 172"/>
                <a:gd name="T26" fmla="*/ 98 w 98"/>
                <a:gd name="T27" fmla="*/ 94 h 172"/>
                <a:gd name="T28" fmla="*/ 96 w 98"/>
                <a:gd name="T29" fmla="*/ 110 h 172"/>
                <a:gd name="T30" fmla="*/ 88 w 98"/>
                <a:gd name="T31" fmla="*/ 138 h 172"/>
                <a:gd name="T32" fmla="*/ 72 w 98"/>
                <a:gd name="T33" fmla="*/ 158 h 172"/>
                <a:gd name="T34" fmla="*/ 56 w 98"/>
                <a:gd name="T35" fmla="*/ 170 h 172"/>
                <a:gd name="T36" fmla="*/ 50 w 98"/>
                <a:gd name="T37" fmla="*/ 172 h 172"/>
                <a:gd name="T38" fmla="*/ 50 w 98"/>
                <a:gd name="T39" fmla="*/ 22 h 172"/>
                <a:gd name="T40" fmla="*/ 30 w 98"/>
                <a:gd name="T41" fmla="*/ 50 h 172"/>
                <a:gd name="T42" fmla="*/ 22 w 98"/>
                <a:gd name="T43" fmla="*/ 70 h 172"/>
                <a:gd name="T44" fmla="*/ 18 w 98"/>
                <a:gd name="T45" fmla="*/ 94 h 172"/>
                <a:gd name="T46" fmla="*/ 20 w 98"/>
                <a:gd name="T47" fmla="*/ 108 h 172"/>
                <a:gd name="T48" fmla="*/ 26 w 98"/>
                <a:gd name="T49" fmla="*/ 128 h 172"/>
                <a:gd name="T50" fmla="*/ 42 w 98"/>
                <a:gd name="T51" fmla="*/ 148 h 172"/>
                <a:gd name="T52" fmla="*/ 50 w 98"/>
                <a:gd name="T53" fmla="*/ 154 h 172"/>
                <a:gd name="T54" fmla="*/ 66 w 98"/>
                <a:gd name="T55" fmla="*/ 136 h 172"/>
                <a:gd name="T56" fmla="*/ 76 w 98"/>
                <a:gd name="T57" fmla="*/ 118 h 172"/>
                <a:gd name="T58" fmla="*/ 80 w 98"/>
                <a:gd name="T59" fmla="*/ 94 h 172"/>
                <a:gd name="T60" fmla="*/ 80 w 98"/>
                <a:gd name="T61" fmla="*/ 82 h 172"/>
                <a:gd name="T62" fmla="*/ 72 w 98"/>
                <a:gd name="T63" fmla="*/ 58 h 172"/>
                <a:gd name="T64" fmla="*/ 58 w 98"/>
                <a:gd name="T65" fmla="*/ 34 h 172"/>
                <a:gd name="T66" fmla="*/ 50 w 98"/>
                <a:gd name="T67" fmla="*/ 22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8" h="172">
                  <a:moveTo>
                    <a:pt x="50" y="172"/>
                  </a:moveTo>
                  <a:lnTo>
                    <a:pt x="50" y="172"/>
                  </a:lnTo>
                  <a:lnTo>
                    <a:pt x="42" y="170"/>
                  </a:lnTo>
                  <a:lnTo>
                    <a:pt x="34" y="166"/>
                  </a:lnTo>
                  <a:lnTo>
                    <a:pt x="26" y="158"/>
                  </a:lnTo>
                  <a:lnTo>
                    <a:pt x="18" y="148"/>
                  </a:lnTo>
                  <a:lnTo>
                    <a:pt x="12" y="138"/>
                  </a:lnTo>
                  <a:lnTo>
                    <a:pt x="6" y="124"/>
                  </a:lnTo>
                  <a:lnTo>
                    <a:pt x="2" y="110"/>
                  </a:lnTo>
                  <a:lnTo>
                    <a:pt x="0" y="94"/>
                  </a:lnTo>
                  <a:lnTo>
                    <a:pt x="0" y="94"/>
                  </a:lnTo>
                  <a:lnTo>
                    <a:pt x="2" y="74"/>
                  </a:lnTo>
                  <a:lnTo>
                    <a:pt x="8" y="56"/>
                  </a:lnTo>
                  <a:lnTo>
                    <a:pt x="14" y="42"/>
                  </a:lnTo>
                  <a:lnTo>
                    <a:pt x="22" y="28"/>
                  </a:lnTo>
                  <a:lnTo>
                    <a:pt x="30" y="18"/>
                  </a:lnTo>
                  <a:lnTo>
                    <a:pt x="36" y="10"/>
                  </a:lnTo>
                  <a:lnTo>
                    <a:pt x="44" y="4"/>
                  </a:lnTo>
                  <a:lnTo>
                    <a:pt x="50" y="0"/>
                  </a:lnTo>
                  <a:lnTo>
                    <a:pt x="54" y="4"/>
                  </a:lnTo>
                  <a:lnTo>
                    <a:pt x="54" y="4"/>
                  </a:lnTo>
                  <a:lnTo>
                    <a:pt x="62" y="10"/>
                  </a:lnTo>
                  <a:lnTo>
                    <a:pt x="70" y="18"/>
                  </a:lnTo>
                  <a:lnTo>
                    <a:pt x="78" y="28"/>
                  </a:lnTo>
                  <a:lnTo>
                    <a:pt x="84" y="42"/>
                  </a:lnTo>
                  <a:lnTo>
                    <a:pt x="92" y="56"/>
                  </a:lnTo>
                  <a:lnTo>
                    <a:pt x="96" y="74"/>
                  </a:lnTo>
                  <a:lnTo>
                    <a:pt x="98" y="94"/>
                  </a:lnTo>
                  <a:lnTo>
                    <a:pt x="98" y="94"/>
                  </a:lnTo>
                  <a:lnTo>
                    <a:pt x="96" y="110"/>
                  </a:lnTo>
                  <a:lnTo>
                    <a:pt x="92" y="124"/>
                  </a:lnTo>
                  <a:lnTo>
                    <a:pt x="88" y="138"/>
                  </a:lnTo>
                  <a:lnTo>
                    <a:pt x="80" y="148"/>
                  </a:lnTo>
                  <a:lnTo>
                    <a:pt x="72" y="158"/>
                  </a:lnTo>
                  <a:lnTo>
                    <a:pt x="64" y="166"/>
                  </a:lnTo>
                  <a:lnTo>
                    <a:pt x="56" y="170"/>
                  </a:lnTo>
                  <a:lnTo>
                    <a:pt x="50" y="172"/>
                  </a:lnTo>
                  <a:lnTo>
                    <a:pt x="50" y="172"/>
                  </a:lnTo>
                  <a:close/>
                  <a:moveTo>
                    <a:pt x="50" y="22"/>
                  </a:moveTo>
                  <a:lnTo>
                    <a:pt x="50" y="22"/>
                  </a:lnTo>
                  <a:lnTo>
                    <a:pt x="40" y="34"/>
                  </a:lnTo>
                  <a:lnTo>
                    <a:pt x="30" y="50"/>
                  </a:lnTo>
                  <a:lnTo>
                    <a:pt x="26" y="58"/>
                  </a:lnTo>
                  <a:lnTo>
                    <a:pt x="22" y="70"/>
                  </a:lnTo>
                  <a:lnTo>
                    <a:pt x="20" y="82"/>
                  </a:lnTo>
                  <a:lnTo>
                    <a:pt x="18" y="94"/>
                  </a:lnTo>
                  <a:lnTo>
                    <a:pt x="18" y="94"/>
                  </a:lnTo>
                  <a:lnTo>
                    <a:pt x="20" y="108"/>
                  </a:lnTo>
                  <a:lnTo>
                    <a:pt x="22" y="118"/>
                  </a:lnTo>
                  <a:lnTo>
                    <a:pt x="26" y="128"/>
                  </a:lnTo>
                  <a:lnTo>
                    <a:pt x="32" y="136"/>
                  </a:lnTo>
                  <a:lnTo>
                    <a:pt x="42" y="148"/>
                  </a:lnTo>
                  <a:lnTo>
                    <a:pt x="50" y="154"/>
                  </a:lnTo>
                  <a:lnTo>
                    <a:pt x="50" y="154"/>
                  </a:lnTo>
                  <a:lnTo>
                    <a:pt x="56" y="148"/>
                  </a:lnTo>
                  <a:lnTo>
                    <a:pt x="66" y="136"/>
                  </a:lnTo>
                  <a:lnTo>
                    <a:pt x="72" y="128"/>
                  </a:lnTo>
                  <a:lnTo>
                    <a:pt x="76" y="118"/>
                  </a:lnTo>
                  <a:lnTo>
                    <a:pt x="78" y="108"/>
                  </a:lnTo>
                  <a:lnTo>
                    <a:pt x="80" y="94"/>
                  </a:lnTo>
                  <a:lnTo>
                    <a:pt x="80" y="94"/>
                  </a:lnTo>
                  <a:lnTo>
                    <a:pt x="80" y="82"/>
                  </a:lnTo>
                  <a:lnTo>
                    <a:pt x="76" y="70"/>
                  </a:lnTo>
                  <a:lnTo>
                    <a:pt x="72" y="58"/>
                  </a:lnTo>
                  <a:lnTo>
                    <a:pt x="68" y="50"/>
                  </a:lnTo>
                  <a:lnTo>
                    <a:pt x="58" y="34"/>
                  </a:lnTo>
                  <a:lnTo>
                    <a:pt x="50" y="22"/>
                  </a:lnTo>
                  <a:lnTo>
                    <a:pt x="50"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177" name="Rectangle 151">
              <a:extLst>
                <a:ext uri="{FF2B5EF4-FFF2-40B4-BE49-F238E27FC236}">
                  <a16:creationId xmlns:a16="http://schemas.microsoft.com/office/drawing/2014/main" id="{920F3907-A212-8D14-BEE8-42049AEF84E3}"/>
                </a:ext>
              </a:extLst>
            </p:cNvPr>
            <p:cNvSpPr>
              <a:spLocks noChangeArrowheads="1"/>
            </p:cNvSpPr>
            <p:nvPr/>
          </p:nvSpPr>
          <p:spPr bwMode="auto">
            <a:xfrm>
              <a:off x="669925" y="2465388"/>
              <a:ext cx="28575" cy="1587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grpSp>
      <p:grpSp>
        <p:nvGrpSpPr>
          <p:cNvPr id="178" name="Gruppe 177">
            <a:extLst>
              <a:ext uri="{FF2B5EF4-FFF2-40B4-BE49-F238E27FC236}">
                <a16:creationId xmlns:a16="http://schemas.microsoft.com/office/drawing/2014/main" id="{5A4464D5-3595-7A0F-8B3D-E8024703AA08}"/>
              </a:ext>
            </a:extLst>
          </p:cNvPr>
          <p:cNvGrpSpPr/>
          <p:nvPr/>
        </p:nvGrpSpPr>
        <p:grpSpPr>
          <a:xfrm>
            <a:off x="8960704" y="1437065"/>
            <a:ext cx="304913" cy="327478"/>
            <a:chOff x="-680062" y="1302146"/>
            <a:chExt cx="1123950" cy="1219200"/>
          </a:xfrm>
          <a:solidFill>
            <a:schemeClr val="accent1"/>
          </a:solidFill>
        </p:grpSpPr>
        <p:sp>
          <p:nvSpPr>
            <p:cNvPr id="179" name="Freeform 78">
              <a:extLst>
                <a:ext uri="{FF2B5EF4-FFF2-40B4-BE49-F238E27FC236}">
                  <a16:creationId xmlns:a16="http://schemas.microsoft.com/office/drawing/2014/main" id="{7CD8F884-8FE2-02DB-1FDA-DCCD95866214}"/>
                </a:ext>
              </a:extLst>
            </p:cNvPr>
            <p:cNvSpPr>
              <a:spLocks/>
            </p:cNvSpPr>
            <p:nvPr/>
          </p:nvSpPr>
          <p:spPr bwMode="auto">
            <a:xfrm>
              <a:off x="-680062" y="1591071"/>
              <a:ext cx="473075" cy="930275"/>
            </a:xfrm>
            <a:custGeom>
              <a:avLst/>
              <a:gdLst>
                <a:gd name="T0" fmla="*/ 226 w 298"/>
                <a:gd name="T1" fmla="*/ 272 h 586"/>
                <a:gd name="T2" fmla="*/ 158 w 298"/>
                <a:gd name="T3" fmla="*/ 568 h 586"/>
                <a:gd name="T4" fmla="*/ 140 w 298"/>
                <a:gd name="T5" fmla="*/ 342 h 586"/>
                <a:gd name="T6" fmla="*/ 74 w 298"/>
                <a:gd name="T7" fmla="*/ 568 h 586"/>
                <a:gd name="T8" fmla="*/ 56 w 298"/>
                <a:gd name="T9" fmla="*/ 272 h 586"/>
                <a:gd name="T10" fmla="*/ 18 w 298"/>
                <a:gd name="T11" fmla="*/ 304 h 586"/>
                <a:gd name="T12" fmla="*/ 18 w 298"/>
                <a:gd name="T13" fmla="*/ 74 h 586"/>
                <a:gd name="T14" fmla="*/ 24 w 298"/>
                <a:gd name="T15" fmla="*/ 52 h 586"/>
                <a:gd name="T16" fmla="*/ 36 w 298"/>
                <a:gd name="T17" fmla="*/ 34 h 586"/>
                <a:gd name="T18" fmla="*/ 54 w 298"/>
                <a:gd name="T19" fmla="*/ 22 h 586"/>
                <a:gd name="T20" fmla="*/ 76 w 298"/>
                <a:gd name="T21" fmla="*/ 18 h 586"/>
                <a:gd name="T22" fmla="*/ 206 w 298"/>
                <a:gd name="T23" fmla="*/ 18 h 586"/>
                <a:gd name="T24" fmla="*/ 222 w 298"/>
                <a:gd name="T25" fmla="*/ 18 h 586"/>
                <a:gd name="T26" fmla="*/ 244 w 298"/>
                <a:gd name="T27" fmla="*/ 22 h 586"/>
                <a:gd name="T28" fmla="*/ 264 w 298"/>
                <a:gd name="T29" fmla="*/ 34 h 586"/>
                <a:gd name="T30" fmla="*/ 276 w 298"/>
                <a:gd name="T31" fmla="*/ 52 h 586"/>
                <a:gd name="T32" fmla="*/ 280 w 298"/>
                <a:gd name="T33" fmla="*/ 74 h 586"/>
                <a:gd name="T34" fmla="*/ 298 w 298"/>
                <a:gd name="T35" fmla="*/ 84 h 586"/>
                <a:gd name="T36" fmla="*/ 298 w 298"/>
                <a:gd name="T37" fmla="*/ 74 h 586"/>
                <a:gd name="T38" fmla="*/ 292 w 298"/>
                <a:gd name="T39" fmla="*/ 46 h 586"/>
                <a:gd name="T40" fmla="*/ 276 w 298"/>
                <a:gd name="T41" fmla="*/ 22 h 586"/>
                <a:gd name="T42" fmla="*/ 252 w 298"/>
                <a:gd name="T43" fmla="*/ 6 h 586"/>
                <a:gd name="T44" fmla="*/ 222 w 298"/>
                <a:gd name="T45" fmla="*/ 0 h 586"/>
                <a:gd name="T46" fmla="*/ 88 w 298"/>
                <a:gd name="T47" fmla="*/ 0 h 586"/>
                <a:gd name="T48" fmla="*/ 76 w 298"/>
                <a:gd name="T49" fmla="*/ 0 h 586"/>
                <a:gd name="T50" fmla="*/ 46 w 298"/>
                <a:gd name="T51" fmla="*/ 6 h 586"/>
                <a:gd name="T52" fmla="*/ 22 w 298"/>
                <a:gd name="T53" fmla="*/ 22 h 586"/>
                <a:gd name="T54" fmla="*/ 6 w 298"/>
                <a:gd name="T55" fmla="*/ 46 h 586"/>
                <a:gd name="T56" fmla="*/ 0 w 298"/>
                <a:gd name="T57" fmla="*/ 74 h 586"/>
                <a:gd name="T58" fmla="*/ 56 w 298"/>
                <a:gd name="T59" fmla="*/ 322 h 586"/>
                <a:gd name="T60" fmla="*/ 140 w 298"/>
                <a:gd name="T61" fmla="*/ 586 h 586"/>
                <a:gd name="T62" fmla="*/ 244 w 298"/>
                <a:gd name="T63" fmla="*/ 586 h 586"/>
                <a:gd name="T64" fmla="*/ 298 w 298"/>
                <a:gd name="T65" fmla="*/ 322 h 586"/>
                <a:gd name="T66" fmla="*/ 244 w 298"/>
                <a:gd name="T67" fmla="*/ 304 h 5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98" h="586">
                  <a:moveTo>
                    <a:pt x="244" y="272"/>
                  </a:moveTo>
                  <a:lnTo>
                    <a:pt x="226" y="272"/>
                  </a:lnTo>
                  <a:lnTo>
                    <a:pt x="226" y="568"/>
                  </a:lnTo>
                  <a:lnTo>
                    <a:pt x="158" y="568"/>
                  </a:lnTo>
                  <a:lnTo>
                    <a:pt x="158" y="342"/>
                  </a:lnTo>
                  <a:lnTo>
                    <a:pt x="140" y="342"/>
                  </a:lnTo>
                  <a:lnTo>
                    <a:pt x="140" y="568"/>
                  </a:lnTo>
                  <a:lnTo>
                    <a:pt x="74" y="568"/>
                  </a:lnTo>
                  <a:lnTo>
                    <a:pt x="74" y="272"/>
                  </a:lnTo>
                  <a:lnTo>
                    <a:pt x="56" y="272"/>
                  </a:lnTo>
                  <a:lnTo>
                    <a:pt x="56" y="304"/>
                  </a:lnTo>
                  <a:lnTo>
                    <a:pt x="18" y="304"/>
                  </a:lnTo>
                  <a:lnTo>
                    <a:pt x="18" y="74"/>
                  </a:lnTo>
                  <a:lnTo>
                    <a:pt x="18" y="74"/>
                  </a:lnTo>
                  <a:lnTo>
                    <a:pt x="20" y="64"/>
                  </a:lnTo>
                  <a:lnTo>
                    <a:pt x="24" y="52"/>
                  </a:lnTo>
                  <a:lnTo>
                    <a:pt x="28" y="44"/>
                  </a:lnTo>
                  <a:lnTo>
                    <a:pt x="36" y="34"/>
                  </a:lnTo>
                  <a:lnTo>
                    <a:pt x="44" y="28"/>
                  </a:lnTo>
                  <a:lnTo>
                    <a:pt x="54" y="22"/>
                  </a:lnTo>
                  <a:lnTo>
                    <a:pt x="64" y="20"/>
                  </a:lnTo>
                  <a:lnTo>
                    <a:pt x="76" y="18"/>
                  </a:lnTo>
                  <a:lnTo>
                    <a:pt x="88" y="18"/>
                  </a:lnTo>
                  <a:lnTo>
                    <a:pt x="206" y="18"/>
                  </a:lnTo>
                  <a:lnTo>
                    <a:pt x="222" y="18"/>
                  </a:lnTo>
                  <a:lnTo>
                    <a:pt x="222" y="18"/>
                  </a:lnTo>
                  <a:lnTo>
                    <a:pt x="234" y="20"/>
                  </a:lnTo>
                  <a:lnTo>
                    <a:pt x="244" y="22"/>
                  </a:lnTo>
                  <a:lnTo>
                    <a:pt x="254" y="28"/>
                  </a:lnTo>
                  <a:lnTo>
                    <a:pt x="264" y="34"/>
                  </a:lnTo>
                  <a:lnTo>
                    <a:pt x="270" y="44"/>
                  </a:lnTo>
                  <a:lnTo>
                    <a:pt x="276" y="52"/>
                  </a:lnTo>
                  <a:lnTo>
                    <a:pt x="278" y="64"/>
                  </a:lnTo>
                  <a:lnTo>
                    <a:pt x="280" y="74"/>
                  </a:lnTo>
                  <a:lnTo>
                    <a:pt x="280" y="84"/>
                  </a:lnTo>
                  <a:lnTo>
                    <a:pt x="298" y="84"/>
                  </a:lnTo>
                  <a:lnTo>
                    <a:pt x="298" y="74"/>
                  </a:lnTo>
                  <a:lnTo>
                    <a:pt x="298" y="74"/>
                  </a:lnTo>
                  <a:lnTo>
                    <a:pt x="296" y="60"/>
                  </a:lnTo>
                  <a:lnTo>
                    <a:pt x="292" y="46"/>
                  </a:lnTo>
                  <a:lnTo>
                    <a:pt x="284" y="34"/>
                  </a:lnTo>
                  <a:lnTo>
                    <a:pt x="276" y="22"/>
                  </a:lnTo>
                  <a:lnTo>
                    <a:pt x="264" y="12"/>
                  </a:lnTo>
                  <a:lnTo>
                    <a:pt x="252" y="6"/>
                  </a:lnTo>
                  <a:lnTo>
                    <a:pt x="238" y="2"/>
                  </a:lnTo>
                  <a:lnTo>
                    <a:pt x="222" y="0"/>
                  </a:lnTo>
                  <a:lnTo>
                    <a:pt x="206" y="0"/>
                  </a:lnTo>
                  <a:lnTo>
                    <a:pt x="88" y="0"/>
                  </a:lnTo>
                  <a:lnTo>
                    <a:pt x="76" y="0"/>
                  </a:lnTo>
                  <a:lnTo>
                    <a:pt x="76" y="0"/>
                  </a:lnTo>
                  <a:lnTo>
                    <a:pt x="60" y="2"/>
                  </a:lnTo>
                  <a:lnTo>
                    <a:pt x="46" y="6"/>
                  </a:lnTo>
                  <a:lnTo>
                    <a:pt x="34" y="12"/>
                  </a:lnTo>
                  <a:lnTo>
                    <a:pt x="22" y="22"/>
                  </a:lnTo>
                  <a:lnTo>
                    <a:pt x="14" y="34"/>
                  </a:lnTo>
                  <a:lnTo>
                    <a:pt x="6" y="46"/>
                  </a:lnTo>
                  <a:lnTo>
                    <a:pt x="2" y="60"/>
                  </a:lnTo>
                  <a:lnTo>
                    <a:pt x="0" y="74"/>
                  </a:lnTo>
                  <a:lnTo>
                    <a:pt x="0" y="322"/>
                  </a:lnTo>
                  <a:lnTo>
                    <a:pt x="56" y="322"/>
                  </a:lnTo>
                  <a:lnTo>
                    <a:pt x="56" y="586"/>
                  </a:lnTo>
                  <a:lnTo>
                    <a:pt x="140" y="586"/>
                  </a:lnTo>
                  <a:lnTo>
                    <a:pt x="158" y="586"/>
                  </a:lnTo>
                  <a:lnTo>
                    <a:pt x="244" y="586"/>
                  </a:lnTo>
                  <a:lnTo>
                    <a:pt x="244" y="322"/>
                  </a:lnTo>
                  <a:lnTo>
                    <a:pt x="298" y="322"/>
                  </a:lnTo>
                  <a:lnTo>
                    <a:pt x="298" y="304"/>
                  </a:lnTo>
                  <a:lnTo>
                    <a:pt x="244" y="304"/>
                  </a:lnTo>
                  <a:lnTo>
                    <a:pt x="244" y="2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0" name="Freeform 79">
              <a:extLst>
                <a:ext uri="{FF2B5EF4-FFF2-40B4-BE49-F238E27FC236}">
                  <a16:creationId xmlns:a16="http://schemas.microsoft.com/office/drawing/2014/main" id="{8815EFE1-F8C6-9E8B-B816-E6EF86F80651}"/>
                </a:ext>
              </a:extLst>
            </p:cNvPr>
            <p:cNvSpPr>
              <a:spLocks noEditPoints="1"/>
            </p:cNvSpPr>
            <p:nvPr/>
          </p:nvSpPr>
          <p:spPr bwMode="auto">
            <a:xfrm>
              <a:off x="-568937" y="1302146"/>
              <a:ext cx="250825" cy="250825"/>
            </a:xfrm>
            <a:custGeom>
              <a:avLst/>
              <a:gdLst>
                <a:gd name="T0" fmla="*/ 80 w 158"/>
                <a:gd name="T1" fmla="*/ 158 h 158"/>
                <a:gd name="T2" fmla="*/ 110 w 158"/>
                <a:gd name="T3" fmla="*/ 152 h 158"/>
                <a:gd name="T4" fmla="*/ 136 w 158"/>
                <a:gd name="T5" fmla="*/ 134 h 158"/>
                <a:gd name="T6" fmla="*/ 152 w 158"/>
                <a:gd name="T7" fmla="*/ 110 h 158"/>
                <a:gd name="T8" fmla="*/ 158 w 158"/>
                <a:gd name="T9" fmla="*/ 78 h 158"/>
                <a:gd name="T10" fmla="*/ 156 w 158"/>
                <a:gd name="T11" fmla="*/ 62 h 158"/>
                <a:gd name="T12" fmla="*/ 144 w 158"/>
                <a:gd name="T13" fmla="*/ 34 h 158"/>
                <a:gd name="T14" fmla="*/ 124 w 158"/>
                <a:gd name="T15" fmla="*/ 14 h 158"/>
                <a:gd name="T16" fmla="*/ 96 w 158"/>
                <a:gd name="T17" fmla="*/ 2 h 158"/>
                <a:gd name="T18" fmla="*/ 80 w 158"/>
                <a:gd name="T19" fmla="*/ 0 h 158"/>
                <a:gd name="T20" fmla="*/ 48 w 158"/>
                <a:gd name="T21" fmla="*/ 6 h 158"/>
                <a:gd name="T22" fmla="*/ 24 w 158"/>
                <a:gd name="T23" fmla="*/ 22 h 158"/>
                <a:gd name="T24" fmla="*/ 6 w 158"/>
                <a:gd name="T25" fmla="*/ 48 h 158"/>
                <a:gd name="T26" fmla="*/ 0 w 158"/>
                <a:gd name="T27" fmla="*/ 78 h 158"/>
                <a:gd name="T28" fmla="*/ 2 w 158"/>
                <a:gd name="T29" fmla="*/ 94 h 158"/>
                <a:gd name="T30" fmla="*/ 14 w 158"/>
                <a:gd name="T31" fmla="*/ 122 h 158"/>
                <a:gd name="T32" fmla="*/ 36 w 158"/>
                <a:gd name="T33" fmla="*/ 144 h 158"/>
                <a:gd name="T34" fmla="*/ 64 w 158"/>
                <a:gd name="T35" fmla="*/ 156 h 158"/>
                <a:gd name="T36" fmla="*/ 80 w 158"/>
                <a:gd name="T37" fmla="*/ 158 h 158"/>
                <a:gd name="T38" fmla="*/ 80 w 158"/>
                <a:gd name="T39" fmla="*/ 18 h 158"/>
                <a:gd name="T40" fmla="*/ 102 w 158"/>
                <a:gd name="T41" fmla="*/ 22 h 158"/>
                <a:gd name="T42" fmla="*/ 122 w 158"/>
                <a:gd name="T43" fmla="*/ 36 h 158"/>
                <a:gd name="T44" fmla="*/ 136 w 158"/>
                <a:gd name="T45" fmla="*/ 54 h 158"/>
                <a:gd name="T46" fmla="*/ 140 w 158"/>
                <a:gd name="T47" fmla="*/ 78 h 158"/>
                <a:gd name="T48" fmla="*/ 138 w 158"/>
                <a:gd name="T49" fmla="*/ 90 h 158"/>
                <a:gd name="T50" fmla="*/ 130 w 158"/>
                <a:gd name="T51" fmla="*/ 112 h 158"/>
                <a:gd name="T52" fmla="*/ 114 w 158"/>
                <a:gd name="T53" fmla="*/ 130 h 158"/>
                <a:gd name="T54" fmla="*/ 92 w 158"/>
                <a:gd name="T55" fmla="*/ 138 h 158"/>
                <a:gd name="T56" fmla="*/ 80 w 158"/>
                <a:gd name="T57" fmla="*/ 140 h 158"/>
                <a:gd name="T58" fmla="*/ 56 w 158"/>
                <a:gd name="T59" fmla="*/ 134 h 158"/>
                <a:gd name="T60" fmla="*/ 36 w 158"/>
                <a:gd name="T61" fmla="*/ 122 h 158"/>
                <a:gd name="T62" fmla="*/ 24 w 158"/>
                <a:gd name="T63" fmla="*/ 102 h 158"/>
                <a:gd name="T64" fmla="*/ 18 w 158"/>
                <a:gd name="T65" fmla="*/ 78 h 158"/>
                <a:gd name="T66" fmla="*/ 20 w 158"/>
                <a:gd name="T67" fmla="*/ 66 h 158"/>
                <a:gd name="T68" fmla="*/ 28 w 158"/>
                <a:gd name="T69" fmla="*/ 44 h 158"/>
                <a:gd name="T70" fmla="*/ 46 w 158"/>
                <a:gd name="T71" fmla="*/ 28 h 158"/>
                <a:gd name="T72" fmla="*/ 66 w 158"/>
                <a:gd name="T73" fmla="*/ 18 h 158"/>
                <a:gd name="T74" fmla="*/ 80 w 158"/>
                <a:gd name="T75" fmla="*/ 1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8" h="158">
                  <a:moveTo>
                    <a:pt x="80" y="158"/>
                  </a:moveTo>
                  <a:lnTo>
                    <a:pt x="80" y="158"/>
                  </a:lnTo>
                  <a:lnTo>
                    <a:pt x="96" y="156"/>
                  </a:lnTo>
                  <a:lnTo>
                    <a:pt x="110" y="152"/>
                  </a:lnTo>
                  <a:lnTo>
                    <a:pt x="124" y="144"/>
                  </a:lnTo>
                  <a:lnTo>
                    <a:pt x="136" y="134"/>
                  </a:lnTo>
                  <a:lnTo>
                    <a:pt x="144" y="122"/>
                  </a:lnTo>
                  <a:lnTo>
                    <a:pt x="152" y="110"/>
                  </a:lnTo>
                  <a:lnTo>
                    <a:pt x="156" y="94"/>
                  </a:lnTo>
                  <a:lnTo>
                    <a:pt x="158" y="78"/>
                  </a:lnTo>
                  <a:lnTo>
                    <a:pt x="158" y="78"/>
                  </a:lnTo>
                  <a:lnTo>
                    <a:pt x="156" y="62"/>
                  </a:lnTo>
                  <a:lnTo>
                    <a:pt x="152" y="48"/>
                  </a:lnTo>
                  <a:lnTo>
                    <a:pt x="144" y="34"/>
                  </a:lnTo>
                  <a:lnTo>
                    <a:pt x="136" y="22"/>
                  </a:lnTo>
                  <a:lnTo>
                    <a:pt x="124" y="14"/>
                  </a:lnTo>
                  <a:lnTo>
                    <a:pt x="110" y="6"/>
                  </a:lnTo>
                  <a:lnTo>
                    <a:pt x="96" y="2"/>
                  </a:lnTo>
                  <a:lnTo>
                    <a:pt x="80" y="0"/>
                  </a:lnTo>
                  <a:lnTo>
                    <a:pt x="80" y="0"/>
                  </a:lnTo>
                  <a:lnTo>
                    <a:pt x="64" y="2"/>
                  </a:lnTo>
                  <a:lnTo>
                    <a:pt x="48" y="6"/>
                  </a:lnTo>
                  <a:lnTo>
                    <a:pt x="36" y="14"/>
                  </a:lnTo>
                  <a:lnTo>
                    <a:pt x="24" y="22"/>
                  </a:lnTo>
                  <a:lnTo>
                    <a:pt x="14" y="34"/>
                  </a:lnTo>
                  <a:lnTo>
                    <a:pt x="6" y="48"/>
                  </a:lnTo>
                  <a:lnTo>
                    <a:pt x="2" y="62"/>
                  </a:lnTo>
                  <a:lnTo>
                    <a:pt x="0" y="78"/>
                  </a:lnTo>
                  <a:lnTo>
                    <a:pt x="0" y="78"/>
                  </a:lnTo>
                  <a:lnTo>
                    <a:pt x="2" y="94"/>
                  </a:lnTo>
                  <a:lnTo>
                    <a:pt x="6" y="110"/>
                  </a:lnTo>
                  <a:lnTo>
                    <a:pt x="14" y="122"/>
                  </a:lnTo>
                  <a:lnTo>
                    <a:pt x="24" y="134"/>
                  </a:lnTo>
                  <a:lnTo>
                    <a:pt x="36" y="144"/>
                  </a:lnTo>
                  <a:lnTo>
                    <a:pt x="48" y="152"/>
                  </a:lnTo>
                  <a:lnTo>
                    <a:pt x="64" y="156"/>
                  </a:lnTo>
                  <a:lnTo>
                    <a:pt x="80" y="158"/>
                  </a:lnTo>
                  <a:lnTo>
                    <a:pt x="80" y="158"/>
                  </a:lnTo>
                  <a:close/>
                  <a:moveTo>
                    <a:pt x="80" y="18"/>
                  </a:moveTo>
                  <a:lnTo>
                    <a:pt x="80" y="18"/>
                  </a:lnTo>
                  <a:lnTo>
                    <a:pt x="92" y="18"/>
                  </a:lnTo>
                  <a:lnTo>
                    <a:pt x="102" y="22"/>
                  </a:lnTo>
                  <a:lnTo>
                    <a:pt x="114" y="28"/>
                  </a:lnTo>
                  <a:lnTo>
                    <a:pt x="122" y="36"/>
                  </a:lnTo>
                  <a:lnTo>
                    <a:pt x="130" y="44"/>
                  </a:lnTo>
                  <a:lnTo>
                    <a:pt x="136" y="54"/>
                  </a:lnTo>
                  <a:lnTo>
                    <a:pt x="138" y="66"/>
                  </a:lnTo>
                  <a:lnTo>
                    <a:pt x="140" y="78"/>
                  </a:lnTo>
                  <a:lnTo>
                    <a:pt x="140" y="78"/>
                  </a:lnTo>
                  <a:lnTo>
                    <a:pt x="138" y="90"/>
                  </a:lnTo>
                  <a:lnTo>
                    <a:pt x="136" y="102"/>
                  </a:lnTo>
                  <a:lnTo>
                    <a:pt x="130" y="112"/>
                  </a:lnTo>
                  <a:lnTo>
                    <a:pt x="122" y="122"/>
                  </a:lnTo>
                  <a:lnTo>
                    <a:pt x="114" y="130"/>
                  </a:lnTo>
                  <a:lnTo>
                    <a:pt x="102" y="134"/>
                  </a:lnTo>
                  <a:lnTo>
                    <a:pt x="92" y="138"/>
                  </a:lnTo>
                  <a:lnTo>
                    <a:pt x="80" y="140"/>
                  </a:lnTo>
                  <a:lnTo>
                    <a:pt x="80" y="140"/>
                  </a:lnTo>
                  <a:lnTo>
                    <a:pt x="66" y="138"/>
                  </a:lnTo>
                  <a:lnTo>
                    <a:pt x="56" y="134"/>
                  </a:lnTo>
                  <a:lnTo>
                    <a:pt x="46" y="130"/>
                  </a:lnTo>
                  <a:lnTo>
                    <a:pt x="36" y="122"/>
                  </a:lnTo>
                  <a:lnTo>
                    <a:pt x="28" y="112"/>
                  </a:lnTo>
                  <a:lnTo>
                    <a:pt x="24" y="102"/>
                  </a:lnTo>
                  <a:lnTo>
                    <a:pt x="20" y="90"/>
                  </a:lnTo>
                  <a:lnTo>
                    <a:pt x="18" y="78"/>
                  </a:lnTo>
                  <a:lnTo>
                    <a:pt x="18" y="78"/>
                  </a:lnTo>
                  <a:lnTo>
                    <a:pt x="20" y="66"/>
                  </a:lnTo>
                  <a:lnTo>
                    <a:pt x="24" y="54"/>
                  </a:lnTo>
                  <a:lnTo>
                    <a:pt x="28" y="44"/>
                  </a:lnTo>
                  <a:lnTo>
                    <a:pt x="36" y="36"/>
                  </a:lnTo>
                  <a:lnTo>
                    <a:pt x="46" y="28"/>
                  </a:lnTo>
                  <a:lnTo>
                    <a:pt x="56" y="22"/>
                  </a:lnTo>
                  <a:lnTo>
                    <a:pt x="66" y="18"/>
                  </a:lnTo>
                  <a:lnTo>
                    <a:pt x="80" y="18"/>
                  </a:lnTo>
                  <a:lnTo>
                    <a:pt x="80"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1" name="Rectangle 80">
              <a:extLst>
                <a:ext uri="{FF2B5EF4-FFF2-40B4-BE49-F238E27FC236}">
                  <a16:creationId xmlns:a16="http://schemas.microsoft.com/office/drawing/2014/main" id="{DA3BF191-EFC6-069F-EA51-6C45F0A259B6}"/>
                </a:ext>
              </a:extLst>
            </p:cNvPr>
            <p:cNvSpPr>
              <a:spLocks noChangeArrowheads="1"/>
            </p:cNvSpPr>
            <p:nvPr/>
          </p:nvSpPr>
          <p:spPr bwMode="auto">
            <a:xfrm>
              <a:off x="-457812" y="1702196"/>
              <a:ext cx="28575" cy="349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2" name="Rectangle 81">
              <a:extLst>
                <a:ext uri="{FF2B5EF4-FFF2-40B4-BE49-F238E27FC236}">
                  <a16:creationId xmlns:a16="http://schemas.microsoft.com/office/drawing/2014/main" id="{831FEC04-A883-145E-EE3F-C187D9A16A52}"/>
                </a:ext>
              </a:extLst>
            </p:cNvPr>
            <p:cNvSpPr>
              <a:spLocks noChangeArrowheads="1"/>
            </p:cNvSpPr>
            <p:nvPr/>
          </p:nvSpPr>
          <p:spPr bwMode="auto">
            <a:xfrm>
              <a:off x="-457812" y="1775221"/>
              <a:ext cx="28575" cy="349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3" name="Rectangle 82">
              <a:extLst>
                <a:ext uri="{FF2B5EF4-FFF2-40B4-BE49-F238E27FC236}">
                  <a16:creationId xmlns:a16="http://schemas.microsoft.com/office/drawing/2014/main" id="{C29B91F8-88A4-9E16-F0EE-64091D36CD40}"/>
                </a:ext>
              </a:extLst>
            </p:cNvPr>
            <p:cNvSpPr>
              <a:spLocks noChangeArrowheads="1"/>
            </p:cNvSpPr>
            <p:nvPr/>
          </p:nvSpPr>
          <p:spPr bwMode="auto">
            <a:xfrm>
              <a:off x="-457812" y="1848246"/>
              <a:ext cx="28575" cy="349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4" name="Freeform 83">
              <a:extLst>
                <a:ext uri="{FF2B5EF4-FFF2-40B4-BE49-F238E27FC236}">
                  <a16:creationId xmlns:a16="http://schemas.microsoft.com/office/drawing/2014/main" id="{4D342ECA-8830-E1F0-0DF1-360FC67E3E36}"/>
                </a:ext>
              </a:extLst>
            </p:cNvPr>
            <p:cNvSpPr>
              <a:spLocks/>
            </p:cNvSpPr>
            <p:nvPr/>
          </p:nvSpPr>
          <p:spPr bwMode="auto">
            <a:xfrm>
              <a:off x="-29187" y="1591071"/>
              <a:ext cx="473075" cy="930275"/>
            </a:xfrm>
            <a:custGeom>
              <a:avLst/>
              <a:gdLst>
                <a:gd name="T0" fmla="*/ 298 w 298"/>
                <a:gd name="T1" fmla="*/ 74 h 586"/>
                <a:gd name="T2" fmla="*/ 292 w 298"/>
                <a:gd name="T3" fmla="*/ 46 h 586"/>
                <a:gd name="T4" fmla="*/ 276 w 298"/>
                <a:gd name="T5" fmla="*/ 22 h 586"/>
                <a:gd name="T6" fmla="*/ 252 w 298"/>
                <a:gd name="T7" fmla="*/ 6 h 586"/>
                <a:gd name="T8" fmla="*/ 222 w 298"/>
                <a:gd name="T9" fmla="*/ 0 h 586"/>
                <a:gd name="T10" fmla="*/ 86 w 298"/>
                <a:gd name="T11" fmla="*/ 0 h 586"/>
                <a:gd name="T12" fmla="*/ 74 w 298"/>
                <a:gd name="T13" fmla="*/ 0 h 586"/>
                <a:gd name="T14" fmla="*/ 46 w 298"/>
                <a:gd name="T15" fmla="*/ 6 h 586"/>
                <a:gd name="T16" fmla="*/ 22 w 298"/>
                <a:gd name="T17" fmla="*/ 22 h 586"/>
                <a:gd name="T18" fmla="*/ 6 w 298"/>
                <a:gd name="T19" fmla="*/ 46 h 586"/>
                <a:gd name="T20" fmla="*/ 0 w 298"/>
                <a:gd name="T21" fmla="*/ 74 h 586"/>
                <a:gd name="T22" fmla="*/ 18 w 298"/>
                <a:gd name="T23" fmla="*/ 84 h 586"/>
                <a:gd name="T24" fmla="*/ 18 w 298"/>
                <a:gd name="T25" fmla="*/ 74 h 586"/>
                <a:gd name="T26" fmla="*/ 22 w 298"/>
                <a:gd name="T27" fmla="*/ 52 h 586"/>
                <a:gd name="T28" fmla="*/ 34 w 298"/>
                <a:gd name="T29" fmla="*/ 34 h 586"/>
                <a:gd name="T30" fmla="*/ 52 w 298"/>
                <a:gd name="T31" fmla="*/ 22 h 586"/>
                <a:gd name="T32" fmla="*/ 74 w 298"/>
                <a:gd name="T33" fmla="*/ 18 h 586"/>
                <a:gd name="T34" fmla="*/ 206 w 298"/>
                <a:gd name="T35" fmla="*/ 18 h 586"/>
                <a:gd name="T36" fmla="*/ 222 w 298"/>
                <a:gd name="T37" fmla="*/ 18 h 586"/>
                <a:gd name="T38" fmla="*/ 244 w 298"/>
                <a:gd name="T39" fmla="*/ 22 h 586"/>
                <a:gd name="T40" fmla="*/ 262 w 298"/>
                <a:gd name="T41" fmla="*/ 34 h 586"/>
                <a:gd name="T42" fmla="*/ 274 w 298"/>
                <a:gd name="T43" fmla="*/ 52 h 586"/>
                <a:gd name="T44" fmla="*/ 280 w 298"/>
                <a:gd name="T45" fmla="*/ 74 h 586"/>
                <a:gd name="T46" fmla="*/ 242 w 298"/>
                <a:gd name="T47" fmla="*/ 304 h 586"/>
                <a:gd name="T48" fmla="*/ 224 w 298"/>
                <a:gd name="T49" fmla="*/ 272 h 586"/>
                <a:gd name="T50" fmla="*/ 158 w 298"/>
                <a:gd name="T51" fmla="*/ 568 h 586"/>
                <a:gd name="T52" fmla="*/ 140 w 298"/>
                <a:gd name="T53" fmla="*/ 342 h 586"/>
                <a:gd name="T54" fmla="*/ 72 w 298"/>
                <a:gd name="T55" fmla="*/ 568 h 586"/>
                <a:gd name="T56" fmla="*/ 54 w 298"/>
                <a:gd name="T57" fmla="*/ 272 h 586"/>
                <a:gd name="T58" fmla="*/ 0 w 298"/>
                <a:gd name="T59" fmla="*/ 304 h 586"/>
                <a:gd name="T60" fmla="*/ 54 w 298"/>
                <a:gd name="T61" fmla="*/ 322 h 586"/>
                <a:gd name="T62" fmla="*/ 140 w 298"/>
                <a:gd name="T63" fmla="*/ 586 h 586"/>
                <a:gd name="T64" fmla="*/ 242 w 298"/>
                <a:gd name="T65" fmla="*/ 586 h 586"/>
                <a:gd name="T66" fmla="*/ 298 w 298"/>
                <a:gd name="T67" fmla="*/ 322 h 5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98" h="586">
                  <a:moveTo>
                    <a:pt x="298" y="74"/>
                  </a:moveTo>
                  <a:lnTo>
                    <a:pt x="298" y="74"/>
                  </a:lnTo>
                  <a:lnTo>
                    <a:pt x="296" y="60"/>
                  </a:lnTo>
                  <a:lnTo>
                    <a:pt x="292" y="46"/>
                  </a:lnTo>
                  <a:lnTo>
                    <a:pt x="284" y="34"/>
                  </a:lnTo>
                  <a:lnTo>
                    <a:pt x="276" y="22"/>
                  </a:lnTo>
                  <a:lnTo>
                    <a:pt x="264" y="12"/>
                  </a:lnTo>
                  <a:lnTo>
                    <a:pt x="252" y="6"/>
                  </a:lnTo>
                  <a:lnTo>
                    <a:pt x="238" y="2"/>
                  </a:lnTo>
                  <a:lnTo>
                    <a:pt x="222" y="0"/>
                  </a:lnTo>
                  <a:lnTo>
                    <a:pt x="206" y="0"/>
                  </a:lnTo>
                  <a:lnTo>
                    <a:pt x="86" y="0"/>
                  </a:lnTo>
                  <a:lnTo>
                    <a:pt x="74" y="0"/>
                  </a:lnTo>
                  <a:lnTo>
                    <a:pt x="74" y="0"/>
                  </a:lnTo>
                  <a:lnTo>
                    <a:pt x="60" y="2"/>
                  </a:lnTo>
                  <a:lnTo>
                    <a:pt x="46" y="6"/>
                  </a:lnTo>
                  <a:lnTo>
                    <a:pt x="34" y="12"/>
                  </a:lnTo>
                  <a:lnTo>
                    <a:pt x="22" y="22"/>
                  </a:lnTo>
                  <a:lnTo>
                    <a:pt x="12" y="34"/>
                  </a:lnTo>
                  <a:lnTo>
                    <a:pt x="6" y="46"/>
                  </a:lnTo>
                  <a:lnTo>
                    <a:pt x="2" y="60"/>
                  </a:lnTo>
                  <a:lnTo>
                    <a:pt x="0" y="74"/>
                  </a:lnTo>
                  <a:lnTo>
                    <a:pt x="0" y="84"/>
                  </a:lnTo>
                  <a:lnTo>
                    <a:pt x="18" y="84"/>
                  </a:lnTo>
                  <a:lnTo>
                    <a:pt x="18" y="74"/>
                  </a:lnTo>
                  <a:lnTo>
                    <a:pt x="18" y="74"/>
                  </a:lnTo>
                  <a:lnTo>
                    <a:pt x="20" y="64"/>
                  </a:lnTo>
                  <a:lnTo>
                    <a:pt x="22" y="52"/>
                  </a:lnTo>
                  <a:lnTo>
                    <a:pt x="28" y="44"/>
                  </a:lnTo>
                  <a:lnTo>
                    <a:pt x="34" y="34"/>
                  </a:lnTo>
                  <a:lnTo>
                    <a:pt x="44" y="28"/>
                  </a:lnTo>
                  <a:lnTo>
                    <a:pt x="52" y="22"/>
                  </a:lnTo>
                  <a:lnTo>
                    <a:pt x="64" y="20"/>
                  </a:lnTo>
                  <a:lnTo>
                    <a:pt x="74" y="18"/>
                  </a:lnTo>
                  <a:lnTo>
                    <a:pt x="86" y="18"/>
                  </a:lnTo>
                  <a:lnTo>
                    <a:pt x="206" y="18"/>
                  </a:lnTo>
                  <a:lnTo>
                    <a:pt x="222" y="18"/>
                  </a:lnTo>
                  <a:lnTo>
                    <a:pt x="222" y="18"/>
                  </a:lnTo>
                  <a:lnTo>
                    <a:pt x="234" y="20"/>
                  </a:lnTo>
                  <a:lnTo>
                    <a:pt x="244" y="22"/>
                  </a:lnTo>
                  <a:lnTo>
                    <a:pt x="254" y="28"/>
                  </a:lnTo>
                  <a:lnTo>
                    <a:pt x="262" y="34"/>
                  </a:lnTo>
                  <a:lnTo>
                    <a:pt x="270" y="44"/>
                  </a:lnTo>
                  <a:lnTo>
                    <a:pt x="274" y="52"/>
                  </a:lnTo>
                  <a:lnTo>
                    <a:pt x="278" y="64"/>
                  </a:lnTo>
                  <a:lnTo>
                    <a:pt x="280" y="74"/>
                  </a:lnTo>
                  <a:lnTo>
                    <a:pt x="280" y="304"/>
                  </a:lnTo>
                  <a:lnTo>
                    <a:pt x="242" y="304"/>
                  </a:lnTo>
                  <a:lnTo>
                    <a:pt x="242" y="272"/>
                  </a:lnTo>
                  <a:lnTo>
                    <a:pt x="224" y="272"/>
                  </a:lnTo>
                  <a:lnTo>
                    <a:pt x="224" y="568"/>
                  </a:lnTo>
                  <a:lnTo>
                    <a:pt x="158" y="568"/>
                  </a:lnTo>
                  <a:lnTo>
                    <a:pt x="158" y="342"/>
                  </a:lnTo>
                  <a:lnTo>
                    <a:pt x="140" y="342"/>
                  </a:lnTo>
                  <a:lnTo>
                    <a:pt x="140" y="568"/>
                  </a:lnTo>
                  <a:lnTo>
                    <a:pt x="72" y="568"/>
                  </a:lnTo>
                  <a:lnTo>
                    <a:pt x="72" y="272"/>
                  </a:lnTo>
                  <a:lnTo>
                    <a:pt x="54" y="272"/>
                  </a:lnTo>
                  <a:lnTo>
                    <a:pt x="54" y="304"/>
                  </a:lnTo>
                  <a:lnTo>
                    <a:pt x="0" y="304"/>
                  </a:lnTo>
                  <a:lnTo>
                    <a:pt x="0" y="322"/>
                  </a:lnTo>
                  <a:lnTo>
                    <a:pt x="54" y="322"/>
                  </a:lnTo>
                  <a:lnTo>
                    <a:pt x="54" y="586"/>
                  </a:lnTo>
                  <a:lnTo>
                    <a:pt x="140" y="586"/>
                  </a:lnTo>
                  <a:lnTo>
                    <a:pt x="158" y="586"/>
                  </a:lnTo>
                  <a:lnTo>
                    <a:pt x="242" y="586"/>
                  </a:lnTo>
                  <a:lnTo>
                    <a:pt x="242" y="322"/>
                  </a:lnTo>
                  <a:lnTo>
                    <a:pt x="298" y="322"/>
                  </a:lnTo>
                  <a:lnTo>
                    <a:pt x="298" y="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5" name="Freeform 84">
              <a:extLst>
                <a:ext uri="{FF2B5EF4-FFF2-40B4-BE49-F238E27FC236}">
                  <a16:creationId xmlns:a16="http://schemas.microsoft.com/office/drawing/2014/main" id="{ACAE41DA-7B2C-33F5-1FCA-5A3AF2E903EE}"/>
                </a:ext>
              </a:extLst>
            </p:cNvPr>
            <p:cNvSpPr>
              <a:spLocks noEditPoints="1"/>
            </p:cNvSpPr>
            <p:nvPr/>
          </p:nvSpPr>
          <p:spPr bwMode="auto">
            <a:xfrm>
              <a:off x="81938" y="1302146"/>
              <a:ext cx="250825" cy="250825"/>
            </a:xfrm>
            <a:custGeom>
              <a:avLst/>
              <a:gdLst>
                <a:gd name="T0" fmla="*/ 78 w 158"/>
                <a:gd name="T1" fmla="*/ 158 h 158"/>
                <a:gd name="T2" fmla="*/ 110 w 158"/>
                <a:gd name="T3" fmla="*/ 152 h 158"/>
                <a:gd name="T4" fmla="*/ 134 w 158"/>
                <a:gd name="T5" fmla="*/ 134 h 158"/>
                <a:gd name="T6" fmla="*/ 152 w 158"/>
                <a:gd name="T7" fmla="*/ 110 h 158"/>
                <a:gd name="T8" fmla="*/ 158 w 158"/>
                <a:gd name="T9" fmla="*/ 78 h 158"/>
                <a:gd name="T10" fmla="*/ 156 w 158"/>
                <a:gd name="T11" fmla="*/ 62 h 158"/>
                <a:gd name="T12" fmla="*/ 144 w 158"/>
                <a:gd name="T13" fmla="*/ 34 h 158"/>
                <a:gd name="T14" fmla="*/ 122 w 158"/>
                <a:gd name="T15" fmla="*/ 14 h 158"/>
                <a:gd name="T16" fmla="*/ 94 w 158"/>
                <a:gd name="T17" fmla="*/ 2 h 158"/>
                <a:gd name="T18" fmla="*/ 78 w 158"/>
                <a:gd name="T19" fmla="*/ 0 h 158"/>
                <a:gd name="T20" fmla="*/ 48 w 158"/>
                <a:gd name="T21" fmla="*/ 6 h 158"/>
                <a:gd name="T22" fmla="*/ 22 w 158"/>
                <a:gd name="T23" fmla="*/ 22 h 158"/>
                <a:gd name="T24" fmla="*/ 6 w 158"/>
                <a:gd name="T25" fmla="*/ 48 h 158"/>
                <a:gd name="T26" fmla="*/ 0 w 158"/>
                <a:gd name="T27" fmla="*/ 78 h 158"/>
                <a:gd name="T28" fmla="*/ 2 w 158"/>
                <a:gd name="T29" fmla="*/ 94 h 158"/>
                <a:gd name="T30" fmla="*/ 14 w 158"/>
                <a:gd name="T31" fmla="*/ 122 h 158"/>
                <a:gd name="T32" fmla="*/ 34 w 158"/>
                <a:gd name="T33" fmla="*/ 144 h 158"/>
                <a:gd name="T34" fmla="*/ 62 w 158"/>
                <a:gd name="T35" fmla="*/ 156 h 158"/>
                <a:gd name="T36" fmla="*/ 78 w 158"/>
                <a:gd name="T37" fmla="*/ 158 h 158"/>
                <a:gd name="T38" fmla="*/ 78 w 158"/>
                <a:gd name="T39" fmla="*/ 18 h 158"/>
                <a:gd name="T40" fmla="*/ 102 w 158"/>
                <a:gd name="T41" fmla="*/ 22 h 158"/>
                <a:gd name="T42" fmla="*/ 122 w 158"/>
                <a:gd name="T43" fmla="*/ 36 h 158"/>
                <a:gd name="T44" fmla="*/ 134 w 158"/>
                <a:gd name="T45" fmla="*/ 54 h 158"/>
                <a:gd name="T46" fmla="*/ 140 w 158"/>
                <a:gd name="T47" fmla="*/ 78 h 158"/>
                <a:gd name="T48" fmla="*/ 138 w 158"/>
                <a:gd name="T49" fmla="*/ 90 h 158"/>
                <a:gd name="T50" fmla="*/ 130 w 158"/>
                <a:gd name="T51" fmla="*/ 112 h 158"/>
                <a:gd name="T52" fmla="*/ 112 w 158"/>
                <a:gd name="T53" fmla="*/ 130 h 158"/>
                <a:gd name="T54" fmla="*/ 90 w 158"/>
                <a:gd name="T55" fmla="*/ 138 h 158"/>
                <a:gd name="T56" fmla="*/ 78 w 158"/>
                <a:gd name="T57" fmla="*/ 140 h 158"/>
                <a:gd name="T58" fmla="*/ 54 w 158"/>
                <a:gd name="T59" fmla="*/ 134 h 158"/>
                <a:gd name="T60" fmla="*/ 36 w 158"/>
                <a:gd name="T61" fmla="*/ 122 h 158"/>
                <a:gd name="T62" fmla="*/ 22 w 158"/>
                <a:gd name="T63" fmla="*/ 102 h 158"/>
                <a:gd name="T64" fmla="*/ 18 w 158"/>
                <a:gd name="T65" fmla="*/ 78 h 158"/>
                <a:gd name="T66" fmla="*/ 18 w 158"/>
                <a:gd name="T67" fmla="*/ 66 h 158"/>
                <a:gd name="T68" fmla="*/ 28 w 158"/>
                <a:gd name="T69" fmla="*/ 44 h 158"/>
                <a:gd name="T70" fmla="*/ 44 w 158"/>
                <a:gd name="T71" fmla="*/ 28 h 158"/>
                <a:gd name="T72" fmla="*/ 66 w 158"/>
                <a:gd name="T73" fmla="*/ 18 h 158"/>
                <a:gd name="T74" fmla="*/ 78 w 158"/>
                <a:gd name="T75" fmla="*/ 1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8" h="158">
                  <a:moveTo>
                    <a:pt x="78" y="158"/>
                  </a:moveTo>
                  <a:lnTo>
                    <a:pt x="78" y="158"/>
                  </a:lnTo>
                  <a:lnTo>
                    <a:pt x="94" y="156"/>
                  </a:lnTo>
                  <a:lnTo>
                    <a:pt x="110" y="152"/>
                  </a:lnTo>
                  <a:lnTo>
                    <a:pt x="122" y="144"/>
                  </a:lnTo>
                  <a:lnTo>
                    <a:pt x="134" y="134"/>
                  </a:lnTo>
                  <a:lnTo>
                    <a:pt x="144" y="122"/>
                  </a:lnTo>
                  <a:lnTo>
                    <a:pt x="152" y="110"/>
                  </a:lnTo>
                  <a:lnTo>
                    <a:pt x="156" y="94"/>
                  </a:lnTo>
                  <a:lnTo>
                    <a:pt x="158" y="78"/>
                  </a:lnTo>
                  <a:lnTo>
                    <a:pt x="158" y="78"/>
                  </a:lnTo>
                  <a:lnTo>
                    <a:pt x="156" y="62"/>
                  </a:lnTo>
                  <a:lnTo>
                    <a:pt x="152" y="48"/>
                  </a:lnTo>
                  <a:lnTo>
                    <a:pt x="144" y="34"/>
                  </a:lnTo>
                  <a:lnTo>
                    <a:pt x="134" y="22"/>
                  </a:lnTo>
                  <a:lnTo>
                    <a:pt x="122" y="14"/>
                  </a:lnTo>
                  <a:lnTo>
                    <a:pt x="110" y="6"/>
                  </a:lnTo>
                  <a:lnTo>
                    <a:pt x="94" y="2"/>
                  </a:lnTo>
                  <a:lnTo>
                    <a:pt x="78" y="0"/>
                  </a:lnTo>
                  <a:lnTo>
                    <a:pt x="78" y="0"/>
                  </a:lnTo>
                  <a:lnTo>
                    <a:pt x="62" y="2"/>
                  </a:lnTo>
                  <a:lnTo>
                    <a:pt x="48" y="6"/>
                  </a:lnTo>
                  <a:lnTo>
                    <a:pt x="34" y="14"/>
                  </a:lnTo>
                  <a:lnTo>
                    <a:pt x="22" y="22"/>
                  </a:lnTo>
                  <a:lnTo>
                    <a:pt x="14" y="34"/>
                  </a:lnTo>
                  <a:lnTo>
                    <a:pt x="6" y="48"/>
                  </a:lnTo>
                  <a:lnTo>
                    <a:pt x="2" y="62"/>
                  </a:lnTo>
                  <a:lnTo>
                    <a:pt x="0" y="78"/>
                  </a:lnTo>
                  <a:lnTo>
                    <a:pt x="0" y="78"/>
                  </a:lnTo>
                  <a:lnTo>
                    <a:pt x="2" y="94"/>
                  </a:lnTo>
                  <a:lnTo>
                    <a:pt x="6" y="110"/>
                  </a:lnTo>
                  <a:lnTo>
                    <a:pt x="14" y="122"/>
                  </a:lnTo>
                  <a:lnTo>
                    <a:pt x="22" y="134"/>
                  </a:lnTo>
                  <a:lnTo>
                    <a:pt x="34" y="144"/>
                  </a:lnTo>
                  <a:lnTo>
                    <a:pt x="48" y="152"/>
                  </a:lnTo>
                  <a:lnTo>
                    <a:pt x="62" y="156"/>
                  </a:lnTo>
                  <a:lnTo>
                    <a:pt x="78" y="158"/>
                  </a:lnTo>
                  <a:lnTo>
                    <a:pt x="78" y="158"/>
                  </a:lnTo>
                  <a:close/>
                  <a:moveTo>
                    <a:pt x="78" y="18"/>
                  </a:moveTo>
                  <a:lnTo>
                    <a:pt x="78" y="18"/>
                  </a:lnTo>
                  <a:lnTo>
                    <a:pt x="90" y="18"/>
                  </a:lnTo>
                  <a:lnTo>
                    <a:pt x="102" y="22"/>
                  </a:lnTo>
                  <a:lnTo>
                    <a:pt x="112" y="28"/>
                  </a:lnTo>
                  <a:lnTo>
                    <a:pt x="122" y="36"/>
                  </a:lnTo>
                  <a:lnTo>
                    <a:pt x="130" y="44"/>
                  </a:lnTo>
                  <a:lnTo>
                    <a:pt x="134" y="54"/>
                  </a:lnTo>
                  <a:lnTo>
                    <a:pt x="138" y="66"/>
                  </a:lnTo>
                  <a:lnTo>
                    <a:pt x="140" y="78"/>
                  </a:lnTo>
                  <a:lnTo>
                    <a:pt x="140" y="78"/>
                  </a:lnTo>
                  <a:lnTo>
                    <a:pt x="138" y="90"/>
                  </a:lnTo>
                  <a:lnTo>
                    <a:pt x="134" y="102"/>
                  </a:lnTo>
                  <a:lnTo>
                    <a:pt x="130" y="112"/>
                  </a:lnTo>
                  <a:lnTo>
                    <a:pt x="122" y="122"/>
                  </a:lnTo>
                  <a:lnTo>
                    <a:pt x="112" y="130"/>
                  </a:lnTo>
                  <a:lnTo>
                    <a:pt x="102" y="134"/>
                  </a:lnTo>
                  <a:lnTo>
                    <a:pt x="90" y="138"/>
                  </a:lnTo>
                  <a:lnTo>
                    <a:pt x="78" y="140"/>
                  </a:lnTo>
                  <a:lnTo>
                    <a:pt x="78" y="140"/>
                  </a:lnTo>
                  <a:lnTo>
                    <a:pt x="66" y="138"/>
                  </a:lnTo>
                  <a:lnTo>
                    <a:pt x="54" y="134"/>
                  </a:lnTo>
                  <a:lnTo>
                    <a:pt x="44" y="130"/>
                  </a:lnTo>
                  <a:lnTo>
                    <a:pt x="36" y="122"/>
                  </a:lnTo>
                  <a:lnTo>
                    <a:pt x="28" y="112"/>
                  </a:lnTo>
                  <a:lnTo>
                    <a:pt x="22" y="102"/>
                  </a:lnTo>
                  <a:lnTo>
                    <a:pt x="18" y="90"/>
                  </a:lnTo>
                  <a:lnTo>
                    <a:pt x="18" y="78"/>
                  </a:lnTo>
                  <a:lnTo>
                    <a:pt x="18" y="78"/>
                  </a:lnTo>
                  <a:lnTo>
                    <a:pt x="18" y="66"/>
                  </a:lnTo>
                  <a:lnTo>
                    <a:pt x="22" y="54"/>
                  </a:lnTo>
                  <a:lnTo>
                    <a:pt x="28" y="44"/>
                  </a:lnTo>
                  <a:lnTo>
                    <a:pt x="36" y="36"/>
                  </a:lnTo>
                  <a:lnTo>
                    <a:pt x="44" y="28"/>
                  </a:lnTo>
                  <a:lnTo>
                    <a:pt x="54" y="22"/>
                  </a:lnTo>
                  <a:lnTo>
                    <a:pt x="66" y="18"/>
                  </a:lnTo>
                  <a:lnTo>
                    <a:pt x="78" y="18"/>
                  </a:lnTo>
                  <a:lnTo>
                    <a:pt x="78"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6" name="Rectangle 85">
              <a:extLst>
                <a:ext uri="{FF2B5EF4-FFF2-40B4-BE49-F238E27FC236}">
                  <a16:creationId xmlns:a16="http://schemas.microsoft.com/office/drawing/2014/main" id="{A92B8E29-80A6-67AB-6590-B1823D90B295}"/>
                </a:ext>
              </a:extLst>
            </p:cNvPr>
            <p:cNvSpPr>
              <a:spLocks noChangeArrowheads="1"/>
            </p:cNvSpPr>
            <p:nvPr/>
          </p:nvSpPr>
          <p:spPr bwMode="auto">
            <a:xfrm>
              <a:off x="193063" y="1702196"/>
              <a:ext cx="28575" cy="349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7" name="Rectangle 86">
              <a:extLst>
                <a:ext uri="{FF2B5EF4-FFF2-40B4-BE49-F238E27FC236}">
                  <a16:creationId xmlns:a16="http://schemas.microsoft.com/office/drawing/2014/main" id="{CECB7517-53F1-8373-F4CA-A04455E7FE7C}"/>
                </a:ext>
              </a:extLst>
            </p:cNvPr>
            <p:cNvSpPr>
              <a:spLocks noChangeArrowheads="1"/>
            </p:cNvSpPr>
            <p:nvPr/>
          </p:nvSpPr>
          <p:spPr bwMode="auto">
            <a:xfrm>
              <a:off x="193063" y="1775221"/>
              <a:ext cx="28575" cy="349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8" name="Rectangle 87">
              <a:extLst>
                <a:ext uri="{FF2B5EF4-FFF2-40B4-BE49-F238E27FC236}">
                  <a16:creationId xmlns:a16="http://schemas.microsoft.com/office/drawing/2014/main" id="{3B2AB262-C567-A602-F5EC-B5AE3878C33B}"/>
                </a:ext>
              </a:extLst>
            </p:cNvPr>
            <p:cNvSpPr>
              <a:spLocks noChangeArrowheads="1"/>
            </p:cNvSpPr>
            <p:nvPr/>
          </p:nvSpPr>
          <p:spPr bwMode="auto">
            <a:xfrm>
              <a:off x="193063" y="1848246"/>
              <a:ext cx="28575" cy="349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9" name="Freeform 88">
              <a:extLst>
                <a:ext uri="{FF2B5EF4-FFF2-40B4-BE49-F238E27FC236}">
                  <a16:creationId xmlns:a16="http://schemas.microsoft.com/office/drawing/2014/main" id="{60CAC00B-0EA5-4DFF-9F9A-EEEB28BE0759}"/>
                </a:ext>
              </a:extLst>
            </p:cNvPr>
            <p:cNvSpPr>
              <a:spLocks/>
            </p:cNvSpPr>
            <p:nvPr/>
          </p:nvSpPr>
          <p:spPr bwMode="auto">
            <a:xfrm>
              <a:off x="-184762" y="1879996"/>
              <a:ext cx="250825" cy="130175"/>
            </a:xfrm>
            <a:custGeom>
              <a:avLst/>
              <a:gdLst>
                <a:gd name="T0" fmla="*/ 106 w 158"/>
                <a:gd name="T1" fmla="*/ 68 h 82"/>
                <a:gd name="T2" fmla="*/ 118 w 158"/>
                <a:gd name="T3" fmla="*/ 82 h 82"/>
                <a:gd name="T4" fmla="*/ 158 w 158"/>
                <a:gd name="T5" fmla="*/ 40 h 82"/>
                <a:gd name="T6" fmla="*/ 118 w 158"/>
                <a:gd name="T7" fmla="*/ 0 h 82"/>
                <a:gd name="T8" fmla="*/ 104 w 158"/>
                <a:gd name="T9" fmla="*/ 14 h 82"/>
                <a:gd name="T10" fmla="*/ 124 w 158"/>
                <a:gd name="T11" fmla="*/ 32 h 82"/>
                <a:gd name="T12" fmla="*/ 0 w 158"/>
                <a:gd name="T13" fmla="*/ 32 h 82"/>
                <a:gd name="T14" fmla="*/ 0 w 158"/>
                <a:gd name="T15" fmla="*/ 50 h 82"/>
                <a:gd name="T16" fmla="*/ 124 w 158"/>
                <a:gd name="T17" fmla="*/ 50 h 82"/>
                <a:gd name="T18" fmla="*/ 106 w 158"/>
                <a:gd name="T19" fmla="*/ 68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8" h="82">
                  <a:moveTo>
                    <a:pt x="106" y="68"/>
                  </a:moveTo>
                  <a:lnTo>
                    <a:pt x="118" y="82"/>
                  </a:lnTo>
                  <a:lnTo>
                    <a:pt x="158" y="40"/>
                  </a:lnTo>
                  <a:lnTo>
                    <a:pt x="118" y="0"/>
                  </a:lnTo>
                  <a:lnTo>
                    <a:pt x="104" y="14"/>
                  </a:lnTo>
                  <a:lnTo>
                    <a:pt x="124" y="32"/>
                  </a:lnTo>
                  <a:lnTo>
                    <a:pt x="0" y="32"/>
                  </a:lnTo>
                  <a:lnTo>
                    <a:pt x="0" y="50"/>
                  </a:lnTo>
                  <a:lnTo>
                    <a:pt x="124" y="50"/>
                  </a:lnTo>
                  <a:lnTo>
                    <a:pt x="106" y="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0" name="Rectangle 89">
              <a:extLst>
                <a:ext uri="{FF2B5EF4-FFF2-40B4-BE49-F238E27FC236}">
                  <a16:creationId xmlns:a16="http://schemas.microsoft.com/office/drawing/2014/main" id="{A38F4FD3-2104-05A6-114A-7BC4B64E1315}"/>
                </a:ext>
              </a:extLst>
            </p:cNvPr>
            <p:cNvSpPr>
              <a:spLocks noChangeArrowheads="1"/>
            </p:cNvSpPr>
            <p:nvPr/>
          </p:nvSpPr>
          <p:spPr bwMode="auto">
            <a:xfrm>
              <a:off x="-295887" y="1930796"/>
              <a:ext cx="41275"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1" name="Rectangle 90">
              <a:extLst>
                <a:ext uri="{FF2B5EF4-FFF2-40B4-BE49-F238E27FC236}">
                  <a16:creationId xmlns:a16="http://schemas.microsoft.com/office/drawing/2014/main" id="{E7C5F8A0-E79F-4BD1-6B5C-DF529C561363}"/>
                </a:ext>
              </a:extLst>
            </p:cNvPr>
            <p:cNvSpPr>
              <a:spLocks noChangeArrowheads="1"/>
            </p:cNvSpPr>
            <p:nvPr/>
          </p:nvSpPr>
          <p:spPr bwMode="auto">
            <a:xfrm>
              <a:off x="-238737" y="1930796"/>
              <a:ext cx="41275"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2" name="Freeform 91">
              <a:extLst>
                <a:ext uri="{FF2B5EF4-FFF2-40B4-BE49-F238E27FC236}">
                  <a16:creationId xmlns:a16="http://schemas.microsoft.com/office/drawing/2014/main" id="{E6001723-5426-219B-3AAA-3DAD337CA697}"/>
                </a:ext>
              </a:extLst>
            </p:cNvPr>
            <p:cNvSpPr>
              <a:spLocks/>
            </p:cNvSpPr>
            <p:nvPr/>
          </p:nvSpPr>
          <p:spPr bwMode="auto">
            <a:xfrm>
              <a:off x="-302237" y="1765696"/>
              <a:ext cx="250825" cy="130175"/>
            </a:xfrm>
            <a:custGeom>
              <a:avLst/>
              <a:gdLst>
                <a:gd name="T0" fmla="*/ 158 w 158"/>
                <a:gd name="T1" fmla="*/ 32 h 82"/>
                <a:gd name="T2" fmla="*/ 34 w 158"/>
                <a:gd name="T3" fmla="*/ 32 h 82"/>
                <a:gd name="T4" fmla="*/ 52 w 158"/>
                <a:gd name="T5" fmla="*/ 14 h 82"/>
                <a:gd name="T6" fmla="*/ 40 w 158"/>
                <a:gd name="T7" fmla="*/ 0 h 82"/>
                <a:gd name="T8" fmla="*/ 0 w 158"/>
                <a:gd name="T9" fmla="*/ 40 h 82"/>
                <a:gd name="T10" fmla="*/ 40 w 158"/>
                <a:gd name="T11" fmla="*/ 82 h 82"/>
                <a:gd name="T12" fmla="*/ 52 w 158"/>
                <a:gd name="T13" fmla="*/ 68 h 82"/>
                <a:gd name="T14" fmla="*/ 34 w 158"/>
                <a:gd name="T15" fmla="*/ 50 h 82"/>
                <a:gd name="T16" fmla="*/ 158 w 158"/>
                <a:gd name="T17" fmla="*/ 50 h 82"/>
                <a:gd name="T18" fmla="*/ 158 w 158"/>
                <a:gd name="T19" fmla="*/ 32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8" h="82">
                  <a:moveTo>
                    <a:pt x="158" y="32"/>
                  </a:moveTo>
                  <a:lnTo>
                    <a:pt x="34" y="32"/>
                  </a:lnTo>
                  <a:lnTo>
                    <a:pt x="52" y="14"/>
                  </a:lnTo>
                  <a:lnTo>
                    <a:pt x="40" y="0"/>
                  </a:lnTo>
                  <a:lnTo>
                    <a:pt x="0" y="40"/>
                  </a:lnTo>
                  <a:lnTo>
                    <a:pt x="40" y="82"/>
                  </a:lnTo>
                  <a:lnTo>
                    <a:pt x="52" y="68"/>
                  </a:lnTo>
                  <a:lnTo>
                    <a:pt x="34" y="50"/>
                  </a:lnTo>
                  <a:lnTo>
                    <a:pt x="158" y="50"/>
                  </a:lnTo>
                  <a:lnTo>
                    <a:pt x="158"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3" name="Rectangle 92">
              <a:extLst>
                <a:ext uri="{FF2B5EF4-FFF2-40B4-BE49-F238E27FC236}">
                  <a16:creationId xmlns:a16="http://schemas.microsoft.com/office/drawing/2014/main" id="{B9E3FC71-546B-BA01-CE14-2CAD09FDD7FE}"/>
                </a:ext>
              </a:extLst>
            </p:cNvPr>
            <p:cNvSpPr>
              <a:spLocks noChangeArrowheads="1"/>
            </p:cNvSpPr>
            <p:nvPr/>
          </p:nvSpPr>
          <p:spPr bwMode="auto">
            <a:xfrm>
              <a:off x="18438" y="1816496"/>
              <a:ext cx="41275"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4" name="Rectangle 93">
              <a:extLst>
                <a:ext uri="{FF2B5EF4-FFF2-40B4-BE49-F238E27FC236}">
                  <a16:creationId xmlns:a16="http://schemas.microsoft.com/office/drawing/2014/main" id="{514620C5-A588-599D-A527-D1E7F8BC4AF9}"/>
                </a:ext>
              </a:extLst>
            </p:cNvPr>
            <p:cNvSpPr>
              <a:spLocks noChangeArrowheads="1"/>
            </p:cNvSpPr>
            <p:nvPr/>
          </p:nvSpPr>
          <p:spPr bwMode="auto">
            <a:xfrm>
              <a:off x="-38712" y="1816496"/>
              <a:ext cx="41275"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95" name="Gruppe 194">
            <a:extLst>
              <a:ext uri="{FF2B5EF4-FFF2-40B4-BE49-F238E27FC236}">
                <a16:creationId xmlns:a16="http://schemas.microsoft.com/office/drawing/2014/main" id="{1BABB0E8-1066-DA84-E24E-AE96B25A273B}"/>
              </a:ext>
            </a:extLst>
          </p:cNvPr>
          <p:cNvGrpSpPr/>
          <p:nvPr/>
        </p:nvGrpSpPr>
        <p:grpSpPr>
          <a:xfrm>
            <a:off x="11081258" y="1430258"/>
            <a:ext cx="354647" cy="326679"/>
            <a:chOff x="-911351" y="1046021"/>
            <a:chExt cx="1276350" cy="1187450"/>
          </a:xfrm>
          <a:solidFill>
            <a:schemeClr val="accent1"/>
          </a:solidFill>
        </p:grpSpPr>
        <p:sp>
          <p:nvSpPr>
            <p:cNvPr id="196" name="Freeform 5">
              <a:extLst>
                <a:ext uri="{FF2B5EF4-FFF2-40B4-BE49-F238E27FC236}">
                  <a16:creationId xmlns:a16="http://schemas.microsoft.com/office/drawing/2014/main" id="{0CA30C66-2DAA-AC30-313E-1F180E11DEE3}"/>
                </a:ext>
              </a:extLst>
            </p:cNvPr>
            <p:cNvSpPr>
              <a:spLocks noEditPoints="1"/>
            </p:cNvSpPr>
            <p:nvPr/>
          </p:nvSpPr>
          <p:spPr bwMode="auto">
            <a:xfrm>
              <a:off x="-911351" y="1719121"/>
              <a:ext cx="514350" cy="514350"/>
            </a:xfrm>
            <a:custGeom>
              <a:avLst/>
              <a:gdLst>
                <a:gd name="T0" fmla="*/ 146 w 324"/>
                <a:gd name="T1" fmla="*/ 324 h 324"/>
                <a:gd name="T2" fmla="*/ 100 w 324"/>
                <a:gd name="T3" fmla="*/ 312 h 324"/>
                <a:gd name="T4" fmla="*/ 60 w 324"/>
                <a:gd name="T5" fmla="*/ 288 h 324"/>
                <a:gd name="T6" fmla="*/ 36 w 324"/>
                <a:gd name="T7" fmla="*/ 266 h 324"/>
                <a:gd name="T8" fmla="*/ 12 w 324"/>
                <a:gd name="T9" fmla="*/ 224 h 324"/>
                <a:gd name="T10" fmla="*/ 0 w 324"/>
                <a:gd name="T11" fmla="*/ 178 h 324"/>
                <a:gd name="T12" fmla="*/ 0 w 324"/>
                <a:gd name="T13" fmla="*/ 146 h 324"/>
                <a:gd name="T14" fmla="*/ 12 w 324"/>
                <a:gd name="T15" fmla="*/ 100 h 324"/>
                <a:gd name="T16" fmla="*/ 36 w 324"/>
                <a:gd name="T17" fmla="*/ 60 h 324"/>
                <a:gd name="T18" fmla="*/ 60 w 324"/>
                <a:gd name="T19" fmla="*/ 36 h 324"/>
                <a:gd name="T20" fmla="*/ 100 w 324"/>
                <a:gd name="T21" fmla="*/ 12 h 324"/>
                <a:gd name="T22" fmla="*/ 146 w 324"/>
                <a:gd name="T23" fmla="*/ 0 h 324"/>
                <a:gd name="T24" fmla="*/ 178 w 324"/>
                <a:gd name="T25" fmla="*/ 0 h 324"/>
                <a:gd name="T26" fmla="*/ 224 w 324"/>
                <a:gd name="T27" fmla="*/ 12 h 324"/>
                <a:gd name="T28" fmla="*/ 264 w 324"/>
                <a:gd name="T29" fmla="*/ 36 h 324"/>
                <a:gd name="T30" fmla="*/ 288 w 324"/>
                <a:gd name="T31" fmla="*/ 60 h 324"/>
                <a:gd name="T32" fmla="*/ 312 w 324"/>
                <a:gd name="T33" fmla="*/ 102 h 324"/>
                <a:gd name="T34" fmla="*/ 324 w 324"/>
                <a:gd name="T35" fmla="*/ 146 h 324"/>
                <a:gd name="T36" fmla="*/ 322 w 324"/>
                <a:gd name="T37" fmla="*/ 194 h 324"/>
                <a:gd name="T38" fmla="*/ 306 w 324"/>
                <a:gd name="T39" fmla="*/ 238 h 324"/>
                <a:gd name="T40" fmla="*/ 276 w 324"/>
                <a:gd name="T41" fmla="*/ 278 h 324"/>
                <a:gd name="T42" fmla="*/ 252 w 324"/>
                <a:gd name="T43" fmla="*/ 298 h 324"/>
                <a:gd name="T44" fmla="*/ 208 w 324"/>
                <a:gd name="T45" fmla="*/ 318 h 324"/>
                <a:gd name="T46" fmla="*/ 162 w 324"/>
                <a:gd name="T47" fmla="*/ 324 h 324"/>
                <a:gd name="T48" fmla="*/ 162 w 324"/>
                <a:gd name="T49" fmla="*/ 20 h 324"/>
                <a:gd name="T50" fmla="*/ 120 w 324"/>
                <a:gd name="T51" fmla="*/ 26 h 324"/>
                <a:gd name="T52" fmla="*/ 82 w 324"/>
                <a:gd name="T53" fmla="*/ 44 h 324"/>
                <a:gd name="T54" fmla="*/ 62 w 324"/>
                <a:gd name="T55" fmla="*/ 62 h 324"/>
                <a:gd name="T56" fmla="*/ 36 w 324"/>
                <a:gd name="T57" fmla="*/ 96 h 324"/>
                <a:gd name="T58" fmla="*/ 22 w 324"/>
                <a:gd name="T59" fmla="*/ 134 h 324"/>
                <a:gd name="T60" fmla="*/ 20 w 324"/>
                <a:gd name="T61" fmla="*/ 162 h 324"/>
                <a:gd name="T62" fmla="*/ 26 w 324"/>
                <a:gd name="T63" fmla="*/ 204 h 324"/>
                <a:gd name="T64" fmla="*/ 44 w 324"/>
                <a:gd name="T65" fmla="*/ 242 h 324"/>
                <a:gd name="T66" fmla="*/ 62 w 324"/>
                <a:gd name="T67" fmla="*/ 264 h 324"/>
                <a:gd name="T68" fmla="*/ 96 w 324"/>
                <a:gd name="T69" fmla="*/ 288 h 324"/>
                <a:gd name="T70" fmla="*/ 134 w 324"/>
                <a:gd name="T71" fmla="*/ 302 h 324"/>
                <a:gd name="T72" fmla="*/ 176 w 324"/>
                <a:gd name="T73" fmla="*/ 304 h 324"/>
                <a:gd name="T74" fmla="*/ 216 w 324"/>
                <a:gd name="T75" fmla="*/ 294 h 324"/>
                <a:gd name="T76" fmla="*/ 252 w 324"/>
                <a:gd name="T77" fmla="*/ 272 h 324"/>
                <a:gd name="T78" fmla="*/ 272 w 324"/>
                <a:gd name="T79" fmla="*/ 252 h 324"/>
                <a:gd name="T80" fmla="*/ 294 w 324"/>
                <a:gd name="T81" fmla="*/ 216 h 324"/>
                <a:gd name="T82" fmla="*/ 304 w 324"/>
                <a:gd name="T83" fmla="*/ 176 h 324"/>
                <a:gd name="T84" fmla="*/ 302 w 324"/>
                <a:gd name="T85" fmla="*/ 136 h 324"/>
                <a:gd name="T86" fmla="*/ 288 w 324"/>
                <a:gd name="T87" fmla="*/ 96 h 324"/>
                <a:gd name="T88" fmla="*/ 262 w 324"/>
                <a:gd name="T89" fmla="*/ 62 h 324"/>
                <a:gd name="T90" fmla="*/ 242 w 324"/>
                <a:gd name="T91" fmla="*/ 44 h 324"/>
                <a:gd name="T92" fmla="*/ 204 w 324"/>
                <a:gd name="T93" fmla="*/ 26 h 324"/>
                <a:gd name="T94" fmla="*/ 162 w 324"/>
                <a:gd name="T95" fmla="*/ 20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24" h="324">
                  <a:moveTo>
                    <a:pt x="162" y="324"/>
                  </a:moveTo>
                  <a:lnTo>
                    <a:pt x="162" y="324"/>
                  </a:lnTo>
                  <a:lnTo>
                    <a:pt x="146" y="324"/>
                  </a:lnTo>
                  <a:lnTo>
                    <a:pt x="130" y="322"/>
                  </a:lnTo>
                  <a:lnTo>
                    <a:pt x="116" y="318"/>
                  </a:lnTo>
                  <a:lnTo>
                    <a:pt x="100" y="312"/>
                  </a:lnTo>
                  <a:lnTo>
                    <a:pt x="86" y="306"/>
                  </a:lnTo>
                  <a:lnTo>
                    <a:pt x="72" y="298"/>
                  </a:lnTo>
                  <a:lnTo>
                    <a:pt x="60" y="288"/>
                  </a:lnTo>
                  <a:lnTo>
                    <a:pt x="48" y="278"/>
                  </a:lnTo>
                  <a:lnTo>
                    <a:pt x="48" y="278"/>
                  </a:lnTo>
                  <a:lnTo>
                    <a:pt x="36" y="266"/>
                  </a:lnTo>
                  <a:lnTo>
                    <a:pt x="26" y="252"/>
                  </a:lnTo>
                  <a:lnTo>
                    <a:pt x="18" y="238"/>
                  </a:lnTo>
                  <a:lnTo>
                    <a:pt x="12" y="224"/>
                  </a:lnTo>
                  <a:lnTo>
                    <a:pt x="6" y="210"/>
                  </a:lnTo>
                  <a:lnTo>
                    <a:pt x="2" y="194"/>
                  </a:lnTo>
                  <a:lnTo>
                    <a:pt x="0" y="178"/>
                  </a:lnTo>
                  <a:lnTo>
                    <a:pt x="0" y="162"/>
                  </a:lnTo>
                  <a:lnTo>
                    <a:pt x="0" y="162"/>
                  </a:lnTo>
                  <a:lnTo>
                    <a:pt x="0" y="146"/>
                  </a:lnTo>
                  <a:lnTo>
                    <a:pt x="2" y="130"/>
                  </a:lnTo>
                  <a:lnTo>
                    <a:pt x="6" y="116"/>
                  </a:lnTo>
                  <a:lnTo>
                    <a:pt x="12" y="100"/>
                  </a:lnTo>
                  <a:lnTo>
                    <a:pt x="18" y="86"/>
                  </a:lnTo>
                  <a:lnTo>
                    <a:pt x="26" y="72"/>
                  </a:lnTo>
                  <a:lnTo>
                    <a:pt x="36" y="60"/>
                  </a:lnTo>
                  <a:lnTo>
                    <a:pt x="48" y="48"/>
                  </a:lnTo>
                  <a:lnTo>
                    <a:pt x="48" y="48"/>
                  </a:lnTo>
                  <a:lnTo>
                    <a:pt x="60" y="36"/>
                  </a:lnTo>
                  <a:lnTo>
                    <a:pt x="72" y="28"/>
                  </a:lnTo>
                  <a:lnTo>
                    <a:pt x="86" y="20"/>
                  </a:lnTo>
                  <a:lnTo>
                    <a:pt x="100" y="12"/>
                  </a:lnTo>
                  <a:lnTo>
                    <a:pt x="114" y="6"/>
                  </a:lnTo>
                  <a:lnTo>
                    <a:pt x="130" y="4"/>
                  </a:lnTo>
                  <a:lnTo>
                    <a:pt x="146" y="0"/>
                  </a:lnTo>
                  <a:lnTo>
                    <a:pt x="162" y="0"/>
                  </a:lnTo>
                  <a:lnTo>
                    <a:pt x="162" y="0"/>
                  </a:lnTo>
                  <a:lnTo>
                    <a:pt x="178" y="0"/>
                  </a:lnTo>
                  <a:lnTo>
                    <a:pt x="194" y="4"/>
                  </a:lnTo>
                  <a:lnTo>
                    <a:pt x="210" y="6"/>
                  </a:lnTo>
                  <a:lnTo>
                    <a:pt x="224" y="12"/>
                  </a:lnTo>
                  <a:lnTo>
                    <a:pt x="238" y="20"/>
                  </a:lnTo>
                  <a:lnTo>
                    <a:pt x="252" y="28"/>
                  </a:lnTo>
                  <a:lnTo>
                    <a:pt x="264" y="36"/>
                  </a:lnTo>
                  <a:lnTo>
                    <a:pt x="276" y="48"/>
                  </a:lnTo>
                  <a:lnTo>
                    <a:pt x="276" y="48"/>
                  </a:lnTo>
                  <a:lnTo>
                    <a:pt x="288" y="60"/>
                  </a:lnTo>
                  <a:lnTo>
                    <a:pt x="298" y="74"/>
                  </a:lnTo>
                  <a:lnTo>
                    <a:pt x="306" y="86"/>
                  </a:lnTo>
                  <a:lnTo>
                    <a:pt x="312" y="102"/>
                  </a:lnTo>
                  <a:lnTo>
                    <a:pt x="318" y="116"/>
                  </a:lnTo>
                  <a:lnTo>
                    <a:pt x="322" y="132"/>
                  </a:lnTo>
                  <a:lnTo>
                    <a:pt x="324" y="146"/>
                  </a:lnTo>
                  <a:lnTo>
                    <a:pt x="324" y="162"/>
                  </a:lnTo>
                  <a:lnTo>
                    <a:pt x="324" y="178"/>
                  </a:lnTo>
                  <a:lnTo>
                    <a:pt x="322" y="194"/>
                  </a:lnTo>
                  <a:lnTo>
                    <a:pt x="318" y="208"/>
                  </a:lnTo>
                  <a:lnTo>
                    <a:pt x="312" y="224"/>
                  </a:lnTo>
                  <a:lnTo>
                    <a:pt x="306" y="238"/>
                  </a:lnTo>
                  <a:lnTo>
                    <a:pt x="298" y="252"/>
                  </a:lnTo>
                  <a:lnTo>
                    <a:pt x="288" y="264"/>
                  </a:lnTo>
                  <a:lnTo>
                    <a:pt x="276" y="278"/>
                  </a:lnTo>
                  <a:lnTo>
                    <a:pt x="276" y="278"/>
                  </a:lnTo>
                  <a:lnTo>
                    <a:pt x="264" y="288"/>
                  </a:lnTo>
                  <a:lnTo>
                    <a:pt x="252" y="298"/>
                  </a:lnTo>
                  <a:lnTo>
                    <a:pt x="238" y="306"/>
                  </a:lnTo>
                  <a:lnTo>
                    <a:pt x="224" y="312"/>
                  </a:lnTo>
                  <a:lnTo>
                    <a:pt x="208" y="318"/>
                  </a:lnTo>
                  <a:lnTo>
                    <a:pt x="194" y="322"/>
                  </a:lnTo>
                  <a:lnTo>
                    <a:pt x="178" y="324"/>
                  </a:lnTo>
                  <a:lnTo>
                    <a:pt x="162" y="324"/>
                  </a:lnTo>
                  <a:lnTo>
                    <a:pt x="162" y="324"/>
                  </a:lnTo>
                  <a:close/>
                  <a:moveTo>
                    <a:pt x="162" y="20"/>
                  </a:moveTo>
                  <a:lnTo>
                    <a:pt x="162" y="20"/>
                  </a:lnTo>
                  <a:lnTo>
                    <a:pt x="148" y="20"/>
                  </a:lnTo>
                  <a:lnTo>
                    <a:pt x="134" y="22"/>
                  </a:lnTo>
                  <a:lnTo>
                    <a:pt x="120" y="26"/>
                  </a:lnTo>
                  <a:lnTo>
                    <a:pt x="108" y="30"/>
                  </a:lnTo>
                  <a:lnTo>
                    <a:pt x="94" y="36"/>
                  </a:lnTo>
                  <a:lnTo>
                    <a:pt x="82" y="44"/>
                  </a:lnTo>
                  <a:lnTo>
                    <a:pt x="72" y="52"/>
                  </a:lnTo>
                  <a:lnTo>
                    <a:pt x="62" y="62"/>
                  </a:lnTo>
                  <a:lnTo>
                    <a:pt x="62" y="62"/>
                  </a:lnTo>
                  <a:lnTo>
                    <a:pt x="52" y="72"/>
                  </a:lnTo>
                  <a:lnTo>
                    <a:pt x="44" y="84"/>
                  </a:lnTo>
                  <a:lnTo>
                    <a:pt x="36" y="96"/>
                  </a:lnTo>
                  <a:lnTo>
                    <a:pt x="30" y="108"/>
                  </a:lnTo>
                  <a:lnTo>
                    <a:pt x="26" y="120"/>
                  </a:lnTo>
                  <a:lnTo>
                    <a:pt x="22" y="134"/>
                  </a:lnTo>
                  <a:lnTo>
                    <a:pt x="20" y="148"/>
                  </a:lnTo>
                  <a:lnTo>
                    <a:pt x="20" y="162"/>
                  </a:lnTo>
                  <a:lnTo>
                    <a:pt x="20" y="162"/>
                  </a:lnTo>
                  <a:lnTo>
                    <a:pt x="20" y="176"/>
                  </a:lnTo>
                  <a:lnTo>
                    <a:pt x="22" y="190"/>
                  </a:lnTo>
                  <a:lnTo>
                    <a:pt x="26" y="204"/>
                  </a:lnTo>
                  <a:lnTo>
                    <a:pt x="30" y="216"/>
                  </a:lnTo>
                  <a:lnTo>
                    <a:pt x="36" y="230"/>
                  </a:lnTo>
                  <a:lnTo>
                    <a:pt x="44" y="242"/>
                  </a:lnTo>
                  <a:lnTo>
                    <a:pt x="52" y="252"/>
                  </a:lnTo>
                  <a:lnTo>
                    <a:pt x="62" y="264"/>
                  </a:lnTo>
                  <a:lnTo>
                    <a:pt x="62" y="264"/>
                  </a:lnTo>
                  <a:lnTo>
                    <a:pt x="72" y="272"/>
                  </a:lnTo>
                  <a:lnTo>
                    <a:pt x="84" y="282"/>
                  </a:lnTo>
                  <a:lnTo>
                    <a:pt x="96" y="288"/>
                  </a:lnTo>
                  <a:lnTo>
                    <a:pt x="108" y="294"/>
                  </a:lnTo>
                  <a:lnTo>
                    <a:pt x="122" y="298"/>
                  </a:lnTo>
                  <a:lnTo>
                    <a:pt x="134" y="302"/>
                  </a:lnTo>
                  <a:lnTo>
                    <a:pt x="148" y="304"/>
                  </a:lnTo>
                  <a:lnTo>
                    <a:pt x="162" y="304"/>
                  </a:lnTo>
                  <a:lnTo>
                    <a:pt x="176" y="304"/>
                  </a:lnTo>
                  <a:lnTo>
                    <a:pt x="190" y="302"/>
                  </a:lnTo>
                  <a:lnTo>
                    <a:pt x="202" y="298"/>
                  </a:lnTo>
                  <a:lnTo>
                    <a:pt x="216" y="294"/>
                  </a:lnTo>
                  <a:lnTo>
                    <a:pt x="228" y="288"/>
                  </a:lnTo>
                  <a:lnTo>
                    <a:pt x="240" y="282"/>
                  </a:lnTo>
                  <a:lnTo>
                    <a:pt x="252" y="272"/>
                  </a:lnTo>
                  <a:lnTo>
                    <a:pt x="262" y="264"/>
                  </a:lnTo>
                  <a:lnTo>
                    <a:pt x="262" y="264"/>
                  </a:lnTo>
                  <a:lnTo>
                    <a:pt x="272" y="252"/>
                  </a:lnTo>
                  <a:lnTo>
                    <a:pt x="280" y="240"/>
                  </a:lnTo>
                  <a:lnTo>
                    <a:pt x="288" y="228"/>
                  </a:lnTo>
                  <a:lnTo>
                    <a:pt x="294" y="216"/>
                  </a:lnTo>
                  <a:lnTo>
                    <a:pt x="298" y="202"/>
                  </a:lnTo>
                  <a:lnTo>
                    <a:pt x="302" y="190"/>
                  </a:lnTo>
                  <a:lnTo>
                    <a:pt x="304" y="176"/>
                  </a:lnTo>
                  <a:lnTo>
                    <a:pt x="304" y="162"/>
                  </a:lnTo>
                  <a:lnTo>
                    <a:pt x="304" y="148"/>
                  </a:lnTo>
                  <a:lnTo>
                    <a:pt x="302" y="136"/>
                  </a:lnTo>
                  <a:lnTo>
                    <a:pt x="298" y="122"/>
                  </a:lnTo>
                  <a:lnTo>
                    <a:pt x="294" y="108"/>
                  </a:lnTo>
                  <a:lnTo>
                    <a:pt x="288" y="96"/>
                  </a:lnTo>
                  <a:lnTo>
                    <a:pt x="280" y="84"/>
                  </a:lnTo>
                  <a:lnTo>
                    <a:pt x="272" y="72"/>
                  </a:lnTo>
                  <a:lnTo>
                    <a:pt x="262" y="62"/>
                  </a:lnTo>
                  <a:lnTo>
                    <a:pt x="262" y="62"/>
                  </a:lnTo>
                  <a:lnTo>
                    <a:pt x="252" y="52"/>
                  </a:lnTo>
                  <a:lnTo>
                    <a:pt x="242" y="44"/>
                  </a:lnTo>
                  <a:lnTo>
                    <a:pt x="230" y="36"/>
                  </a:lnTo>
                  <a:lnTo>
                    <a:pt x="216" y="30"/>
                  </a:lnTo>
                  <a:lnTo>
                    <a:pt x="204" y="26"/>
                  </a:lnTo>
                  <a:lnTo>
                    <a:pt x="190" y="22"/>
                  </a:lnTo>
                  <a:lnTo>
                    <a:pt x="176" y="20"/>
                  </a:lnTo>
                  <a:lnTo>
                    <a:pt x="162" y="20"/>
                  </a:lnTo>
                  <a:lnTo>
                    <a:pt x="162"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7" name="Freeform 6">
              <a:extLst>
                <a:ext uri="{FF2B5EF4-FFF2-40B4-BE49-F238E27FC236}">
                  <a16:creationId xmlns:a16="http://schemas.microsoft.com/office/drawing/2014/main" id="{0F911C19-98B1-5C24-4732-1CA7912AAF0A}"/>
                </a:ext>
              </a:extLst>
            </p:cNvPr>
            <p:cNvSpPr>
              <a:spLocks/>
            </p:cNvSpPr>
            <p:nvPr/>
          </p:nvSpPr>
          <p:spPr bwMode="auto">
            <a:xfrm>
              <a:off x="-600201" y="2011221"/>
              <a:ext cx="133350" cy="136525"/>
            </a:xfrm>
            <a:custGeom>
              <a:avLst/>
              <a:gdLst>
                <a:gd name="T0" fmla="*/ 84 w 84"/>
                <a:gd name="T1" fmla="*/ 86 h 86"/>
                <a:gd name="T2" fmla="*/ 66 w 84"/>
                <a:gd name="T3" fmla="*/ 86 h 86"/>
                <a:gd name="T4" fmla="*/ 66 w 84"/>
                <a:gd name="T5" fmla="*/ 56 h 86"/>
                <a:gd name="T6" fmla="*/ 66 w 84"/>
                <a:gd name="T7" fmla="*/ 56 h 86"/>
                <a:gd name="T8" fmla="*/ 64 w 84"/>
                <a:gd name="T9" fmla="*/ 48 h 86"/>
                <a:gd name="T10" fmla="*/ 62 w 84"/>
                <a:gd name="T11" fmla="*/ 42 h 86"/>
                <a:gd name="T12" fmla="*/ 60 w 84"/>
                <a:gd name="T13" fmla="*/ 36 h 86"/>
                <a:gd name="T14" fmla="*/ 54 w 84"/>
                <a:gd name="T15" fmla="*/ 30 h 86"/>
                <a:gd name="T16" fmla="*/ 54 w 84"/>
                <a:gd name="T17" fmla="*/ 30 h 86"/>
                <a:gd name="T18" fmla="*/ 50 w 84"/>
                <a:gd name="T19" fmla="*/ 26 h 86"/>
                <a:gd name="T20" fmla="*/ 42 w 84"/>
                <a:gd name="T21" fmla="*/ 22 h 86"/>
                <a:gd name="T22" fmla="*/ 36 w 84"/>
                <a:gd name="T23" fmla="*/ 20 h 86"/>
                <a:gd name="T24" fmla="*/ 30 w 84"/>
                <a:gd name="T25" fmla="*/ 20 h 86"/>
                <a:gd name="T26" fmla="*/ 0 w 84"/>
                <a:gd name="T27" fmla="*/ 20 h 86"/>
                <a:gd name="T28" fmla="*/ 0 w 84"/>
                <a:gd name="T29" fmla="*/ 0 h 86"/>
                <a:gd name="T30" fmla="*/ 30 w 84"/>
                <a:gd name="T31" fmla="*/ 0 h 86"/>
                <a:gd name="T32" fmla="*/ 30 w 84"/>
                <a:gd name="T33" fmla="*/ 0 h 86"/>
                <a:gd name="T34" fmla="*/ 40 w 84"/>
                <a:gd name="T35" fmla="*/ 0 h 86"/>
                <a:gd name="T36" fmla="*/ 50 w 84"/>
                <a:gd name="T37" fmla="*/ 4 h 86"/>
                <a:gd name="T38" fmla="*/ 60 w 84"/>
                <a:gd name="T39" fmla="*/ 8 h 86"/>
                <a:gd name="T40" fmla="*/ 68 w 84"/>
                <a:gd name="T41" fmla="*/ 16 h 86"/>
                <a:gd name="T42" fmla="*/ 68 w 84"/>
                <a:gd name="T43" fmla="*/ 16 h 86"/>
                <a:gd name="T44" fmla="*/ 76 w 84"/>
                <a:gd name="T45" fmla="*/ 24 h 86"/>
                <a:gd name="T46" fmla="*/ 80 w 84"/>
                <a:gd name="T47" fmla="*/ 34 h 86"/>
                <a:gd name="T48" fmla="*/ 84 w 84"/>
                <a:gd name="T49" fmla="*/ 44 h 86"/>
                <a:gd name="T50" fmla="*/ 84 w 84"/>
                <a:gd name="T51" fmla="*/ 56 h 86"/>
                <a:gd name="T52" fmla="*/ 84 w 84"/>
                <a:gd name="T53"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4" h="86">
                  <a:moveTo>
                    <a:pt x="84" y="86"/>
                  </a:moveTo>
                  <a:lnTo>
                    <a:pt x="66" y="86"/>
                  </a:lnTo>
                  <a:lnTo>
                    <a:pt x="66" y="56"/>
                  </a:lnTo>
                  <a:lnTo>
                    <a:pt x="66" y="56"/>
                  </a:lnTo>
                  <a:lnTo>
                    <a:pt x="64" y="48"/>
                  </a:lnTo>
                  <a:lnTo>
                    <a:pt x="62" y="42"/>
                  </a:lnTo>
                  <a:lnTo>
                    <a:pt x="60" y="36"/>
                  </a:lnTo>
                  <a:lnTo>
                    <a:pt x="54" y="30"/>
                  </a:lnTo>
                  <a:lnTo>
                    <a:pt x="54" y="30"/>
                  </a:lnTo>
                  <a:lnTo>
                    <a:pt x="50" y="26"/>
                  </a:lnTo>
                  <a:lnTo>
                    <a:pt x="42" y="22"/>
                  </a:lnTo>
                  <a:lnTo>
                    <a:pt x="36" y="20"/>
                  </a:lnTo>
                  <a:lnTo>
                    <a:pt x="30" y="20"/>
                  </a:lnTo>
                  <a:lnTo>
                    <a:pt x="0" y="20"/>
                  </a:lnTo>
                  <a:lnTo>
                    <a:pt x="0" y="0"/>
                  </a:lnTo>
                  <a:lnTo>
                    <a:pt x="30" y="0"/>
                  </a:lnTo>
                  <a:lnTo>
                    <a:pt x="30" y="0"/>
                  </a:lnTo>
                  <a:lnTo>
                    <a:pt x="40" y="0"/>
                  </a:lnTo>
                  <a:lnTo>
                    <a:pt x="50" y="4"/>
                  </a:lnTo>
                  <a:lnTo>
                    <a:pt x="60" y="8"/>
                  </a:lnTo>
                  <a:lnTo>
                    <a:pt x="68" y="16"/>
                  </a:lnTo>
                  <a:lnTo>
                    <a:pt x="68" y="16"/>
                  </a:lnTo>
                  <a:lnTo>
                    <a:pt x="76" y="24"/>
                  </a:lnTo>
                  <a:lnTo>
                    <a:pt x="80" y="34"/>
                  </a:lnTo>
                  <a:lnTo>
                    <a:pt x="84" y="44"/>
                  </a:lnTo>
                  <a:lnTo>
                    <a:pt x="84" y="56"/>
                  </a:lnTo>
                  <a:lnTo>
                    <a:pt x="84" y="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8" name="Freeform 7">
              <a:extLst>
                <a:ext uri="{FF2B5EF4-FFF2-40B4-BE49-F238E27FC236}">
                  <a16:creationId xmlns:a16="http://schemas.microsoft.com/office/drawing/2014/main" id="{1399F6FE-90BF-A7C7-C06B-A96D56B2C7F1}"/>
                </a:ext>
              </a:extLst>
            </p:cNvPr>
            <p:cNvSpPr>
              <a:spLocks/>
            </p:cNvSpPr>
            <p:nvPr/>
          </p:nvSpPr>
          <p:spPr bwMode="auto">
            <a:xfrm>
              <a:off x="-831976" y="2011221"/>
              <a:ext cx="241300" cy="142875"/>
            </a:xfrm>
            <a:custGeom>
              <a:avLst/>
              <a:gdLst>
                <a:gd name="T0" fmla="*/ 20 w 152"/>
                <a:gd name="T1" fmla="*/ 90 h 90"/>
                <a:gd name="T2" fmla="*/ 0 w 152"/>
                <a:gd name="T3" fmla="*/ 90 h 90"/>
                <a:gd name="T4" fmla="*/ 0 w 152"/>
                <a:gd name="T5" fmla="*/ 54 h 90"/>
                <a:gd name="T6" fmla="*/ 0 w 152"/>
                <a:gd name="T7" fmla="*/ 54 h 90"/>
                <a:gd name="T8" fmla="*/ 0 w 152"/>
                <a:gd name="T9" fmla="*/ 44 h 90"/>
                <a:gd name="T10" fmla="*/ 4 w 152"/>
                <a:gd name="T11" fmla="*/ 34 h 90"/>
                <a:gd name="T12" fmla="*/ 8 w 152"/>
                <a:gd name="T13" fmla="*/ 24 h 90"/>
                <a:gd name="T14" fmla="*/ 16 w 152"/>
                <a:gd name="T15" fmla="*/ 16 h 90"/>
                <a:gd name="T16" fmla="*/ 16 w 152"/>
                <a:gd name="T17" fmla="*/ 16 h 90"/>
                <a:gd name="T18" fmla="*/ 24 w 152"/>
                <a:gd name="T19" fmla="*/ 8 h 90"/>
                <a:gd name="T20" fmla="*/ 34 w 152"/>
                <a:gd name="T21" fmla="*/ 4 h 90"/>
                <a:gd name="T22" fmla="*/ 44 w 152"/>
                <a:gd name="T23" fmla="*/ 0 h 90"/>
                <a:gd name="T24" fmla="*/ 54 w 152"/>
                <a:gd name="T25" fmla="*/ 0 h 90"/>
                <a:gd name="T26" fmla="*/ 152 w 152"/>
                <a:gd name="T27" fmla="*/ 0 h 90"/>
                <a:gd name="T28" fmla="*/ 152 w 152"/>
                <a:gd name="T29" fmla="*/ 20 h 90"/>
                <a:gd name="T30" fmla="*/ 54 w 152"/>
                <a:gd name="T31" fmla="*/ 20 h 90"/>
                <a:gd name="T32" fmla="*/ 54 w 152"/>
                <a:gd name="T33" fmla="*/ 20 h 90"/>
                <a:gd name="T34" fmla="*/ 48 w 152"/>
                <a:gd name="T35" fmla="*/ 20 h 90"/>
                <a:gd name="T36" fmla="*/ 42 w 152"/>
                <a:gd name="T37" fmla="*/ 22 h 90"/>
                <a:gd name="T38" fmla="*/ 36 w 152"/>
                <a:gd name="T39" fmla="*/ 26 h 90"/>
                <a:gd name="T40" fmla="*/ 30 w 152"/>
                <a:gd name="T41" fmla="*/ 30 h 90"/>
                <a:gd name="T42" fmla="*/ 30 w 152"/>
                <a:gd name="T43" fmla="*/ 30 h 90"/>
                <a:gd name="T44" fmla="*/ 26 w 152"/>
                <a:gd name="T45" fmla="*/ 36 h 90"/>
                <a:gd name="T46" fmla="*/ 22 w 152"/>
                <a:gd name="T47" fmla="*/ 42 h 90"/>
                <a:gd name="T48" fmla="*/ 20 w 152"/>
                <a:gd name="T49" fmla="*/ 48 h 90"/>
                <a:gd name="T50" fmla="*/ 20 w 152"/>
                <a:gd name="T51" fmla="*/ 54 h 90"/>
                <a:gd name="T52" fmla="*/ 20 w 152"/>
                <a:gd name="T53"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2" h="90">
                  <a:moveTo>
                    <a:pt x="20" y="90"/>
                  </a:moveTo>
                  <a:lnTo>
                    <a:pt x="0" y="90"/>
                  </a:lnTo>
                  <a:lnTo>
                    <a:pt x="0" y="54"/>
                  </a:lnTo>
                  <a:lnTo>
                    <a:pt x="0" y="54"/>
                  </a:lnTo>
                  <a:lnTo>
                    <a:pt x="0" y="44"/>
                  </a:lnTo>
                  <a:lnTo>
                    <a:pt x="4" y="34"/>
                  </a:lnTo>
                  <a:lnTo>
                    <a:pt x="8" y="24"/>
                  </a:lnTo>
                  <a:lnTo>
                    <a:pt x="16" y="16"/>
                  </a:lnTo>
                  <a:lnTo>
                    <a:pt x="16" y="16"/>
                  </a:lnTo>
                  <a:lnTo>
                    <a:pt x="24" y="8"/>
                  </a:lnTo>
                  <a:lnTo>
                    <a:pt x="34" y="4"/>
                  </a:lnTo>
                  <a:lnTo>
                    <a:pt x="44" y="0"/>
                  </a:lnTo>
                  <a:lnTo>
                    <a:pt x="54" y="0"/>
                  </a:lnTo>
                  <a:lnTo>
                    <a:pt x="152" y="0"/>
                  </a:lnTo>
                  <a:lnTo>
                    <a:pt x="152" y="20"/>
                  </a:lnTo>
                  <a:lnTo>
                    <a:pt x="54" y="20"/>
                  </a:lnTo>
                  <a:lnTo>
                    <a:pt x="54" y="20"/>
                  </a:lnTo>
                  <a:lnTo>
                    <a:pt x="48" y="20"/>
                  </a:lnTo>
                  <a:lnTo>
                    <a:pt x="42" y="22"/>
                  </a:lnTo>
                  <a:lnTo>
                    <a:pt x="36" y="26"/>
                  </a:lnTo>
                  <a:lnTo>
                    <a:pt x="30" y="30"/>
                  </a:lnTo>
                  <a:lnTo>
                    <a:pt x="30" y="30"/>
                  </a:lnTo>
                  <a:lnTo>
                    <a:pt x="26" y="36"/>
                  </a:lnTo>
                  <a:lnTo>
                    <a:pt x="22" y="42"/>
                  </a:lnTo>
                  <a:lnTo>
                    <a:pt x="20" y="48"/>
                  </a:lnTo>
                  <a:lnTo>
                    <a:pt x="20" y="54"/>
                  </a:lnTo>
                  <a:lnTo>
                    <a:pt x="20" y="9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9" name="Freeform 8">
              <a:extLst>
                <a:ext uri="{FF2B5EF4-FFF2-40B4-BE49-F238E27FC236}">
                  <a16:creationId xmlns:a16="http://schemas.microsoft.com/office/drawing/2014/main" id="{C4AEA0D5-B4FC-28F1-0069-76DCA558F5BD}"/>
                </a:ext>
              </a:extLst>
            </p:cNvPr>
            <p:cNvSpPr>
              <a:spLocks noEditPoints="1"/>
            </p:cNvSpPr>
            <p:nvPr/>
          </p:nvSpPr>
          <p:spPr bwMode="auto">
            <a:xfrm>
              <a:off x="-739901" y="1808021"/>
              <a:ext cx="180975" cy="184150"/>
            </a:xfrm>
            <a:custGeom>
              <a:avLst/>
              <a:gdLst>
                <a:gd name="T0" fmla="*/ 58 w 114"/>
                <a:gd name="T1" fmla="*/ 116 h 116"/>
                <a:gd name="T2" fmla="*/ 34 w 114"/>
                <a:gd name="T3" fmla="*/ 110 h 116"/>
                <a:gd name="T4" fmla="*/ 16 w 114"/>
                <a:gd name="T5" fmla="*/ 98 h 116"/>
                <a:gd name="T6" fmla="*/ 4 w 114"/>
                <a:gd name="T7" fmla="*/ 80 h 116"/>
                <a:gd name="T8" fmla="*/ 0 w 114"/>
                <a:gd name="T9" fmla="*/ 58 h 116"/>
                <a:gd name="T10" fmla="*/ 0 w 114"/>
                <a:gd name="T11" fmla="*/ 46 h 116"/>
                <a:gd name="T12" fmla="*/ 10 w 114"/>
                <a:gd name="T13" fmla="*/ 26 h 116"/>
                <a:gd name="T14" fmla="*/ 24 w 114"/>
                <a:gd name="T15" fmla="*/ 10 h 116"/>
                <a:gd name="T16" fmla="*/ 46 w 114"/>
                <a:gd name="T17" fmla="*/ 2 h 116"/>
                <a:gd name="T18" fmla="*/ 58 w 114"/>
                <a:gd name="T19" fmla="*/ 0 h 116"/>
                <a:gd name="T20" fmla="*/ 80 w 114"/>
                <a:gd name="T21" fmla="*/ 4 h 116"/>
                <a:gd name="T22" fmla="*/ 98 w 114"/>
                <a:gd name="T23" fmla="*/ 16 h 116"/>
                <a:gd name="T24" fmla="*/ 110 w 114"/>
                <a:gd name="T25" fmla="*/ 36 h 116"/>
                <a:gd name="T26" fmla="*/ 114 w 114"/>
                <a:gd name="T27" fmla="*/ 58 h 116"/>
                <a:gd name="T28" fmla="*/ 114 w 114"/>
                <a:gd name="T29" fmla="*/ 70 h 116"/>
                <a:gd name="T30" fmla="*/ 104 w 114"/>
                <a:gd name="T31" fmla="*/ 90 h 116"/>
                <a:gd name="T32" fmla="*/ 90 w 114"/>
                <a:gd name="T33" fmla="*/ 106 h 116"/>
                <a:gd name="T34" fmla="*/ 68 w 114"/>
                <a:gd name="T35" fmla="*/ 114 h 116"/>
                <a:gd name="T36" fmla="*/ 58 w 114"/>
                <a:gd name="T37" fmla="*/ 116 h 116"/>
                <a:gd name="T38" fmla="*/ 58 w 114"/>
                <a:gd name="T39" fmla="*/ 20 h 116"/>
                <a:gd name="T40" fmla="*/ 42 w 114"/>
                <a:gd name="T41" fmla="*/ 22 h 116"/>
                <a:gd name="T42" fmla="*/ 30 w 114"/>
                <a:gd name="T43" fmla="*/ 30 h 116"/>
                <a:gd name="T44" fmla="*/ 22 w 114"/>
                <a:gd name="T45" fmla="*/ 42 h 116"/>
                <a:gd name="T46" fmla="*/ 20 w 114"/>
                <a:gd name="T47" fmla="*/ 58 h 116"/>
                <a:gd name="T48" fmla="*/ 20 w 114"/>
                <a:gd name="T49" fmla="*/ 66 h 116"/>
                <a:gd name="T50" fmla="*/ 26 w 114"/>
                <a:gd name="T51" fmla="*/ 78 h 116"/>
                <a:gd name="T52" fmla="*/ 36 w 114"/>
                <a:gd name="T53" fmla="*/ 88 h 116"/>
                <a:gd name="T54" fmla="*/ 50 w 114"/>
                <a:gd name="T55" fmla="*/ 94 h 116"/>
                <a:gd name="T56" fmla="*/ 58 w 114"/>
                <a:gd name="T57" fmla="*/ 96 h 116"/>
                <a:gd name="T58" fmla="*/ 72 w 114"/>
                <a:gd name="T59" fmla="*/ 92 h 116"/>
                <a:gd name="T60" fmla="*/ 84 w 114"/>
                <a:gd name="T61" fmla="*/ 84 h 116"/>
                <a:gd name="T62" fmla="*/ 92 w 114"/>
                <a:gd name="T63" fmla="*/ 72 h 116"/>
                <a:gd name="T64" fmla="*/ 94 w 114"/>
                <a:gd name="T65" fmla="*/ 58 h 116"/>
                <a:gd name="T66" fmla="*/ 94 w 114"/>
                <a:gd name="T67" fmla="*/ 50 h 116"/>
                <a:gd name="T68" fmla="*/ 88 w 114"/>
                <a:gd name="T69" fmla="*/ 36 h 116"/>
                <a:gd name="T70" fmla="*/ 78 w 114"/>
                <a:gd name="T71" fmla="*/ 26 h 116"/>
                <a:gd name="T72" fmla="*/ 64 w 114"/>
                <a:gd name="T73" fmla="*/ 20 h 116"/>
                <a:gd name="T74" fmla="*/ 58 w 114"/>
                <a:gd name="T75" fmla="*/ 20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4" h="116">
                  <a:moveTo>
                    <a:pt x="58" y="116"/>
                  </a:moveTo>
                  <a:lnTo>
                    <a:pt x="58" y="116"/>
                  </a:lnTo>
                  <a:lnTo>
                    <a:pt x="46" y="114"/>
                  </a:lnTo>
                  <a:lnTo>
                    <a:pt x="34" y="110"/>
                  </a:lnTo>
                  <a:lnTo>
                    <a:pt x="24" y="106"/>
                  </a:lnTo>
                  <a:lnTo>
                    <a:pt x="16" y="98"/>
                  </a:lnTo>
                  <a:lnTo>
                    <a:pt x="10" y="90"/>
                  </a:lnTo>
                  <a:lnTo>
                    <a:pt x="4" y="80"/>
                  </a:lnTo>
                  <a:lnTo>
                    <a:pt x="0" y="70"/>
                  </a:lnTo>
                  <a:lnTo>
                    <a:pt x="0" y="58"/>
                  </a:lnTo>
                  <a:lnTo>
                    <a:pt x="0" y="58"/>
                  </a:lnTo>
                  <a:lnTo>
                    <a:pt x="0" y="46"/>
                  </a:lnTo>
                  <a:lnTo>
                    <a:pt x="4" y="36"/>
                  </a:lnTo>
                  <a:lnTo>
                    <a:pt x="10" y="26"/>
                  </a:lnTo>
                  <a:lnTo>
                    <a:pt x="16" y="16"/>
                  </a:lnTo>
                  <a:lnTo>
                    <a:pt x="24" y="10"/>
                  </a:lnTo>
                  <a:lnTo>
                    <a:pt x="34" y="4"/>
                  </a:lnTo>
                  <a:lnTo>
                    <a:pt x="46" y="2"/>
                  </a:lnTo>
                  <a:lnTo>
                    <a:pt x="58" y="0"/>
                  </a:lnTo>
                  <a:lnTo>
                    <a:pt x="58" y="0"/>
                  </a:lnTo>
                  <a:lnTo>
                    <a:pt x="68" y="2"/>
                  </a:lnTo>
                  <a:lnTo>
                    <a:pt x="80" y="4"/>
                  </a:lnTo>
                  <a:lnTo>
                    <a:pt x="90" y="10"/>
                  </a:lnTo>
                  <a:lnTo>
                    <a:pt x="98" y="16"/>
                  </a:lnTo>
                  <a:lnTo>
                    <a:pt x="104" y="26"/>
                  </a:lnTo>
                  <a:lnTo>
                    <a:pt x="110" y="36"/>
                  </a:lnTo>
                  <a:lnTo>
                    <a:pt x="114" y="46"/>
                  </a:lnTo>
                  <a:lnTo>
                    <a:pt x="114" y="58"/>
                  </a:lnTo>
                  <a:lnTo>
                    <a:pt x="114" y="58"/>
                  </a:lnTo>
                  <a:lnTo>
                    <a:pt x="114" y="70"/>
                  </a:lnTo>
                  <a:lnTo>
                    <a:pt x="110" y="80"/>
                  </a:lnTo>
                  <a:lnTo>
                    <a:pt x="104" y="90"/>
                  </a:lnTo>
                  <a:lnTo>
                    <a:pt x="98" y="98"/>
                  </a:lnTo>
                  <a:lnTo>
                    <a:pt x="90" y="106"/>
                  </a:lnTo>
                  <a:lnTo>
                    <a:pt x="80" y="110"/>
                  </a:lnTo>
                  <a:lnTo>
                    <a:pt x="68" y="114"/>
                  </a:lnTo>
                  <a:lnTo>
                    <a:pt x="58" y="116"/>
                  </a:lnTo>
                  <a:lnTo>
                    <a:pt x="58" y="116"/>
                  </a:lnTo>
                  <a:close/>
                  <a:moveTo>
                    <a:pt x="58" y="20"/>
                  </a:moveTo>
                  <a:lnTo>
                    <a:pt x="58" y="20"/>
                  </a:lnTo>
                  <a:lnTo>
                    <a:pt x="50" y="20"/>
                  </a:lnTo>
                  <a:lnTo>
                    <a:pt x="42" y="22"/>
                  </a:lnTo>
                  <a:lnTo>
                    <a:pt x="36" y="26"/>
                  </a:lnTo>
                  <a:lnTo>
                    <a:pt x="30" y="30"/>
                  </a:lnTo>
                  <a:lnTo>
                    <a:pt x="26" y="36"/>
                  </a:lnTo>
                  <a:lnTo>
                    <a:pt x="22" y="42"/>
                  </a:lnTo>
                  <a:lnTo>
                    <a:pt x="20" y="50"/>
                  </a:lnTo>
                  <a:lnTo>
                    <a:pt x="20" y="58"/>
                  </a:lnTo>
                  <a:lnTo>
                    <a:pt x="20" y="58"/>
                  </a:lnTo>
                  <a:lnTo>
                    <a:pt x="20" y="66"/>
                  </a:lnTo>
                  <a:lnTo>
                    <a:pt x="22" y="72"/>
                  </a:lnTo>
                  <a:lnTo>
                    <a:pt x="26" y="78"/>
                  </a:lnTo>
                  <a:lnTo>
                    <a:pt x="30" y="84"/>
                  </a:lnTo>
                  <a:lnTo>
                    <a:pt x="36" y="88"/>
                  </a:lnTo>
                  <a:lnTo>
                    <a:pt x="42" y="92"/>
                  </a:lnTo>
                  <a:lnTo>
                    <a:pt x="50" y="94"/>
                  </a:lnTo>
                  <a:lnTo>
                    <a:pt x="58" y="96"/>
                  </a:lnTo>
                  <a:lnTo>
                    <a:pt x="58" y="96"/>
                  </a:lnTo>
                  <a:lnTo>
                    <a:pt x="64" y="94"/>
                  </a:lnTo>
                  <a:lnTo>
                    <a:pt x="72" y="92"/>
                  </a:lnTo>
                  <a:lnTo>
                    <a:pt x="78" y="88"/>
                  </a:lnTo>
                  <a:lnTo>
                    <a:pt x="84" y="84"/>
                  </a:lnTo>
                  <a:lnTo>
                    <a:pt x="88" y="78"/>
                  </a:lnTo>
                  <a:lnTo>
                    <a:pt x="92" y="72"/>
                  </a:lnTo>
                  <a:lnTo>
                    <a:pt x="94" y="66"/>
                  </a:lnTo>
                  <a:lnTo>
                    <a:pt x="94" y="58"/>
                  </a:lnTo>
                  <a:lnTo>
                    <a:pt x="94" y="58"/>
                  </a:lnTo>
                  <a:lnTo>
                    <a:pt x="94" y="50"/>
                  </a:lnTo>
                  <a:lnTo>
                    <a:pt x="92" y="42"/>
                  </a:lnTo>
                  <a:lnTo>
                    <a:pt x="88" y="36"/>
                  </a:lnTo>
                  <a:lnTo>
                    <a:pt x="84" y="30"/>
                  </a:lnTo>
                  <a:lnTo>
                    <a:pt x="78" y="26"/>
                  </a:lnTo>
                  <a:lnTo>
                    <a:pt x="72" y="22"/>
                  </a:lnTo>
                  <a:lnTo>
                    <a:pt x="64" y="20"/>
                  </a:lnTo>
                  <a:lnTo>
                    <a:pt x="58" y="20"/>
                  </a:lnTo>
                  <a:lnTo>
                    <a:pt x="58"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0" name="Freeform 9">
              <a:extLst>
                <a:ext uri="{FF2B5EF4-FFF2-40B4-BE49-F238E27FC236}">
                  <a16:creationId xmlns:a16="http://schemas.microsoft.com/office/drawing/2014/main" id="{AE8DDC45-26F6-9FA0-60AB-7EAF7EA7BA68}"/>
                </a:ext>
              </a:extLst>
            </p:cNvPr>
            <p:cNvSpPr>
              <a:spLocks noEditPoints="1"/>
            </p:cNvSpPr>
            <p:nvPr/>
          </p:nvSpPr>
          <p:spPr bwMode="auto">
            <a:xfrm>
              <a:off x="-149351" y="1719121"/>
              <a:ext cx="514350" cy="514350"/>
            </a:xfrm>
            <a:custGeom>
              <a:avLst/>
              <a:gdLst>
                <a:gd name="T0" fmla="*/ 146 w 324"/>
                <a:gd name="T1" fmla="*/ 324 h 324"/>
                <a:gd name="T2" fmla="*/ 100 w 324"/>
                <a:gd name="T3" fmla="*/ 312 h 324"/>
                <a:gd name="T4" fmla="*/ 60 w 324"/>
                <a:gd name="T5" fmla="*/ 288 h 324"/>
                <a:gd name="T6" fmla="*/ 36 w 324"/>
                <a:gd name="T7" fmla="*/ 266 h 324"/>
                <a:gd name="T8" fmla="*/ 12 w 324"/>
                <a:gd name="T9" fmla="*/ 224 h 324"/>
                <a:gd name="T10" fmla="*/ 0 w 324"/>
                <a:gd name="T11" fmla="*/ 178 h 324"/>
                <a:gd name="T12" fmla="*/ 0 w 324"/>
                <a:gd name="T13" fmla="*/ 146 h 324"/>
                <a:gd name="T14" fmla="*/ 12 w 324"/>
                <a:gd name="T15" fmla="*/ 100 h 324"/>
                <a:gd name="T16" fmla="*/ 36 w 324"/>
                <a:gd name="T17" fmla="*/ 60 h 324"/>
                <a:gd name="T18" fmla="*/ 58 w 324"/>
                <a:gd name="T19" fmla="*/ 36 h 324"/>
                <a:gd name="T20" fmla="*/ 100 w 324"/>
                <a:gd name="T21" fmla="*/ 12 h 324"/>
                <a:gd name="T22" fmla="*/ 146 w 324"/>
                <a:gd name="T23" fmla="*/ 0 h 324"/>
                <a:gd name="T24" fmla="*/ 178 w 324"/>
                <a:gd name="T25" fmla="*/ 0 h 324"/>
                <a:gd name="T26" fmla="*/ 224 w 324"/>
                <a:gd name="T27" fmla="*/ 12 h 324"/>
                <a:gd name="T28" fmla="*/ 264 w 324"/>
                <a:gd name="T29" fmla="*/ 36 h 324"/>
                <a:gd name="T30" fmla="*/ 276 w 324"/>
                <a:gd name="T31" fmla="*/ 48 h 324"/>
                <a:gd name="T32" fmla="*/ 296 w 324"/>
                <a:gd name="T33" fmla="*/ 72 h 324"/>
                <a:gd name="T34" fmla="*/ 318 w 324"/>
                <a:gd name="T35" fmla="*/ 116 h 324"/>
                <a:gd name="T36" fmla="*/ 324 w 324"/>
                <a:gd name="T37" fmla="*/ 162 h 324"/>
                <a:gd name="T38" fmla="*/ 320 w 324"/>
                <a:gd name="T39" fmla="*/ 194 h 324"/>
                <a:gd name="T40" fmla="*/ 306 w 324"/>
                <a:gd name="T41" fmla="*/ 238 h 324"/>
                <a:gd name="T42" fmla="*/ 276 w 324"/>
                <a:gd name="T43" fmla="*/ 278 h 324"/>
                <a:gd name="T44" fmla="*/ 252 w 324"/>
                <a:gd name="T45" fmla="*/ 298 h 324"/>
                <a:gd name="T46" fmla="*/ 208 w 324"/>
                <a:gd name="T47" fmla="*/ 318 h 324"/>
                <a:gd name="T48" fmla="*/ 162 w 324"/>
                <a:gd name="T49" fmla="*/ 324 h 324"/>
                <a:gd name="T50" fmla="*/ 162 w 324"/>
                <a:gd name="T51" fmla="*/ 20 h 324"/>
                <a:gd name="T52" fmla="*/ 120 w 324"/>
                <a:gd name="T53" fmla="*/ 26 h 324"/>
                <a:gd name="T54" fmla="*/ 82 w 324"/>
                <a:gd name="T55" fmla="*/ 44 h 324"/>
                <a:gd name="T56" fmla="*/ 62 w 324"/>
                <a:gd name="T57" fmla="*/ 62 h 324"/>
                <a:gd name="T58" fmla="*/ 36 w 324"/>
                <a:gd name="T59" fmla="*/ 96 h 324"/>
                <a:gd name="T60" fmla="*/ 22 w 324"/>
                <a:gd name="T61" fmla="*/ 134 h 324"/>
                <a:gd name="T62" fmla="*/ 20 w 324"/>
                <a:gd name="T63" fmla="*/ 162 h 324"/>
                <a:gd name="T64" fmla="*/ 26 w 324"/>
                <a:gd name="T65" fmla="*/ 204 h 324"/>
                <a:gd name="T66" fmla="*/ 44 w 324"/>
                <a:gd name="T67" fmla="*/ 242 h 324"/>
                <a:gd name="T68" fmla="*/ 62 w 324"/>
                <a:gd name="T69" fmla="*/ 264 h 324"/>
                <a:gd name="T70" fmla="*/ 96 w 324"/>
                <a:gd name="T71" fmla="*/ 288 h 324"/>
                <a:gd name="T72" fmla="*/ 134 w 324"/>
                <a:gd name="T73" fmla="*/ 302 h 324"/>
                <a:gd name="T74" fmla="*/ 176 w 324"/>
                <a:gd name="T75" fmla="*/ 304 h 324"/>
                <a:gd name="T76" fmla="*/ 216 w 324"/>
                <a:gd name="T77" fmla="*/ 294 h 324"/>
                <a:gd name="T78" fmla="*/ 252 w 324"/>
                <a:gd name="T79" fmla="*/ 272 h 324"/>
                <a:gd name="T80" fmla="*/ 272 w 324"/>
                <a:gd name="T81" fmla="*/ 252 h 324"/>
                <a:gd name="T82" fmla="*/ 294 w 324"/>
                <a:gd name="T83" fmla="*/ 216 h 324"/>
                <a:gd name="T84" fmla="*/ 304 w 324"/>
                <a:gd name="T85" fmla="*/ 176 h 324"/>
                <a:gd name="T86" fmla="*/ 304 w 324"/>
                <a:gd name="T87" fmla="*/ 148 h 324"/>
                <a:gd name="T88" fmla="*/ 294 w 324"/>
                <a:gd name="T89" fmla="*/ 108 h 324"/>
                <a:gd name="T90" fmla="*/ 272 w 324"/>
                <a:gd name="T91" fmla="*/ 72 h 324"/>
                <a:gd name="T92" fmla="*/ 262 w 324"/>
                <a:gd name="T93" fmla="*/ 62 h 324"/>
                <a:gd name="T94" fmla="*/ 228 w 324"/>
                <a:gd name="T95" fmla="*/ 36 h 324"/>
                <a:gd name="T96" fmla="*/ 190 w 324"/>
                <a:gd name="T97" fmla="*/ 22 h 324"/>
                <a:gd name="T98" fmla="*/ 162 w 324"/>
                <a:gd name="T99" fmla="*/ 20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24" h="324">
                  <a:moveTo>
                    <a:pt x="162" y="324"/>
                  </a:moveTo>
                  <a:lnTo>
                    <a:pt x="162" y="324"/>
                  </a:lnTo>
                  <a:lnTo>
                    <a:pt x="146" y="324"/>
                  </a:lnTo>
                  <a:lnTo>
                    <a:pt x="130" y="322"/>
                  </a:lnTo>
                  <a:lnTo>
                    <a:pt x="116" y="318"/>
                  </a:lnTo>
                  <a:lnTo>
                    <a:pt x="100" y="312"/>
                  </a:lnTo>
                  <a:lnTo>
                    <a:pt x="86" y="306"/>
                  </a:lnTo>
                  <a:lnTo>
                    <a:pt x="72" y="298"/>
                  </a:lnTo>
                  <a:lnTo>
                    <a:pt x="60" y="288"/>
                  </a:lnTo>
                  <a:lnTo>
                    <a:pt x="46" y="278"/>
                  </a:lnTo>
                  <a:lnTo>
                    <a:pt x="46" y="278"/>
                  </a:lnTo>
                  <a:lnTo>
                    <a:pt x="36" y="266"/>
                  </a:lnTo>
                  <a:lnTo>
                    <a:pt x="26" y="252"/>
                  </a:lnTo>
                  <a:lnTo>
                    <a:pt x="18" y="238"/>
                  </a:lnTo>
                  <a:lnTo>
                    <a:pt x="12" y="224"/>
                  </a:lnTo>
                  <a:lnTo>
                    <a:pt x="6" y="210"/>
                  </a:lnTo>
                  <a:lnTo>
                    <a:pt x="2" y="194"/>
                  </a:lnTo>
                  <a:lnTo>
                    <a:pt x="0" y="178"/>
                  </a:lnTo>
                  <a:lnTo>
                    <a:pt x="0" y="162"/>
                  </a:lnTo>
                  <a:lnTo>
                    <a:pt x="0" y="162"/>
                  </a:lnTo>
                  <a:lnTo>
                    <a:pt x="0" y="146"/>
                  </a:lnTo>
                  <a:lnTo>
                    <a:pt x="2" y="130"/>
                  </a:lnTo>
                  <a:lnTo>
                    <a:pt x="6" y="116"/>
                  </a:lnTo>
                  <a:lnTo>
                    <a:pt x="12" y="100"/>
                  </a:lnTo>
                  <a:lnTo>
                    <a:pt x="18" y="86"/>
                  </a:lnTo>
                  <a:lnTo>
                    <a:pt x="26" y="72"/>
                  </a:lnTo>
                  <a:lnTo>
                    <a:pt x="36" y="60"/>
                  </a:lnTo>
                  <a:lnTo>
                    <a:pt x="46" y="48"/>
                  </a:lnTo>
                  <a:lnTo>
                    <a:pt x="46" y="48"/>
                  </a:lnTo>
                  <a:lnTo>
                    <a:pt x="58" y="36"/>
                  </a:lnTo>
                  <a:lnTo>
                    <a:pt x="72" y="28"/>
                  </a:lnTo>
                  <a:lnTo>
                    <a:pt x="86" y="20"/>
                  </a:lnTo>
                  <a:lnTo>
                    <a:pt x="100" y="12"/>
                  </a:lnTo>
                  <a:lnTo>
                    <a:pt x="114" y="6"/>
                  </a:lnTo>
                  <a:lnTo>
                    <a:pt x="130" y="4"/>
                  </a:lnTo>
                  <a:lnTo>
                    <a:pt x="146" y="0"/>
                  </a:lnTo>
                  <a:lnTo>
                    <a:pt x="162" y="0"/>
                  </a:lnTo>
                  <a:lnTo>
                    <a:pt x="162" y="0"/>
                  </a:lnTo>
                  <a:lnTo>
                    <a:pt x="178" y="0"/>
                  </a:lnTo>
                  <a:lnTo>
                    <a:pt x="194" y="4"/>
                  </a:lnTo>
                  <a:lnTo>
                    <a:pt x="210" y="6"/>
                  </a:lnTo>
                  <a:lnTo>
                    <a:pt x="224" y="12"/>
                  </a:lnTo>
                  <a:lnTo>
                    <a:pt x="238" y="20"/>
                  </a:lnTo>
                  <a:lnTo>
                    <a:pt x="252" y="28"/>
                  </a:lnTo>
                  <a:lnTo>
                    <a:pt x="264" y="36"/>
                  </a:lnTo>
                  <a:lnTo>
                    <a:pt x="276" y="48"/>
                  </a:lnTo>
                  <a:lnTo>
                    <a:pt x="276" y="48"/>
                  </a:lnTo>
                  <a:lnTo>
                    <a:pt x="276" y="48"/>
                  </a:lnTo>
                  <a:lnTo>
                    <a:pt x="276" y="48"/>
                  </a:lnTo>
                  <a:lnTo>
                    <a:pt x="288" y="60"/>
                  </a:lnTo>
                  <a:lnTo>
                    <a:pt x="296" y="72"/>
                  </a:lnTo>
                  <a:lnTo>
                    <a:pt x="306" y="86"/>
                  </a:lnTo>
                  <a:lnTo>
                    <a:pt x="312" y="100"/>
                  </a:lnTo>
                  <a:lnTo>
                    <a:pt x="318" y="116"/>
                  </a:lnTo>
                  <a:lnTo>
                    <a:pt x="320" y="130"/>
                  </a:lnTo>
                  <a:lnTo>
                    <a:pt x="324" y="146"/>
                  </a:lnTo>
                  <a:lnTo>
                    <a:pt x="324" y="162"/>
                  </a:lnTo>
                  <a:lnTo>
                    <a:pt x="324" y="162"/>
                  </a:lnTo>
                  <a:lnTo>
                    <a:pt x="324" y="178"/>
                  </a:lnTo>
                  <a:lnTo>
                    <a:pt x="320" y="194"/>
                  </a:lnTo>
                  <a:lnTo>
                    <a:pt x="318" y="210"/>
                  </a:lnTo>
                  <a:lnTo>
                    <a:pt x="312" y="224"/>
                  </a:lnTo>
                  <a:lnTo>
                    <a:pt x="306" y="238"/>
                  </a:lnTo>
                  <a:lnTo>
                    <a:pt x="296" y="252"/>
                  </a:lnTo>
                  <a:lnTo>
                    <a:pt x="288" y="266"/>
                  </a:lnTo>
                  <a:lnTo>
                    <a:pt x="276" y="278"/>
                  </a:lnTo>
                  <a:lnTo>
                    <a:pt x="276" y="278"/>
                  </a:lnTo>
                  <a:lnTo>
                    <a:pt x="264" y="288"/>
                  </a:lnTo>
                  <a:lnTo>
                    <a:pt x="252" y="298"/>
                  </a:lnTo>
                  <a:lnTo>
                    <a:pt x="238" y="306"/>
                  </a:lnTo>
                  <a:lnTo>
                    <a:pt x="222" y="312"/>
                  </a:lnTo>
                  <a:lnTo>
                    <a:pt x="208" y="318"/>
                  </a:lnTo>
                  <a:lnTo>
                    <a:pt x="192" y="322"/>
                  </a:lnTo>
                  <a:lnTo>
                    <a:pt x="178" y="324"/>
                  </a:lnTo>
                  <a:lnTo>
                    <a:pt x="162" y="324"/>
                  </a:lnTo>
                  <a:lnTo>
                    <a:pt x="162" y="324"/>
                  </a:lnTo>
                  <a:close/>
                  <a:moveTo>
                    <a:pt x="162" y="20"/>
                  </a:moveTo>
                  <a:lnTo>
                    <a:pt x="162" y="20"/>
                  </a:lnTo>
                  <a:lnTo>
                    <a:pt x="148" y="20"/>
                  </a:lnTo>
                  <a:lnTo>
                    <a:pt x="134" y="22"/>
                  </a:lnTo>
                  <a:lnTo>
                    <a:pt x="120" y="26"/>
                  </a:lnTo>
                  <a:lnTo>
                    <a:pt x="108" y="30"/>
                  </a:lnTo>
                  <a:lnTo>
                    <a:pt x="94" y="36"/>
                  </a:lnTo>
                  <a:lnTo>
                    <a:pt x="82" y="44"/>
                  </a:lnTo>
                  <a:lnTo>
                    <a:pt x="72" y="52"/>
                  </a:lnTo>
                  <a:lnTo>
                    <a:pt x="62" y="62"/>
                  </a:lnTo>
                  <a:lnTo>
                    <a:pt x="62" y="62"/>
                  </a:lnTo>
                  <a:lnTo>
                    <a:pt x="52" y="72"/>
                  </a:lnTo>
                  <a:lnTo>
                    <a:pt x="44" y="84"/>
                  </a:lnTo>
                  <a:lnTo>
                    <a:pt x="36" y="96"/>
                  </a:lnTo>
                  <a:lnTo>
                    <a:pt x="30" y="108"/>
                  </a:lnTo>
                  <a:lnTo>
                    <a:pt x="26" y="120"/>
                  </a:lnTo>
                  <a:lnTo>
                    <a:pt x="22" y="134"/>
                  </a:lnTo>
                  <a:lnTo>
                    <a:pt x="20" y="148"/>
                  </a:lnTo>
                  <a:lnTo>
                    <a:pt x="20" y="162"/>
                  </a:lnTo>
                  <a:lnTo>
                    <a:pt x="20" y="162"/>
                  </a:lnTo>
                  <a:lnTo>
                    <a:pt x="20" y="176"/>
                  </a:lnTo>
                  <a:lnTo>
                    <a:pt x="22" y="190"/>
                  </a:lnTo>
                  <a:lnTo>
                    <a:pt x="26" y="204"/>
                  </a:lnTo>
                  <a:lnTo>
                    <a:pt x="30" y="216"/>
                  </a:lnTo>
                  <a:lnTo>
                    <a:pt x="36" y="230"/>
                  </a:lnTo>
                  <a:lnTo>
                    <a:pt x="44" y="242"/>
                  </a:lnTo>
                  <a:lnTo>
                    <a:pt x="52" y="252"/>
                  </a:lnTo>
                  <a:lnTo>
                    <a:pt x="62" y="264"/>
                  </a:lnTo>
                  <a:lnTo>
                    <a:pt x="62" y="264"/>
                  </a:lnTo>
                  <a:lnTo>
                    <a:pt x="72" y="272"/>
                  </a:lnTo>
                  <a:lnTo>
                    <a:pt x="84" y="282"/>
                  </a:lnTo>
                  <a:lnTo>
                    <a:pt x="96" y="288"/>
                  </a:lnTo>
                  <a:lnTo>
                    <a:pt x="108" y="294"/>
                  </a:lnTo>
                  <a:lnTo>
                    <a:pt x="122" y="298"/>
                  </a:lnTo>
                  <a:lnTo>
                    <a:pt x="134" y="302"/>
                  </a:lnTo>
                  <a:lnTo>
                    <a:pt x="148" y="304"/>
                  </a:lnTo>
                  <a:lnTo>
                    <a:pt x="162" y="304"/>
                  </a:lnTo>
                  <a:lnTo>
                    <a:pt x="176" y="304"/>
                  </a:lnTo>
                  <a:lnTo>
                    <a:pt x="188" y="302"/>
                  </a:lnTo>
                  <a:lnTo>
                    <a:pt x="202" y="298"/>
                  </a:lnTo>
                  <a:lnTo>
                    <a:pt x="216" y="294"/>
                  </a:lnTo>
                  <a:lnTo>
                    <a:pt x="228" y="288"/>
                  </a:lnTo>
                  <a:lnTo>
                    <a:pt x="240" y="282"/>
                  </a:lnTo>
                  <a:lnTo>
                    <a:pt x="252" y="272"/>
                  </a:lnTo>
                  <a:lnTo>
                    <a:pt x="262" y="264"/>
                  </a:lnTo>
                  <a:lnTo>
                    <a:pt x="262" y="264"/>
                  </a:lnTo>
                  <a:lnTo>
                    <a:pt x="272" y="252"/>
                  </a:lnTo>
                  <a:lnTo>
                    <a:pt x="280" y="242"/>
                  </a:lnTo>
                  <a:lnTo>
                    <a:pt x="288" y="230"/>
                  </a:lnTo>
                  <a:lnTo>
                    <a:pt x="294" y="216"/>
                  </a:lnTo>
                  <a:lnTo>
                    <a:pt x="298" y="204"/>
                  </a:lnTo>
                  <a:lnTo>
                    <a:pt x="302" y="190"/>
                  </a:lnTo>
                  <a:lnTo>
                    <a:pt x="304" y="176"/>
                  </a:lnTo>
                  <a:lnTo>
                    <a:pt x="304" y="162"/>
                  </a:lnTo>
                  <a:lnTo>
                    <a:pt x="304" y="162"/>
                  </a:lnTo>
                  <a:lnTo>
                    <a:pt x="304" y="148"/>
                  </a:lnTo>
                  <a:lnTo>
                    <a:pt x="302" y="134"/>
                  </a:lnTo>
                  <a:lnTo>
                    <a:pt x="298" y="120"/>
                  </a:lnTo>
                  <a:lnTo>
                    <a:pt x="294" y="108"/>
                  </a:lnTo>
                  <a:lnTo>
                    <a:pt x="288" y="96"/>
                  </a:lnTo>
                  <a:lnTo>
                    <a:pt x="280" y="84"/>
                  </a:lnTo>
                  <a:lnTo>
                    <a:pt x="272" y="72"/>
                  </a:lnTo>
                  <a:lnTo>
                    <a:pt x="262" y="62"/>
                  </a:lnTo>
                  <a:lnTo>
                    <a:pt x="262" y="62"/>
                  </a:lnTo>
                  <a:lnTo>
                    <a:pt x="262" y="62"/>
                  </a:lnTo>
                  <a:lnTo>
                    <a:pt x="252" y="52"/>
                  </a:lnTo>
                  <a:lnTo>
                    <a:pt x="240" y="44"/>
                  </a:lnTo>
                  <a:lnTo>
                    <a:pt x="228" y="36"/>
                  </a:lnTo>
                  <a:lnTo>
                    <a:pt x="216" y="30"/>
                  </a:lnTo>
                  <a:lnTo>
                    <a:pt x="204" y="26"/>
                  </a:lnTo>
                  <a:lnTo>
                    <a:pt x="190" y="22"/>
                  </a:lnTo>
                  <a:lnTo>
                    <a:pt x="176" y="20"/>
                  </a:lnTo>
                  <a:lnTo>
                    <a:pt x="162" y="20"/>
                  </a:lnTo>
                  <a:lnTo>
                    <a:pt x="162"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1" name="Freeform 10">
              <a:extLst>
                <a:ext uri="{FF2B5EF4-FFF2-40B4-BE49-F238E27FC236}">
                  <a16:creationId xmlns:a16="http://schemas.microsoft.com/office/drawing/2014/main" id="{48DF56C2-67EA-1D03-AB61-3D21F99A6ABE}"/>
                </a:ext>
              </a:extLst>
            </p:cNvPr>
            <p:cNvSpPr>
              <a:spLocks/>
            </p:cNvSpPr>
            <p:nvPr/>
          </p:nvSpPr>
          <p:spPr bwMode="auto">
            <a:xfrm>
              <a:off x="161799" y="2011221"/>
              <a:ext cx="133350" cy="136525"/>
            </a:xfrm>
            <a:custGeom>
              <a:avLst/>
              <a:gdLst>
                <a:gd name="T0" fmla="*/ 84 w 84"/>
                <a:gd name="T1" fmla="*/ 86 h 86"/>
                <a:gd name="T2" fmla="*/ 64 w 84"/>
                <a:gd name="T3" fmla="*/ 86 h 86"/>
                <a:gd name="T4" fmla="*/ 64 w 84"/>
                <a:gd name="T5" fmla="*/ 56 h 86"/>
                <a:gd name="T6" fmla="*/ 64 w 84"/>
                <a:gd name="T7" fmla="*/ 56 h 86"/>
                <a:gd name="T8" fmla="*/ 64 w 84"/>
                <a:gd name="T9" fmla="*/ 48 h 86"/>
                <a:gd name="T10" fmla="*/ 62 w 84"/>
                <a:gd name="T11" fmla="*/ 42 h 86"/>
                <a:gd name="T12" fmla="*/ 58 w 84"/>
                <a:gd name="T13" fmla="*/ 36 h 86"/>
                <a:gd name="T14" fmla="*/ 54 w 84"/>
                <a:gd name="T15" fmla="*/ 30 h 86"/>
                <a:gd name="T16" fmla="*/ 54 w 84"/>
                <a:gd name="T17" fmla="*/ 30 h 86"/>
                <a:gd name="T18" fmla="*/ 48 w 84"/>
                <a:gd name="T19" fmla="*/ 26 h 86"/>
                <a:gd name="T20" fmla="*/ 42 w 84"/>
                <a:gd name="T21" fmla="*/ 22 h 86"/>
                <a:gd name="T22" fmla="*/ 36 w 84"/>
                <a:gd name="T23" fmla="*/ 20 h 86"/>
                <a:gd name="T24" fmla="*/ 28 w 84"/>
                <a:gd name="T25" fmla="*/ 20 h 86"/>
                <a:gd name="T26" fmla="*/ 0 w 84"/>
                <a:gd name="T27" fmla="*/ 20 h 86"/>
                <a:gd name="T28" fmla="*/ 0 w 84"/>
                <a:gd name="T29" fmla="*/ 0 h 86"/>
                <a:gd name="T30" fmla="*/ 28 w 84"/>
                <a:gd name="T31" fmla="*/ 0 h 86"/>
                <a:gd name="T32" fmla="*/ 28 w 84"/>
                <a:gd name="T33" fmla="*/ 0 h 86"/>
                <a:gd name="T34" fmla="*/ 40 w 84"/>
                <a:gd name="T35" fmla="*/ 0 h 86"/>
                <a:gd name="T36" fmla="*/ 50 w 84"/>
                <a:gd name="T37" fmla="*/ 4 h 86"/>
                <a:gd name="T38" fmla="*/ 60 w 84"/>
                <a:gd name="T39" fmla="*/ 8 h 86"/>
                <a:gd name="T40" fmla="*/ 68 w 84"/>
                <a:gd name="T41" fmla="*/ 16 h 86"/>
                <a:gd name="T42" fmla="*/ 68 w 84"/>
                <a:gd name="T43" fmla="*/ 16 h 86"/>
                <a:gd name="T44" fmla="*/ 76 w 84"/>
                <a:gd name="T45" fmla="*/ 24 h 86"/>
                <a:gd name="T46" fmla="*/ 80 w 84"/>
                <a:gd name="T47" fmla="*/ 34 h 86"/>
                <a:gd name="T48" fmla="*/ 84 w 84"/>
                <a:gd name="T49" fmla="*/ 44 h 86"/>
                <a:gd name="T50" fmla="*/ 84 w 84"/>
                <a:gd name="T51" fmla="*/ 56 h 86"/>
                <a:gd name="T52" fmla="*/ 84 w 84"/>
                <a:gd name="T53"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4" h="86">
                  <a:moveTo>
                    <a:pt x="84" y="86"/>
                  </a:moveTo>
                  <a:lnTo>
                    <a:pt x="64" y="86"/>
                  </a:lnTo>
                  <a:lnTo>
                    <a:pt x="64" y="56"/>
                  </a:lnTo>
                  <a:lnTo>
                    <a:pt x="64" y="56"/>
                  </a:lnTo>
                  <a:lnTo>
                    <a:pt x="64" y="48"/>
                  </a:lnTo>
                  <a:lnTo>
                    <a:pt x="62" y="42"/>
                  </a:lnTo>
                  <a:lnTo>
                    <a:pt x="58" y="36"/>
                  </a:lnTo>
                  <a:lnTo>
                    <a:pt x="54" y="30"/>
                  </a:lnTo>
                  <a:lnTo>
                    <a:pt x="54" y="30"/>
                  </a:lnTo>
                  <a:lnTo>
                    <a:pt x="48" y="26"/>
                  </a:lnTo>
                  <a:lnTo>
                    <a:pt x="42" y="22"/>
                  </a:lnTo>
                  <a:lnTo>
                    <a:pt x="36" y="20"/>
                  </a:lnTo>
                  <a:lnTo>
                    <a:pt x="28" y="20"/>
                  </a:lnTo>
                  <a:lnTo>
                    <a:pt x="0" y="20"/>
                  </a:lnTo>
                  <a:lnTo>
                    <a:pt x="0" y="0"/>
                  </a:lnTo>
                  <a:lnTo>
                    <a:pt x="28" y="0"/>
                  </a:lnTo>
                  <a:lnTo>
                    <a:pt x="28" y="0"/>
                  </a:lnTo>
                  <a:lnTo>
                    <a:pt x="40" y="0"/>
                  </a:lnTo>
                  <a:lnTo>
                    <a:pt x="50" y="4"/>
                  </a:lnTo>
                  <a:lnTo>
                    <a:pt x="60" y="8"/>
                  </a:lnTo>
                  <a:lnTo>
                    <a:pt x="68" y="16"/>
                  </a:lnTo>
                  <a:lnTo>
                    <a:pt x="68" y="16"/>
                  </a:lnTo>
                  <a:lnTo>
                    <a:pt x="76" y="24"/>
                  </a:lnTo>
                  <a:lnTo>
                    <a:pt x="80" y="34"/>
                  </a:lnTo>
                  <a:lnTo>
                    <a:pt x="84" y="44"/>
                  </a:lnTo>
                  <a:lnTo>
                    <a:pt x="84" y="56"/>
                  </a:lnTo>
                  <a:lnTo>
                    <a:pt x="84" y="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2" name="Freeform 11">
              <a:extLst>
                <a:ext uri="{FF2B5EF4-FFF2-40B4-BE49-F238E27FC236}">
                  <a16:creationId xmlns:a16="http://schemas.microsoft.com/office/drawing/2014/main" id="{8AF81230-CCEF-098A-AF9C-AB0BC081E5BB}"/>
                </a:ext>
              </a:extLst>
            </p:cNvPr>
            <p:cNvSpPr>
              <a:spLocks/>
            </p:cNvSpPr>
            <p:nvPr/>
          </p:nvSpPr>
          <p:spPr bwMode="auto">
            <a:xfrm>
              <a:off x="-69976" y="2011221"/>
              <a:ext cx="241300" cy="142875"/>
            </a:xfrm>
            <a:custGeom>
              <a:avLst/>
              <a:gdLst>
                <a:gd name="T0" fmla="*/ 18 w 152"/>
                <a:gd name="T1" fmla="*/ 90 h 90"/>
                <a:gd name="T2" fmla="*/ 0 w 152"/>
                <a:gd name="T3" fmla="*/ 90 h 90"/>
                <a:gd name="T4" fmla="*/ 0 w 152"/>
                <a:gd name="T5" fmla="*/ 54 h 90"/>
                <a:gd name="T6" fmla="*/ 0 w 152"/>
                <a:gd name="T7" fmla="*/ 54 h 90"/>
                <a:gd name="T8" fmla="*/ 0 w 152"/>
                <a:gd name="T9" fmla="*/ 44 h 90"/>
                <a:gd name="T10" fmla="*/ 4 w 152"/>
                <a:gd name="T11" fmla="*/ 34 h 90"/>
                <a:gd name="T12" fmla="*/ 8 w 152"/>
                <a:gd name="T13" fmla="*/ 24 h 90"/>
                <a:gd name="T14" fmla="*/ 16 w 152"/>
                <a:gd name="T15" fmla="*/ 16 h 90"/>
                <a:gd name="T16" fmla="*/ 16 w 152"/>
                <a:gd name="T17" fmla="*/ 16 h 90"/>
                <a:gd name="T18" fmla="*/ 24 w 152"/>
                <a:gd name="T19" fmla="*/ 8 h 90"/>
                <a:gd name="T20" fmla="*/ 34 w 152"/>
                <a:gd name="T21" fmla="*/ 4 h 90"/>
                <a:gd name="T22" fmla="*/ 44 w 152"/>
                <a:gd name="T23" fmla="*/ 0 h 90"/>
                <a:gd name="T24" fmla="*/ 54 w 152"/>
                <a:gd name="T25" fmla="*/ 0 h 90"/>
                <a:gd name="T26" fmla="*/ 152 w 152"/>
                <a:gd name="T27" fmla="*/ 0 h 90"/>
                <a:gd name="T28" fmla="*/ 152 w 152"/>
                <a:gd name="T29" fmla="*/ 20 h 90"/>
                <a:gd name="T30" fmla="*/ 54 w 152"/>
                <a:gd name="T31" fmla="*/ 20 h 90"/>
                <a:gd name="T32" fmla="*/ 54 w 152"/>
                <a:gd name="T33" fmla="*/ 20 h 90"/>
                <a:gd name="T34" fmla="*/ 48 w 152"/>
                <a:gd name="T35" fmla="*/ 20 h 90"/>
                <a:gd name="T36" fmla="*/ 40 w 152"/>
                <a:gd name="T37" fmla="*/ 22 h 90"/>
                <a:gd name="T38" fmla="*/ 34 w 152"/>
                <a:gd name="T39" fmla="*/ 26 h 90"/>
                <a:gd name="T40" fmla="*/ 30 w 152"/>
                <a:gd name="T41" fmla="*/ 30 h 90"/>
                <a:gd name="T42" fmla="*/ 30 w 152"/>
                <a:gd name="T43" fmla="*/ 30 h 90"/>
                <a:gd name="T44" fmla="*/ 24 w 152"/>
                <a:gd name="T45" fmla="*/ 36 h 90"/>
                <a:gd name="T46" fmla="*/ 22 w 152"/>
                <a:gd name="T47" fmla="*/ 42 h 90"/>
                <a:gd name="T48" fmla="*/ 20 w 152"/>
                <a:gd name="T49" fmla="*/ 48 h 90"/>
                <a:gd name="T50" fmla="*/ 18 w 152"/>
                <a:gd name="T51" fmla="*/ 54 h 90"/>
                <a:gd name="T52" fmla="*/ 18 w 152"/>
                <a:gd name="T53"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2" h="90">
                  <a:moveTo>
                    <a:pt x="18" y="90"/>
                  </a:moveTo>
                  <a:lnTo>
                    <a:pt x="0" y="90"/>
                  </a:lnTo>
                  <a:lnTo>
                    <a:pt x="0" y="54"/>
                  </a:lnTo>
                  <a:lnTo>
                    <a:pt x="0" y="54"/>
                  </a:lnTo>
                  <a:lnTo>
                    <a:pt x="0" y="44"/>
                  </a:lnTo>
                  <a:lnTo>
                    <a:pt x="4" y="34"/>
                  </a:lnTo>
                  <a:lnTo>
                    <a:pt x="8" y="24"/>
                  </a:lnTo>
                  <a:lnTo>
                    <a:pt x="16" y="16"/>
                  </a:lnTo>
                  <a:lnTo>
                    <a:pt x="16" y="16"/>
                  </a:lnTo>
                  <a:lnTo>
                    <a:pt x="24" y="8"/>
                  </a:lnTo>
                  <a:lnTo>
                    <a:pt x="34" y="4"/>
                  </a:lnTo>
                  <a:lnTo>
                    <a:pt x="44" y="0"/>
                  </a:lnTo>
                  <a:lnTo>
                    <a:pt x="54" y="0"/>
                  </a:lnTo>
                  <a:lnTo>
                    <a:pt x="152" y="0"/>
                  </a:lnTo>
                  <a:lnTo>
                    <a:pt x="152" y="20"/>
                  </a:lnTo>
                  <a:lnTo>
                    <a:pt x="54" y="20"/>
                  </a:lnTo>
                  <a:lnTo>
                    <a:pt x="54" y="20"/>
                  </a:lnTo>
                  <a:lnTo>
                    <a:pt x="48" y="20"/>
                  </a:lnTo>
                  <a:lnTo>
                    <a:pt x="40" y="22"/>
                  </a:lnTo>
                  <a:lnTo>
                    <a:pt x="34" y="26"/>
                  </a:lnTo>
                  <a:lnTo>
                    <a:pt x="30" y="30"/>
                  </a:lnTo>
                  <a:lnTo>
                    <a:pt x="30" y="30"/>
                  </a:lnTo>
                  <a:lnTo>
                    <a:pt x="24" y="36"/>
                  </a:lnTo>
                  <a:lnTo>
                    <a:pt x="22" y="42"/>
                  </a:lnTo>
                  <a:lnTo>
                    <a:pt x="20" y="48"/>
                  </a:lnTo>
                  <a:lnTo>
                    <a:pt x="18" y="54"/>
                  </a:lnTo>
                  <a:lnTo>
                    <a:pt x="18" y="9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3" name="Freeform 12">
              <a:extLst>
                <a:ext uri="{FF2B5EF4-FFF2-40B4-BE49-F238E27FC236}">
                  <a16:creationId xmlns:a16="http://schemas.microsoft.com/office/drawing/2014/main" id="{DB89B579-AD36-252F-1E87-858E89E59615}"/>
                </a:ext>
              </a:extLst>
            </p:cNvPr>
            <p:cNvSpPr>
              <a:spLocks noEditPoints="1"/>
            </p:cNvSpPr>
            <p:nvPr/>
          </p:nvSpPr>
          <p:spPr bwMode="auto">
            <a:xfrm>
              <a:off x="22099" y="1808021"/>
              <a:ext cx="180975" cy="184150"/>
            </a:xfrm>
            <a:custGeom>
              <a:avLst/>
              <a:gdLst>
                <a:gd name="T0" fmla="*/ 56 w 114"/>
                <a:gd name="T1" fmla="*/ 116 h 116"/>
                <a:gd name="T2" fmla="*/ 34 w 114"/>
                <a:gd name="T3" fmla="*/ 110 h 116"/>
                <a:gd name="T4" fmla="*/ 16 w 114"/>
                <a:gd name="T5" fmla="*/ 98 h 116"/>
                <a:gd name="T6" fmla="*/ 4 w 114"/>
                <a:gd name="T7" fmla="*/ 80 h 116"/>
                <a:gd name="T8" fmla="*/ 0 w 114"/>
                <a:gd name="T9" fmla="*/ 58 h 116"/>
                <a:gd name="T10" fmla="*/ 0 w 114"/>
                <a:gd name="T11" fmla="*/ 46 h 116"/>
                <a:gd name="T12" fmla="*/ 10 w 114"/>
                <a:gd name="T13" fmla="*/ 26 h 116"/>
                <a:gd name="T14" fmla="*/ 24 w 114"/>
                <a:gd name="T15" fmla="*/ 10 h 116"/>
                <a:gd name="T16" fmla="*/ 46 w 114"/>
                <a:gd name="T17" fmla="*/ 2 h 116"/>
                <a:gd name="T18" fmla="*/ 56 w 114"/>
                <a:gd name="T19" fmla="*/ 0 h 116"/>
                <a:gd name="T20" fmla="*/ 80 w 114"/>
                <a:gd name="T21" fmla="*/ 4 h 116"/>
                <a:gd name="T22" fmla="*/ 98 w 114"/>
                <a:gd name="T23" fmla="*/ 16 h 116"/>
                <a:gd name="T24" fmla="*/ 110 w 114"/>
                <a:gd name="T25" fmla="*/ 36 h 116"/>
                <a:gd name="T26" fmla="*/ 114 w 114"/>
                <a:gd name="T27" fmla="*/ 58 h 116"/>
                <a:gd name="T28" fmla="*/ 114 w 114"/>
                <a:gd name="T29" fmla="*/ 70 h 116"/>
                <a:gd name="T30" fmla="*/ 104 w 114"/>
                <a:gd name="T31" fmla="*/ 90 h 116"/>
                <a:gd name="T32" fmla="*/ 88 w 114"/>
                <a:gd name="T33" fmla="*/ 106 h 116"/>
                <a:gd name="T34" fmla="*/ 68 w 114"/>
                <a:gd name="T35" fmla="*/ 114 h 116"/>
                <a:gd name="T36" fmla="*/ 56 w 114"/>
                <a:gd name="T37" fmla="*/ 116 h 116"/>
                <a:gd name="T38" fmla="*/ 56 w 114"/>
                <a:gd name="T39" fmla="*/ 20 h 116"/>
                <a:gd name="T40" fmla="*/ 42 w 114"/>
                <a:gd name="T41" fmla="*/ 22 h 116"/>
                <a:gd name="T42" fmla="*/ 30 w 114"/>
                <a:gd name="T43" fmla="*/ 30 h 116"/>
                <a:gd name="T44" fmla="*/ 22 w 114"/>
                <a:gd name="T45" fmla="*/ 42 h 116"/>
                <a:gd name="T46" fmla="*/ 20 w 114"/>
                <a:gd name="T47" fmla="*/ 58 h 116"/>
                <a:gd name="T48" fmla="*/ 20 w 114"/>
                <a:gd name="T49" fmla="*/ 66 h 116"/>
                <a:gd name="T50" fmla="*/ 26 w 114"/>
                <a:gd name="T51" fmla="*/ 78 h 116"/>
                <a:gd name="T52" fmla="*/ 36 w 114"/>
                <a:gd name="T53" fmla="*/ 88 h 116"/>
                <a:gd name="T54" fmla="*/ 50 w 114"/>
                <a:gd name="T55" fmla="*/ 94 h 116"/>
                <a:gd name="T56" fmla="*/ 56 w 114"/>
                <a:gd name="T57" fmla="*/ 96 h 116"/>
                <a:gd name="T58" fmla="*/ 72 w 114"/>
                <a:gd name="T59" fmla="*/ 92 h 116"/>
                <a:gd name="T60" fmla="*/ 84 w 114"/>
                <a:gd name="T61" fmla="*/ 84 h 116"/>
                <a:gd name="T62" fmla="*/ 92 w 114"/>
                <a:gd name="T63" fmla="*/ 72 h 116"/>
                <a:gd name="T64" fmla="*/ 94 w 114"/>
                <a:gd name="T65" fmla="*/ 58 h 116"/>
                <a:gd name="T66" fmla="*/ 94 w 114"/>
                <a:gd name="T67" fmla="*/ 50 h 116"/>
                <a:gd name="T68" fmla="*/ 88 w 114"/>
                <a:gd name="T69" fmla="*/ 36 h 116"/>
                <a:gd name="T70" fmla="*/ 78 w 114"/>
                <a:gd name="T71" fmla="*/ 26 h 116"/>
                <a:gd name="T72" fmla="*/ 64 w 114"/>
                <a:gd name="T73" fmla="*/ 20 h 116"/>
                <a:gd name="T74" fmla="*/ 56 w 114"/>
                <a:gd name="T75" fmla="*/ 20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4" h="116">
                  <a:moveTo>
                    <a:pt x="56" y="116"/>
                  </a:moveTo>
                  <a:lnTo>
                    <a:pt x="56" y="116"/>
                  </a:lnTo>
                  <a:lnTo>
                    <a:pt x="46" y="114"/>
                  </a:lnTo>
                  <a:lnTo>
                    <a:pt x="34" y="110"/>
                  </a:lnTo>
                  <a:lnTo>
                    <a:pt x="24" y="106"/>
                  </a:lnTo>
                  <a:lnTo>
                    <a:pt x="16" y="98"/>
                  </a:lnTo>
                  <a:lnTo>
                    <a:pt x="10" y="90"/>
                  </a:lnTo>
                  <a:lnTo>
                    <a:pt x="4" y="80"/>
                  </a:lnTo>
                  <a:lnTo>
                    <a:pt x="0" y="70"/>
                  </a:lnTo>
                  <a:lnTo>
                    <a:pt x="0" y="58"/>
                  </a:lnTo>
                  <a:lnTo>
                    <a:pt x="0" y="58"/>
                  </a:lnTo>
                  <a:lnTo>
                    <a:pt x="0" y="46"/>
                  </a:lnTo>
                  <a:lnTo>
                    <a:pt x="4" y="36"/>
                  </a:lnTo>
                  <a:lnTo>
                    <a:pt x="10" y="26"/>
                  </a:lnTo>
                  <a:lnTo>
                    <a:pt x="16" y="16"/>
                  </a:lnTo>
                  <a:lnTo>
                    <a:pt x="24" y="10"/>
                  </a:lnTo>
                  <a:lnTo>
                    <a:pt x="34" y="4"/>
                  </a:lnTo>
                  <a:lnTo>
                    <a:pt x="46" y="2"/>
                  </a:lnTo>
                  <a:lnTo>
                    <a:pt x="56" y="0"/>
                  </a:lnTo>
                  <a:lnTo>
                    <a:pt x="56" y="0"/>
                  </a:lnTo>
                  <a:lnTo>
                    <a:pt x="68" y="2"/>
                  </a:lnTo>
                  <a:lnTo>
                    <a:pt x="80" y="4"/>
                  </a:lnTo>
                  <a:lnTo>
                    <a:pt x="88" y="10"/>
                  </a:lnTo>
                  <a:lnTo>
                    <a:pt x="98" y="16"/>
                  </a:lnTo>
                  <a:lnTo>
                    <a:pt x="104" y="26"/>
                  </a:lnTo>
                  <a:lnTo>
                    <a:pt x="110" y="36"/>
                  </a:lnTo>
                  <a:lnTo>
                    <a:pt x="114" y="46"/>
                  </a:lnTo>
                  <a:lnTo>
                    <a:pt x="114" y="58"/>
                  </a:lnTo>
                  <a:lnTo>
                    <a:pt x="114" y="58"/>
                  </a:lnTo>
                  <a:lnTo>
                    <a:pt x="114" y="70"/>
                  </a:lnTo>
                  <a:lnTo>
                    <a:pt x="110" y="80"/>
                  </a:lnTo>
                  <a:lnTo>
                    <a:pt x="104" y="90"/>
                  </a:lnTo>
                  <a:lnTo>
                    <a:pt x="98" y="98"/>
                  </a:lnTo>
                  <a:lnTo>
                    <a:pt x="88" y="106"/>
                  </a:lnTo>
                  <a:lnTo>
                    <a:pt x="80" y="110"/>
                  </a:lnTo>
                  <a:lnTo>
                    <a:pt x="68" y="114"/>
                  </a:lnTo>
                  <a:lnTo>
                    <a:pt x="56" y="116"/>
                  </a:lnTo>
                  <a:lnTo>
                    <a:pt x="56" y="116"/>
                  </a:lnTo>
                  <a:close/>
                  <a:moveTo>
                    <a:pt x="56" y="20"/>
                  </a:moveTo>
                  <a:lnTo>
                    <a:pt x="56" y="20"/>
                  </a:lnTo>
                  <a:lnTo>
                    <a:pt x="50" y="20"/>
                  </a:lnTo>
                  <a:lnTo>
                    <a:pt x="42" y="22"/>
                  </a:lnTo>
                  <a:lnTo>
                    <a:pt x="36" y="26"/>
                  </a:lnTo>
                  <a:lnTo>
                    <a:pt x="30" y="30"/>
                  </a:lnTo>
                  <a:lnTo>
                    <a:pt x="26" y="36"/>
                  </a:lnTo>
                  <a:lnTo>
                    <a:pt x="22" y="42"/>
                  </a:lnTo>
                  <a:lnTo>
                    <a:pt x="20" y="50"/>
                  </a:lnTo>
                  <a:lnTo>
                    <a:pt x="20" y="58"/>
                  </a:lnTo>
                  <a:lnTo>
                    <a:pt x="20" y="58"/>
                  </a:lnTo>
                  <a:lnTo>
                    <a:pt x="20" y="66"/>
                  </a:lnTo>
                  <a:lnTo>
                    <a:pt x="22" y="72"/>
                  </a:lnTo>
                  <a:lnTo>
                    <a:pt x="26" y="78"/>
                  </a:lnTo>
                  <a:lnTo>
                    <a:pt x="30" y="84"/>
                  </a:lnTo>
                  <a:lnTo>
                    <a:pt x="36" y="88"/>
                  </a:lnTo>
                  <a:lnTo>
                    <a:pt x="42" y="92"/>
                  </a:lnTo>
                  <a:lnTo>
                    <a:pt x="50" y="94"/>
                  </a:lnTo>
                  <a:lnTo>
                    <a:pt x="56" y="96"/>
                  </a:lnTo>
                  <a:lnTo>
                    <a:pt x="56" y="96"/>
                  </a:lnTo>
                  <a:lnTo>
                    <a:pt x="64" y="94"/>
                  </a:lnTo>
                  <a:lnTo>
                    <a:pt x="72" y="92"/>
                  </a:lnTo>
                  <a:lnTo>
                    <a:pt x="78" y="88"/>
                  </a:lnTo>
                  <a:lnTo>
                    <a:pt x="84" y="84"/>
                  </a:lnTo>
                  <a:lnTo>
                    <a:pt x="88" y="78"/>
                  </a:lnTo>
                  <a:lnTo>
                    <a:pt x="92" y="72"/>
                  </a:lnTo>
                  <a:lnTo>
                    <a:pt x="94" y="66"/>
                  </a:lnTo>
                  <a:lnTo>
                    <a:pt x="94" y="58"/>
                  </a:lnTo>
                  <a:lnTo>
                    <a:pt x="94" y="58"/>
                  </a:lnTo>
                  <a:lnTo>
                    <a:pt x="94" y="50"/>
                  </a:lnTo>
                  <a:lnTo>
                    <a:pt x="92" y="42"/>
                  </a:lnTo>
                  <a:lnTo>
                    <a:pt x="88" y="36"/>
                  </a:lnTo>
                  <a:lnTo>
                    <a:pt x="84" y="30"/>
                  </a:lnTo>
                  <a:lnTo>
                    <a:pt x="78" y="26"/>
                  </a:lnTo>
                  <a:lnTo>
                    <a:pt x="72" y="22"/>
                  </a:lnTo>
                  <a:lnTo>
                    <a:pt x="64" y="20"/>
                  </a:lnTo>
                  <a:lnTo>
                    <a:pt x="56" y="20"/>
                  </a:lnTo>
                  <a:lnTo>
                    <a:pt x="56"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4" name="Freeform 13">
              <a:extLst>
                <a:ext uri="{FF2B5EF4-FFF2-40B4-BE49-F238E27FC236}">
                  <a16:creationId xmlns:a16="http://schemas.microsoft.com/office/drawing/2014/main" id="{AA73980F-303E-B348-230E-0B0A4CF47016}"/>
                </a:ext>
              </a:extLst>
            </p:cNvPr>
            <p:cNvSpPr>
              <a:spLocks noEditPoints="1"/>
            </p:cNvSpPr>
            <p:nvPr/>
          </p:nvSpPr>
          <p:spPr bwMode="auto">
            <a:xfrm>
              <a:off x="-530351" y="1046021"/>
              <a:ext cx="514350" cy="517525"/>
            </a:xfrm>
            <a:custGeom>
              <a:avLst/>
              <a:gdLst>
                <a:gd name="T0" fmla="*/ 146 w 324"/>
                <a:gd name="T1" fmla="*/ 324 h 326"/>
                <a:gd name="T2" fmla="*/ 100 w 324"/>
                <a:gd name="T3" fmla="*/ 312 h 326"/>
                <a:gd name="T4" fmla="*/ 60 w 324"/>
                <a:gd name="T5" fmla="*/ 288 h 326"/>
                <a:gd name="T6" fmla="*/ 36 w 324"/>
                <a:gd name="T7" fmla="*/ 266 h 326"/>
                <a:gd name="T8" fmla="*/ 12 w 324"/>
                <a:gd name="T9" fmla="*/ 224 h 326"/>
                <a:gd name="T10" fmla="*/ 0 w 324"/>
                <a:gd name="T11" fmla="*/ 178 h 326"/>
                <a:gd name="T12" fmla="*/ 0 w 324"/>
                <a:gd name="T13" fmla="*/ 146 h 326"/>
                <a:gd name="T14" fmla="*/ 12 w 324"/>
                <a:gd name="T15" fmla="*/ 100 h 326"/>
                <a:gd name="T16" fmla="*/ 36 w 324"/>
                <a:gd name="T17" fmla="*/ 60 h 326"/>
                <a:gd name="T18" fmla="*/ 60 w 324"/>
                <a:gd name="T19" fmla="*/ 36 h 326"/>
                <a:gd name="T20" fmla="*/ 100 w 324"/>
                <a:gd name="T21" fmla="*/ 12 h 326"/>
                <a:gd name="T22" fmla="*/ 146 w 324"/>
                <a:gd name="T23" fmla="*/ 2 h 326"/>
                <a:gd name="T24" fmla="*/ 192 w 324"/>
                <a:gd name="T25" fmla="*/ 4 h 326"/>
                <a:gd name="T26" fmla="*/ 238 w 324"/>
                <a:gd name="T27" fmla="*/ 18 h 326"/>
                <a:gd name="T28" fmla="*/ 276 w 324"/>
                <a:gd name="T29" fmla="*/ 48 h 326"/>
                <a:gd name="T30" fmla="*/ 298 w 324"/>
                <a:gd name="T31" fmla="*/ 72 h 326"/>
                <a:gd name="T32" fmla="*/ 318 w 324"/>
                <a:gd name="T33" fmla="*/ 116 h 326"/>
                <a:gd name="T34" fmla="*/ 324 w 324"/>
                <a:gd name="T35" fmla="*/ 162 h 326"/>
                <a:gd name="T36" fmla="*/ 322 w 324"/>
                <a:gd name="T37" fmla="*/ 194 h 326"/>
                <a:gd name="T38" fmla="*/ 306 w 324"/>
                <a:gd name="T39" fmla="*/ 240 h 326"/>
                <a:gd name="T40" fmla="*/ 276 w 324"/>
                <a:gd name="T41" fmla="*/ 278 h 326"/>
                <a:gd name="T42" fmla="*/ 252 w 324"/>
                <a:gd name="T43" fmla="*/ 298 h 326"/>
                <a:gd name="T44" fmla="*/ 210 w 324"/>
                <a:gd name="T45" fmla="*/ 318 h 326"/>
                <a:gd name="T46" fmla="*/ 162 w 324"/>
                <a:gd name="T47" fmla="*/ 326 h 326"/>
                <a:gd name="T48" fmla="*/ 162 w 324"/>
                <a:gd name="T49" fmla="*/ 20 h 326"/>
                <a:gd name="T50" fmla="*/ 122 w 324"/>
                <a:gd name="T51" fmla="*/ 26 h 326"/>
                <a:gd name="T52" fmla="*/ 84 w 324"/>
                <a:gd name="T53" fmla="*/ 44 h 326"/>
                <a:gd name="T54" fmla="*/ 62 w 324"/>
                <a:gd name="T55" fmla="*/ 62 h 326"/>
                <a:gd name="T56" fmla="*/ 36 w 324"/>
                <a:gd name="T57" fmla="*/ 96 h 326"/>
                <a:gd name="T58" fmla="*/ 22 w 324"/>
                <a:gd name="T59" fmla="*/ 134 h 326"/>
                <a:gd name="T60" fmla="*/ 20 w 324"/>
                <a:gd name="T61" fmla="*/ 162 h 326"/>
                <a:gd name="T62" fmla="*/ 26 w 324"/>
                <a:gd name="T63" fmla="*/ 204 h 326"/>
                <a:gd name="T64" fmla="*/ 44 w 324"/>
                <a:gd name="T65" fmla="*/ 242 h 326"/>
                <a:gd name="T66" fmla="*/ 62 w 324"/>
                <a:gd name="T67" fmla="*/ 264 h 326"/>
                <a:gd name="T68" fmla="*/ 94 w 324"/>
                <a:gd name="T69" fmla="*/ 288 h 326"/>
                <a:gd name="T70" fmla="*/ 134 w 324"/>
                <a:gd name="T71" fmla="*/ 302 h 326"/>
                <a:gd name="T72" fmla="*/ 162 w 324"/>
                <a:gd name="T73" fmla="*/ 306 h 326"/>
                <a:gd name="T74" fmla="*/ 204 w 324"/>
                <a:gd name="T75" fmla="*/ 300 h 326"/>
                <a:gd name="T76" fmla="*/ 240 w 324"/>
                <a:gd name="T77" fmla="*/ 282 h 326"/>
                <a:gd name="T78" fmla="*/ 262 w 324"/>
                <a:gd name="T79" fmla="*/ 264 h 326"/>
                <a:gd name="T80" fmla="*/ 288 w 324"/>
                <a:gd name="T81" fmla="*/ 230 h 326"/>
                <a:gd name="T82" fmla="*/ 302 w 324"/>
                <a:gd name="T83" fmla="*/ 190 h 326"/>
                <a:gd name="T84" fmla="*/ 304 w 324"/>
                <a:gd name="T85" fmla="*/ 162 h 326"/>
                <a:gd name="T86" fmla="*/ 298 w 324"/>
                <a:gd name="T87" fmla="*/ 122 h 326"/>
                <a:gd name="T88" fmla="*/ 280 w 324"/>
                <a:gd name="T89" fmla="*/ 84 h 326"/>
                <a:gd name="T90" fmla="*/ 262 w 324"/>
                <a:gd name="T91" fmla="*/ 62 h 326"/>
                <a:gd name="T92" fmla="*/ 228 w 324"/>
                <a:gd name="T93" fmla="*/ 36 h 326"/>
                <a:gd name="T94" fmla="*/ 190 w 324"/>
                <a:gd name="T95" fmla="*/ 22 h 326"/>
                <a:gd name="T96" fmla="*/ 162 w 324"/>
                <a:gd name="T97" fmla="*/ 20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24" h="326">
                  <a:moveTo>
                    <a:pt x="162" y="326"/>
                  </a:moveTo>
                  <a:lnTo>
                    <a:pt x="162" y="326"/>
                  </a:lnTo>
                  <a:lnTo>
                    <a:pt x="146" y="324"/>
                  </a:lnTo>
                  <a:lnTo>
                    <a:pt x="130" y="322"/>
                  </a:lnTo>
                  <a:lnTo>
                    <a:pt x="114" y="318"/>
                  </a:lnTo>
                  <a:lnTo>
                    <a:pt x="100" y="312"/>
                  </a:lnTo>
                  <a:lnTo>
                    <a:pt x="86" y="306"/>
                  </a:lnTo>
                  <a:lnTo>
                    <a:pt x="72" y="298"/>
                  </a:lnTo>
                  <a:lnTo>
                    <a:pt x="60" y="288"/>
                  </a:lnTo>
                  <a:lnTo>
                    <a:pt x="48" y="278"/>
                  </a:lnTo>
                  <a:lnTo>
                    <a:pt x="48" y="278"/>
                  </a:lnTo>
                  <a:lnTo>
                    <a:pt x="36" y="266"/>
                  </a:lnTo>
                  <a:lnTo>
                    <a:pt x="26" y="252"/>
                  </a:lnTo>
                  <a:lnTo>
                    <a:pt x="18" y="240"/>
                  </a:lnTo>
                  <a:lnTo>
                    <a:pt x="12" y="224"/>
                  </a:lnTo>
                  <a:lnTo>
                    <a:pt x="6" y="210"/>
                  </a:lnTo>
                  <a:lnTo>
                    <a:pt x="2" y="194"/>
                  </a:lnTo>
                  <a:lnTo>
                    <a:pt x="0" y="178"/>
                  </a:lnTo>
                  <a:lnTo>
                    <a:pt x="0" y="162"/>
                  </a:lnTo>
                  <a:lnTo>
                    <a:pt x="0" y="162"/>
                  </a:lnTo>
                  <a:lnTo>
                    <a:pt x="0" y="146"/>
                  </a:lnTo>
                  <a:lnTo>
                    <a:pt x="2" y="130"/>
                  </a:lnTo>
                  <a:lnTo>
                    <a:pt x="6" y="116"/>
                  </a:lnTo>
                  <a:lnTo>
                    <a:pt x="12" y="100"/>
                  </a:lnTo>
                  <a:lnTo>
                    <a:pt x="18" y="86"/>
                  </a:lnTo>
                  <a:lnTo>
                    <a:pt x="26" y="72"/>
                  </a:lnTo>
                  <a:lnTo>
                    <a:pt x="36" y="60"/>
                  </a:lnTo>
                  <a:lnTo>
                    <a:pt x="48" y="48"/>
                  </a:lnTo>
                  <a:lnTo>
                    <a:pt x="48" y="48"/>
                  </a:lnTo>
                  <a:lnTo>
                    <a:pt x="60" y="36"/>
                  </a:lnTo>
                  <a:lnTo>
                    <a:pt x="72" y="28"/>
                  </a:lnTo>
                  <a:lnTo>
                    <a:pt x="86" y="18"/>
                  </a:lnTo>
                  <a:lnTo>
                    <a:pt x="100" y="12"/>
                  </a:lnTo>
                  <a:lnTo>
                    <a:pt x="116" y="8"/>
                  </a:lnTo>
                  <a:lnTo>
                    <a:pt x="130" y="4"/>
                  </a:lnTo>
                  <a:lnTo>
                    <a:pt x="146" y="2"/>
                  </a:lnTo>
                  <a:lnTo>
                    <a:pt x="162" y="0"/>
                  </a:lnTo>
                  <a:lnTo>
                    <a:pt x="178" y="2"/>
                  </a:lnTo>
                  <a:lnTo>
                    <a:pt x="192" y="4"/>
                  </a:lnTo>
                  <a:lnTo>
                    <a:pt x="208" y="8"/>
                  </a:lnTo>
                  <a:lnTo>
                    <a:pt x="222" y="12"/>
                  </a:lnTo>
                  <a:lnTo>
                    <a:pt x="238" y="18"/>
                  </a:lnTo>
                  <a:lnTo>
                    <a:pt x="252" y="28"/>
                  </a:lnTo>
                  <a:lnTo>
                    <a:pt x="264" y="36"/>
                  </a:lnTo>
                  <a:lnTo>
                    <a:pt x="276" y="48"/>
                  </a:lnTo>
                  <a:lnTo>
                    <a:pt x="276" y="48"/>
                  </a:lnTo>
                  <a:lnTo>
                    <a:pt x="288" y="60"/>
                  </a:lnTo>
                  <a:lnTo>
                    <a:pt x="298" y="72"/>
                  </a:lnTo>
                  <a:lnTo>
                    <a:pt x="306" y="86"/>
                  </a:lnTo>
                  <a:lnTo>
                    <a:pt x="312" y="100"/>
                  </a:lnTo>
                  <a:lnTo>
                    <a:pt x="318" y="116"/>
                  </a:lnTo>
                  <a:lnTo>
                    <a:pt x="322" y="130"/>
                  </a:lnTo>
                  <a:lnTo>
                    <a:pt x="324" y="146"/>
                  </a:lnTo>
                  <a:lnTo>
                    <a:pt x="324" y="162"/>
                  </a:lnTo>
                  <a:lnTo>
                    <a:pt x="324" y="162"/>
                  </a:lnTo>
                  <a:lnTo>
                    <a:pt x="324" y="178"/>
                  </a:lnTo>
                  <a:lnTo>
                    <a:pt x="322" y="194"/>
                  </a:lnTo>
                  <a:lnTo>
                    <a:pt x="318" y="210"/>
                  </a:lnTo>
                  <a:lnTo>
                    <a:pt x="312" y="224"/>
                  </a:lnTo>
                  <a:lnTo>
                    <a:pt x="306" y="240"/>
                  </a:lnTo>
                  <a:lnTo>
                    <a:pt x="298" y="252"/>
                  </a:lnTo>
                  <a:lnTo>
                    <a:pt x="288" y="266"/>
                  </a:lnTo>
                  <a:lnTo>
                    <a:pt x="276" y="278"/>
                  </a:lnTo>
                  <a:lnTo>
                    <a:pt x="276" y="278"/>
                  </a:lnTo>
                  <a:lnTo>
                    <a:pt x="264" y="288"/>
                  </a:lnTo>
                  <a:lnTo>
                    <a:pt x="252" y="298"/>
                  </a:lnTo>
                  <a:lnTo>
                    <a:pt x="238" y="306"/>
                  </a:lnTo>
                  <a:lnTo>
                    <a:pt x="224" y="312"/>
                  </a:lnTo>
                  <a:lnTo>
                    <a:pt x="210" y="318"/>
                  </a:lnTo>
                  <a:lnTo>
                    <a:pt x="194" y="322"/>
                  </a:lnTo>
                  <a:lnTo>
                    <a:pt x="178" y="324"/>
                  </a:lnTo>
                  <a:lnTo>
                    <a:pt x="162" y="326"/>
                  </a:lnTo>
                  <a:lnTo>
                    <a:pt x="162" y="326"/>
                  </a:lnTo>
                  <a:close/>
                  <a:moveTo>
                    <a:pt x="162" y="20"/>
                  </a:moveTo>
                  <a:lnTo>
                    <a:pt x="162" y="20"/>
                  </a:lnTo>
                  <a:lnTo>
                    <a:pt x="148" y="20"/>
                  </a:lnTo>
                  <a:lnTo>
                    <a:pt x="134" y="22"/>
                  </a:lnTo>
                  <a:lnTo>
                    <a:pt x="122" y="26"/>
                  </a:lnTo>
                  <a:lnTo>
                    <a:pt x="108" y="30"/>
                  </a:lnTo>
                  <a:lnTo>
                    <a:pt x="96" y="36"/>
                  </a:lnTo>
                  <a:lnTo>
                    <a:pt x="84" y="44"/>
                  </a:lnTo>
                  <a:lnTo>
                    <a:pt x="72" y="52"/>
                  </a:lnTo>
                  <a:lnTo>
                    <a:pt x="62" y="62"/>
                  </a:lnTo>
                  <a:lnTo>
                    <a:pt x="62" y="62"/>
                  </a:lnTo>
                  <a:lnTo>
                    <a:pt x="52" y="72"/>
                  </a:lnTo>
                  <a:lnTo>
                    <a:pt x="44" y="84"/>
                  </a:lnTo>
                  <a:lnTo>
                    <a:pt x="36" y="96"/>
                  </a:lnTo>
                  <a:lnTo>
                    <a:pt x="30" y="108"/>
                  </a:lnTo>
                  <a:lnTo>
                    <a:pt x="26" y="122"/>
                  </a:lnTo>
                  <a:lnTo>
                    <a:pt x="22" y="134"/>
                  </a:lnTo>
                  <a:lnTo>
                    <a:pt x="20" y="148"/>
                  </a:lnTo>
                  <a:lnTo>
                    <a:pt x="20" y="162"/>
                  </a:lnTo>
                  <a:lnTo>
                    <a:pt x="20" y="162"/>
                  </a:lnTo>
                  <a:lnTo>
                    <a:pt x="20" y="176"/>
                  </a:lnTo>
                  <a:lnTo>
                    <a:pt x="22" y="190"/>
                  </a:lnTo>
                  <a:lnTo>
                    <a:pt x="26" y="204"/>
                  </a:lnTo>
                  <a:lnTo>
                    <a:pt x="30" y="218"/>
                  </a:lnTo>
                  <a:lnTo>
                    <a:pt x="36" y="230"/>
                  </a:lnTo>
                  <a:lnTo>
                    <a:pt x="44" y="242"/>
                  </a:lnTo>
                  <a:lnTo>
                    <a:pt x="52" y="252"/>
                  </a:lnTo>
                  <a:lnTo>
                    <a:pt x="62" y="264"/>
                  </a:lnTo>
                  <a:lnTo>
                    <a:pt x="62" y="264"/>
                  </a:lnTo>
                  <a:lnTo>
                    <a:pt x="72" y="272"/>
                  </a:lnTo>
                  <a:lnTo>
                    <a:pt x="82" y="282"/>
                  </a:lnTo>
                  <a:lnTo>
                    <a:pt x="94" y="288"/>
                  </a:lnTo>
                  <a:lnTo>
                    <a:pt x="108" y="294"/>
                  </a:lnTo>
                  <a:lnTo>
                    <a:pt x="120" y="300"/>
                  </a:lnTo>
                  <a:lnTo>
                    <a:pt x="134" y="302"/>
                  </a:lnTo>
                  <a:lnTo>
                    <a:pt x="148" y="304"/>
                  </a:lnTo>
                  <a:lnTo>
                    <a:pt x="162" y="306"/>
                  </a:lnTo>
                  <a:lnTo>
                    <a:pt x="162" y="306"/>
                  </a:lnTo>
                  <a:lnTo>
                    <a:pt x="176" y="304"/>
                  </a:lnTo>
                  <a:lnTo>
                    <a:pt x="190" y="302"/>
                  </a:lnTo>
                  <a:lnTo>
                    <a:pt x="204" y="300"/>
                  </a:lnTo>
                  <a:lnTo>
                    <a:pt x="216" y="294"/>
                  </a:lnTo>
                  <a:lnTo>
                    <a:pt x="228" y="288"/>
                  </a:lnTo>
                  <a:lnTo>
                    <a:pt x="240" y="282"/>
                  </a:lnTo>
                  <a:lnTo>
                    <a:pt x="252" y="272"/>
                  </a:lnTo>
                  <a:lnTo>
                    <a:pt x="262" y="264"/>
                  </a:lnTo>
                  <a:lnTo>
                    <a:pt x="262" y="264"/>
                  </a:lnTo>
                  <a:lnTo>
                    <a:pt x="272" y="252"/>
                  </a:lnTo>
                  <a:lnTo>
                    <a:pt x="280" y="242"/>
                  </a:lnTo>
                  <a:lnTo>
                    <a:pt x="288" y="230"/>
                  </a:lnTo>
                  <a:lnTo>
                    <a:pt x="294" y="218"/>
                  </a:lnTo>
                  <a:lnTo>
                    <a:pt x="298" y="204"/>
                  </a:lnTo>
                  <a:lnTo>
                    <a:pt x="302" y="190"/>
                  </a:lnTo>
                  <a:lnTo>
                    <a:pt x="304" y="176"/>
                  </a:lnTo>
                  <a:lnTo>
                    <a:pt x="304" y="162"/>
                  </a:lnTo>
                  <a:lnTo>
                    <a:pt x="304" y="162"/>
                  </a:lnTo>
                  <a:lnTo>
                    <a:pt x="304" y="148"/>
                  </a:lnTo>
                  <a:lnTo>
                    <a:pt x="302" y="134"/>
                  </a:lnTo>
                  <a:lnTo>
                    <a:pt x="298" y="122"/>
                  </a:lnTo>
                  <a:lnTo>
                    <a:pt x="294" y="108"/>
                  </a:lnTo>
                  <a:lnTo>
                    <a:pt x="288" y="96"/>
                  </a:lnTo>
                  <a:lnTo>
                    <a:pt x="280" y="84"/>
                  </a:lnTo>
                  <a:lnTo>
                    <a:pt x="272" y="72"/>
                  </a:lnTo>
                  <a:lnTo>
                    <a:pt x="262" y="62"/>
                  </a:lnTo>
                  <a:lnTo>
                    <a:pt x="262" y="62"/>
                  </a:lnTo>
                  <a:lnTo>
                    <a:pt x="252" y="52"/>
                  </a:lnTo>
                  <a:lnTo>
                    <a:pt x="240" y="44"/>
                  </a:lnTo>
                  <a:lnTo>
                    <a:pt x="228" y="36"/>
                  </a:lnTo>
                  <a:lnTo>
                    <a:pt x="216" y="30"/>
                  </a:lnTo>
                  <a:lnTo>
                    <a:pt x="202" y="26"/>
                  </a:lnTo>
                  <a:lnTo>
                    <a:pt x="190" y="22"/>
                  </a:lnTo>
                  <a:lnTo>
                    <a:pt x="176" y="20"/>
                  </a:lnTo>
                  <a:lnTo>
                    <a:pt x="162" y="20"/>
                  </a:lnTo>
                  <a:lnTo>
                    <a:pt x="162"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5" name="Freeform 14">
              <a:extLst>
                <a:ext uri="{FF2B5EF4-FFF2-40B4-BE49-F238E27FC236}">
                  <a16:creationId xmlns:a16="http://schemas.microsoft.com/office/drawing/2014/main" id="{49D5488D-CA54-3D11-E614-CA6AD5271788}"/>
                </a:ext>
              </a:extLst>
            </p:cNvPr>
            <p:cNvSpPr>
              <a:spLocks/>
            </p:cNvSpPr>
            <p:nvPr/>
          </p:nvSpPr>
          <p:spPr bwMode="auto">
            <a:xfrm>
              <a:off x="-219201" y="1338121"/>
              <a:ext cx="133350" cy="136525"/>
            </a:xfrm>
            <a:custGeom>
              <a:avLst/>
              <a:gdLst>
                <a:gd name="T0" fmla="*/ 84 w 84"/>
                <a:gd name="T1" fmla="*/ 86 h 86"/>
                <a:gd name="T2" fmla="*/ 64 w 84"/>
                <a:gd name="T3" fmla="*/ 86 h 86"/>
                <a:gd name="T4" fmla="*/ 64 w 84"/>
                <a:gd name="T5" fmla="*/ 56 h 86"/>
                <a:gd name="T6" fmla="*/ 64 w 84"/>
                <a:gd name="T7" fmla="*/ 56 h 86"/>
                <a:gd name="T8" fmla="*/ 64 w 84"/>
                <a:gd name="T9" fmla="*/ 48 h 86"/>
                <a:gd name="T10" fmla="*/ 62 w 84"/>
                <a:gd name="T11" fmla="*/ 42 h 86"/>
                <a:gd name="T12" fmla="*/ 58 w 84"/>
                <a:gd name="T13" fmla="*/ 36 h 86"/>
                <a:gd name="T14" fmla="*/ 54 w 84"/>
                <a:gd name="T15" fmla="*/ 30 h 86"/>
                <a:gd name="T16" fmla="*/ 54 w 84"/>
                <a:gd name="T17" fmla="*/ 30 h 86"/>
                <a:gd name="T18" fmla="*/ 48 w 84"/>
                <a:gd name="T19" fmla="*/ 26 h 86"/>
                <a:gd name="T20" fmla="*/ 42 w 84"/>
                <a:gd name="T21" fmla="*/ 22 h 86"/>
                <a:gd name="T22" fmla="*/ 36 w 84"/>
                <a:gd name="T23" fmla="*/ 20 h 86"/>
                <a:gd name="T24" fmla="*/ 30 w 84"/>
                <a:gd name="T25" fmla="*/ 20 h 86"/>
                <a:gd name="T26" fmla="*/ 0 w 84"/>
                <a:gd name="T27" fmla="*/ 20 h 86"/>
                <a:gd name="T28" fmla="*/ 0 w 84"/>
                <a:gd name="T29" fmla="*/ 0 h 86"/>
                <a:gd name="T30" fmla="*/ 30 w 84"/>
                <a:gd name="T31" fmla="*/ 0 h 86"/>
                <a:gd name="T32" fmla="*/ 30 w 84"/>
                <a:gd name="T33" fmla="*/ 0 h 86"/>
                <a:gd name="T34" fmla="*/ 40 w 84"/>
                <a:gd name="T35" fmla="*/ 0 h 86"/>
                <a:gd name="T36" fmla="*/ 50 w 84"/>
                <a:gd name="T37" fmla="*/ 4 h 86"/>
                <a:gd name="T38" fmla="*/ 60 w 84"/>
                <a:gd name="T39" fmla="*/ 10 h 86"/>
                <a:gd name="T40" fmla="*/ 68 w 84"/>
                <a:gd name="T41" fmla="*/ 16 h 86"/>
                <a:gd name="T42" fmla="*/ 68 w 84"/>
                <a:gd name="T43" fmla="*/ 16 h 86"/>
                <a:gd name="T44" fmla="*/ 76 w 84"/>
                <a:gd name="T45" fmla="*/ 24 h 86"/>
                <a:gd name="T46" fmla="*/ 80 w 84"/>
                <a:gd name="T47" fmla="*/ 34 h 86"/>
                <a:gd name="T48" fmla="*/ 84 w 84"/>
                <a:gd name="T49" fmla="*/ 44 h 86"/>
                <a:gd name="T50" fmla="*/ 84 w 84"/>
                <a:gd name="T51" fmla="*/ 56 h 86"/>
                <a:gd name="T52" fmla="*/ 84 w 84"/>
                <a:gd name="T53"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4" h="86">
                  <a:moveTo>
                    <a:pt x="84" y="86"/>
                  </a:moveTo>
                  <a:lnTo>
                    <a:pt x="64" y="86"/>
                  </a:lnTo>
                  <a:lnTo>
                    <a:pt x="64" y="56"/>
                  </a:lnTo>
                  <a:lnTo>
                    <a:pt x="64" y="56"/>
                  </a:lnTo>
                  <a:lnTo>
                    <a:pt x="64" y="48"/>
                  </a:lnTo>
                  <a:lnTo>
                    <a:pt x="62" y="42"/>
                  </a:lnTo>
                  <a:lnTo>
                    <a:pt x="58" y="36"/>
                  </a:lnTo>
                  <a:lnTo>
                    <a:pt x="54" y="30"/>
                  </a:lnTo>
                  <a:lnTo>
                    <a:pt x="54" y="30"/>
                  </a:lnTo>
                  <a:lnTo>
                    <a:pt x="48" y="26"/>
                  </a:lnTo>
                  <a:lnTo>
                    <a:pt x="42" y="22"/>
                  </a:lnTo>
                  <a:lnTo>
                    <a:pt x="36" y="20"/>
                  </a:lnTo>
                  <a:lnTo>
                    <a:pt x="30" y="20"/>
                  </a:lnTo>
                  <a:lnTo>
                    <a:pt x="0" y="20"/>
                  </a:lnTo>
                  <a:lnTo>
                    <a:pt x="0" y="0"/>
                  </a:lnTo>
                  <a:lnTo>
                    <a:pt x="30" y="0"/>
                  </a:lnTo>
                  <a:lnTo>
                    <a:pt x="30" y="0"/>
                  </a:lnTo>
                  <a:lnTo>
                    <a:pt x="40" y="0"/>
                  </a:lnTo>
                  <a:lnTo>
                    <a:pt x="50" y="4"/>
                  </a:lnTo>
                  <a:lnTo>
                    <a:pt x="60" y="10"/>
                  </a:lnTo>
                  <a:lnTo>
                    <a:pt x="68" y="16"/>
                  </a:lnTo>
                  <a:lnTo>
                    <a:pt x="68" y="16"/>
                  </a:lnTo>
                  <a:lnTo>
                    <a:pt x="76" y="24"/>
                  </a:lnTo>
                  <a:lnTo>
                    <a:pt x="80" y="34"/>
                  </a:lnTo>
                  <a:lnTo>
                    <a:pt x="84" y="44"/>
                  </a:lnTo>
                  <a:lnTo>
                    <a:pt x="84" y="56"/>
                  </a:lnTo>
                  <a:lnTo>
                    <a:pt x="84" y="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6" name="Freeform 15">
              <a:extLst>
                <a:ext uri="{FF2B5EF4-FFF2-40B4-BE49-F238E27FC236}">
                  <a16:creationId xmlns:a16="http://schemas.microsoft.com/office/drawing/2014/main" id="{1E8FE3A0-49DA-853D-2196-08AF4918941E}"/>
                </a:ext>
              </a:extLst>
            </p:cNvPr>
            <p:cNvSpPr>
              <a:spLocks/>
            </p:cNvSpPr>
            <p:nvPr/>
          </p:nvSpPr>
          <p:spPr bwMode="auto">
            <a:xfrm>
              <a:off x="-450976" y="1338121"/>
              <a:ext cx="241300" cy="146050"/>
            </a:xfrm>
            <a:custGeom>
              <a:avLst/>
              <a:gdLst>
                <a:gd name="T0" fmla="*/ 18 w 152"/>
                <a:gd name="T1" fmla="*/ 92 h 92"/>
                <a:gd name="T2" fmla="*/ 0 w 152"/>
                <a:gd name="T3" fmla="*/ 92 h 92"/>
                <a:gd name="T4" fmla="*/ 0 w 152"/>
                <a:gd name="T5" fmla="*/ 56 h 92"/>
                <a:gd name="T6" fmla="*/ 0 w 152"/>
                <a:gd name="T7" fmla="*/ 56 h 92"/>
                <a:gd name="T8" fmla="*/ 0 w 152"/>
                <a:gd name="T9" fmla="*/ 44 h 92"/>
                <a:gd name="T10" fmla="*/ 4 w 152"/>
                <a:gd name="T11" fmla="*/ 34 h 92"/>
                <a:gd name="T12" fmla="*/ 8 w 152"/>
                <a:gd name="T13" fmla="*/ 24 h 92"/>
                <a:gd name="T14" fmla="*/ 16 w 152"/>
                <a:gd name="T15" fmla="*/ 16 h 92"/>
                <a:gd name="T16" fmla="*/ 16 w 152"/>
                <a:gd name="T17" fmla="*/ 16 h 92"/>
                <a:gd name="T18" fmla="*/ 24 w 152"/>
                <a:gd name="T19" fmla="*/ 8 h 92"/>
                <a:gd name="T20" fmla="*/ 34 w 152"/>
                <a:gd name="T21" fmla="*/ 4 h 92"/>
                <a:gd name="T22" fmla="*/ 44 w 152"/>
                <a:gd name="T23" fmla="*/ 0 h 92"/>
                <a:gd name="T24" fmla="*/ 54 w 152"/>
                <a:gd name="T25" fmla="*/ 0 h 92"/>
                <a:gd name="T26" fmla="*/ 152 w 152"/>
                <a:gd name="T27" fmla="*/ 0 h 92"/>
                <a:gd name="T28" fmla="*/ 152 w 152"/>
                <a:gd name="T29" fmla="*/ 20 h 92"/>
                <a:gd name="T30" fmla="*/ 54 w 152"/>
                <a:gd name="T31" fmla="*/ 20 h 92"/>
                <a:gd name="T32" fmla="*/ 54 w 152"/>
                <a:gd name="T33" fmla="*/ 20 h 92"/>
                <a:gd name="T34" fmla="*/ 48 w 152"/>
                <a:gd name="T35" fmla="*/ 20 h 92"/>
                <a:gd name="T36" fmla="*/ 42 w 152"/>
                <a:gd name="T37" fmla="*/ 22 h 92"/>
                <a:gd name="T38" fmla="*/ 34 w 152"/>
                <a:gd name="T39" fmla="*/ 26 h 92"/>
                <a:gd name="T40" fmla="*/ 30 w 152"/>
                <a:gd name="T41" fmla="*/ 30 h 92"/>
                <a:gd name="T42" fmla="*/ 30 w 152"/>
                <a:gd name="T43" fmla="*/ 30 h 92"/>
                <a:gd name="T44" fmla="*/ 24 w 152"/>
                <a:gd name="T45" fmla="*/ 36 h 92"/>
                <a:gd name="T46" fmla="*/ 22 w 152"/>
                <a:gd name="T47" fmla="*/ 42 h 92"/>
                <a:gd name="T48" fmla="*/ 20 w 152"/>
                <a:gd name="T49" fmla="*/ 48 h 92"/>
                <a:gd name="T50" fmla="*/ 18 w 152"/>
                <a:gd name="T51" fmla="*/ 56 h 92"/>
                <a:gd name="T52" fmla="*/ 18 w 152"/>
                <a:gd name="T53" fmla="*/ 9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2" h="92">
                  <a:moveTo>
                    <a:pt x="18" y="92"/>
                  </a:moveTo>
                  <a:lnTo>
                    <a:pt x="0" y="92"/>
                  </a:lnTo>
                  <a:lnTo>
                    <a:pt x="0" y="56"/>
                  </a:lnTo>
                  <a:lnTo>
                    <a:pt x="0" y="56"/>
                  </a:lnTo>
                  <a:lnTo>
                    <a:pt x="0" y="44"/>
                  </a:lnTo>
                  <a:lnTo>
                    <a:pt x="4" y="34"/>
                  </a:lnTo>
                  <a:lnTo>
                    <a:pt x="8" y="24"/>
                  </a:lnTo>
                  <a:lnTo>
                    <a:pt x="16" y="16"/>
                  </a:lnTo>
                  <a:lnTo>
                    <a:pt x="16" y="16"/>
                  </a:lnTo>
                  <a:lnTo>
                    <a:pt x="24" y="8"/>
                  </a:lnTo>
                  <a:lnTo>
                    <a:pt x="34" y="4"/>
                  </a:lnTo>
                  <a:lnTo>
                    <a:pt x="44" y="0"/>
                  </a:lnTo>
                  <a:lnTo>
                    <a:pt x="54" y="0"/>
                  </a:lnTo>
                  <a:lnTo>
                    <a:pt x="152" y="0"/>
                  </a:lnTo>
                  <a:lnTo>
                    <a:pt x="152" y="20"/>
                  </a:lnTo>
                  <a:lnTo>
                    <a:pt x="54" y="20"/>
                  </a:lnTo>
                  <a:lnTo>
                    <a:pt x="54" y="20"/>
                  </a:lnTo>
                  <a:lnTo>
                    <a:pt x="48" y="20"/>
                  </a:lnTo>
                  <a:lnTo>
                    <a:pt x="42" y="22"/>
                  </a:lnTo>
                  <a:lnTo>
                    <a:pt x="34" y="26"/>
                  </a:lnTo>
                  <a:lnTo>
                    <a:pt x="30" y="30"/>
                  </a:lnTo>
                  <a:lnTo>
                    <a:pt x="30" y="30"/>
                  </a:lnTo>
                  <a:lnTo>
                    <a:pt x="24" y="36"/>
                  </a:lnTo>
                  <a:lnTo>
                    <a:pt x="22" y="42"/>
                  </a:lnTo>
                  <a:lnTo>
                    <a:pt x="20" y="48"/>
                  </a:lnTo>
                  <a:lnTo>
                    <a:pt x="18" y="56"/>
                  </a:lnTo>
                  <a:lnTo>
                    <a:pt x="18"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7" name="Freeform 16">
              <a:extLst>
                <a:ext uri="{FF2B5EF4-FFF2-40B4-BE49-F238E27FC236}">
                  <a16:creationId xmlns:a16="http://schemas.microsoft.com/office/drawing/2014/main" id="{BA746A1F-7215-A86D-E420-A34043A50299}"/>
                </a:ext>
              </a:extLst>
            </p:cNvPr>
            <p:cNvSpPr>
              <a:spLocks noEditPoints="1"/>
            </p:cNvSpPr>
            <p:nvPr/>
          </p:nvSpPr>
          <p:spPr bwMode="auto">
            <a:xfrm>
              <a:off x="-358901" y="1134921"/>
              <a:ext cx="180975" cy="184150"/>
            </a:xfrm>
            <a:custGeom>
              <a:avLst/>
              <a:gdLst>
                <a:gd name="T0" fmla="*/ 56 w 114"/>
                <a:gd name="T1" fmla="*/ 116 h 116"/>
                <a:gd name="T2" fmla="*/ 34 w 114"/>
                <a:gd name="T3" fmla="*/ 110 h 116"/>
                <a:gd name="T4" fmla="*/ 16 w 114"/>
                <a:gd name="T5" fmla="*/ 98 h 116"/>
                <a:gd name="T6" fmla="*/ 4 w 114"/>
                <a:gd name="T7" fmla="*/ 80 h 116"/>
                <a:gd name="T8" fmla="*/ 0 w 114"/>
                <a:gd name="T9" fmla="*/ 58 h 116"/>
                <a:gd name="T10" fmla="*/ 0 w 114"/>
                <a:gd name="T11" fmla="*/ 46 h 116"/>
                <a:gd name="T12" fmla="*/ 10 w 114"/>
                <a:gd name="T13" fmla="*/ 26 h 116"/>
                <a:gd name="T14" fmla="*/ 24 w 114"/>
                <a:gd name="T15" fmla="*/ 10 h 116"/>
                <a:gd name="T16" fmla="*/ 46 w 114"/>
                <a:gd name="T17" fmla="*/ 2 h 116"/>
                <a:gd name="T18" fmla="*/ 56 w 114"/>
                <a:gd name="T19" fmla="*/ 0 h 116"/>
                <a:gd name="T20" fmla="*/ 80 w 114"/>
                <a:gd name="T21" fmla="*/ 4 h 116"/>
                <a:gd name="T22" fmla="*/ 98 w 114"/>
                <a:gd name="T23" fmla="*/ 18 h 116"/>
                <a:gd name="T24" fmla="*/ 110 w 114"/>
                <a:gd name="T25" fmla="*/ 36 h 116"/>
                <a:gd name="T26" fmla="*/ 114 w 114"/>
                <a:gd name="T27" fmla="*/ 58 h 116"/>
                <a:gd name="T28" fmla="*/ 114 w 114"/>
                <a:gd name="T29" fmla="*/ 70 h 116"/>
                <a:gd name="T30" fmla="*/ 104 w 114"/>
                <a:gd name="T31" fmla="*/ 90 h 116"/>
                <a:gd name="T32" fmla="*/ 90 w 114"/>
                <a:gd name="T33" fmla="*/ 106 h 116"/>
                <a:gd name="T34" fmla="*/ 68 w 114"/>
                <a:gd name="T35" fmla="*/ 114 h 116"/>
                <a:gd name="T36" fmla="*/ 56 w 114"/>
                <a:gd name="T37" fmla="*/ 116 h 116"/>
                <a:gd name="T38" fmla="*/ 56 w 114"/>
                <a:gd name="T39" fmla="*/ 20 h 116"/>
                <a:gd name="T40" fmla="*/ 42 w 114"/>
                <a:gd name="T41" fmla="*/ 24 h 116"/>
                <a:gd name="T42" fmla="*/ 30 w 114"/>
                <a:gd name="T43" fmla="*/ 32 h 116"/>
                <a:gd name="T44" fmla="*/ 22 w 114"/>
                <a:gd name="T45" fmla="*/ 44 h 116"/>
                <a:gd name="T46" fmla="*/ 20 w 114"/>
                <a:gd name="T47" fmla="*/ 58 h 116"/>
                <a:gd name="T48" fmla="*/ 20 w 114"/>
                <a:gd name="T49" fmla="*/ 66 h 116"/>
                <a:gd name="T50" fmla="*/ 26 w 114"/>
                <a:gd name="T51" fmla="*/ 78 h 116"/>
                <a:gd name="T52" fmla="*/ 36 w 114"/>
                <a:gd name="T53" fmla="*/ 90 h 116"/>
                <a:gd name="T54" fmla="*/ 50 w 114"/>
                <a:gd name="T55" fmla="*/ 94 h 116"/>
                <a:gd name="T56" fmla="*/ 56 w 114"/>
                <a:gd name="T57" fmla="*/ 96 h 116"/>
                <a:gd name="T58" fmla="*/ 72 w 114"/>
                <a:gd name="T59" fmla="*/ 92 h 116"/>
                <a:gd name="T60" fmla="*/ 84 w 114"/>
                <a:gd name="T61" fmla="*/ 84 h 116"/>
                <a:gd name="T62" fmla="*/ 92 w 114"/>
                <a:gd name="T63" fmla="*/ 72 h 116"/>
                <a:gd name="T64" fmla="*/ 94 w 114"/>
                <a:gd name="T65" fmla="*/ 58 h 116"/>
                <a:gd name="T66" fmla="*/ 94 w 114"/>
                <a:gd name="T67" fmla="*/ 50 h 116"/>
                <a:gd name="T68" fmla="*/ 88 w 114"/>
                <a:gd name="T69" fmla="*/ 36 h 116"/>
                <a:gd name="T70" fmla="*/ 78 w 114"/>
                <a:gd name="T71" fmla="*/ 26 h 116"/>
                <a:gd name="T72" fmla="*/ 64 w 114"/>
                <a:gd name="T73" fmla="*/ 20 h 116"/>
                <a:gd name="T74" fmla="*/ 56 w 114"/>
                <a:gd name="T75" fmla="*/ 20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4" h="116">
                  <a:moveTo>
                    <a:pt x="56" y="116"/>
                  </a:moveTo>
                  <a:lnTo>
                    <a:pt x="56" y="116"/>
                  </a:lnTo>
                  <a:lnTo>
                    <a:pt x="46" y="114"/>
                  </a:lnTo>
                  <a:lnTo>
                    <a:pt x="34" y="110"/>
                  </a:lnTo>
                  <a:lnTo>
                    <a:pt x="24" y="106"/>
                  </a:lnTo>
                  <a:lnTo>
                    <a:pt x="16" y="98"/>
                  </a:lnTo>
                  <a:lnTo>
                    <a:pt x="10" y="90"/>
                  </a:lnTo>
                  <a:lnTo>
                    <a:pt x="4" y="80"/>
                  </a:lnTo>
                  <a:lnTo>
                    <a:pt x="0" y="70"/>
                  </a:lnTo>
                  <a:lnTo>
                    <a:pt x="0" y="58"/>
                  </a:lnTo>
                  <a:lnTo>
                    <a:pt x="0" y="58"/>
                  </a:lnTo>
                  <a:lnTo>
                    <a:pt x="0" y="46"/>
                  </a:lnTo>
                  <a:lnTo>
                    <a:pt x="4" y="36"/>
                  </a:lnTo>
                  <a:lnTo>
                    <a:pt x="10" y="26"/>
                  </a:lnTo>
                  <a:lnTo>
                    <a:pt x="16" y="18"/>
                  </a:lnTo>
                  <a:lnTo>
                    <a:pt x="24" y="10"/>
                  </a:lnTo>
                  <a:lnTo>
                    <a:pt x="34" y="4"/>
                  </a:lnTo>
                  <a:lnTo>
                    <a:pt x="46" y="2"/>
                  </a:lnTo>
                  <a:lnTo>
                    <a:pt x="56" y="0"/>
                  </a:lnTo>
                  <a:lnTo>
                    <a:pt x="56" y="0"/>
                  </a:lnTo>
                  <a:lnTo>
                    <a:pt x="68" y="2"/>
                  </a:lnTo>
                  <a:lnTo>
                    <a:pt x="80" y="4"/>
                  </a:lnTo>
                  <a:lnTo>
                    <a:pt x="90" y="10"/>
                  </a:lnTo>
                  <a:lnTo>
                    <a:pt x="98" y="18"/>
                  </a:lnTo>
                  <a:lnTo>
                    <a:pt x="104" y="26"/>
                  </a:lnTo>
                  <a:lnTo>
                    <a:pt x="110" y="36"/>
                  </a:lnTo>
                  <a:lnTo>
                    <a:pt x="114" y="46"/>
                  </a:lnTo>
                  <a:lnTo>
                    <a:pt x="114" y="58"/>
                  </a:lnTo>
                  <a:lnTo>
                    <a:pt x="114" y="58"/>
                  </a:lnTo>
                  <a:lnTo>
                    <a:pt x="114" y="70"/>
                  </a:lnTo>
                  <a:lnTo>
                    <a:pt x="110" y="80"/>
                  </a:lnTo>
                  <a:lnTo>
                    <a:pt x="104" y="90"/>
                  </a:lnTo>
                  <a:lnTo>
                    <a:pt x="98" y="98"/>
                  </a:lnTo>
                  <a:lnTo>
                    <a:pt x="90" y="106"/>
                  </a:lnTo>
                  <a:lnTo>
                    <a:pt x="80" y="110"/>
                  </a:lnTo>
                  <a:lnTo>
                    <a:pt x="68" y="114"/>
                  </a:lnTo>
                  <a:lnTo>
                    <a:pt x="56" y="116"/>
                  </a:lnTo>
                  <a:lnTo>
                    <a:pt x="56" y="116"/>
                  </a:lnTo>
                  <a:close/>
                  <a:moveTo>
                    <a:pt x="56" y="20"/>
                  </a:moveTo>
                  <a:lnTo>
                    <a:pt x="56" y="20"/>
                  </a:lnTo>
                  <a:lnTo>
                    <a:pt x="50" y="20"/>
                  </a:lnTo>
                  <a:lnTo>
                    <a:pt x="42" y="24"/>
                  </a:lnTo>
                  <a:lnTo>
                    <a:pt x="36" y="26"/>
                  </a:lnTo>
                  <a:lnTo>
                    <a:pt x="30" y="32"/>
                  </a:lnTo>
                  <a:lnTo>
                    <a:pt x="26" y="36"/>
                  </a:lnTo>
                  <a:lnTo>
                    <a:pt x="22" y="44"/>
                  </a:lnTo>
                  <a:lnTo>
                    <a:pt x="20" y="50"/>
                  </a:lnTo>
                  <a:lnTo>
                    <a:pt x="20" y="58"/>
                  </a:lnTo>
                  <a:lnTo>
                    <a:pt x="20" y="58"/>
                  </a:lnTo>
                  <a:lnTo>
                    <a:pt x="20" y="66"/>
                  </a:lnTo>
                  <a:lnTo>
                    <a:pt x="22" y="72"/>
                  </a:lnTo>
                  <a:lnTo>
                    <a:pt x="26" y="78"/>
                  </a:lnTo>
                  <a:lnTo>
                    <a:pt x="30" y="84"/>
                  </a:lnTo>
                  <a:lnTo>
                    <a:pt x="36" y="90"/>
                  </a:lnTo>
                  <a:lnTo>
                    <a:pt x="42" y="92"/>
                  </a:lnTo>
                  <a:lnTo>
                    <a:pt x="50" y="94"/>
                  </a:lnTo>
                  <a:lnTo>
                    <a:pt x="56" y="96"/>
                  </a:lnTo>
                  <a:lnTo>
                    <a:pt x="56" y="96"/>
                  </a:lnTo>
                  <a:lnTo>
                    <a:pt x="64" y="94"/>
                  </a:lnTo>
                  <a:lnTo>
                    <a:pt x="72" y="92"/>
                  </a:lnTo>
                  <a:lnTo>
                    <a:pt x="78" y="90"/>
                  </a:lnTo>
                  <a:lnTo>
                    <a:pt x="84" y="84"/>
                  </a:lnTo>
                  <a:lnTo>
                    <a:pt x="88" y="78"/>
                  </a:lnTo>
                  <a:lnTo>
                    <a:pt x="92" y="72"/>
                  </a:lnTo>
                  <a:lnTo>
                    <a:pt x="94" y="66"/>
                  </a:lnTo>
                  <a:lnTo>
                    <a:pt x="94" y="58"/>
                  </a:lnTo>
                  <a:lnTo>
                    <a:pt x="94" y="58"/>
                  </a:lnTo>
                  <a:lnTo>
                    <a:pt x="94" y="50"/>
                  </a:lnTo>
                  <a:lnTo>
                    <a:pt x="92" y="44"/>
                  </a:lnTo>
                  <a:lnTo>
                    <a:pt x="88" y="36"/>
                  </a:lnTo>
                  <a:lnTo>
                    <a:pt x="84" y="32"/>
                  </a:lnTo>
                  <a:lnTo>
                    <a:pt x="78" y="26"/>
                  </a:lnTo>
                  <a:lnTo>
                    <a:pt x="72" y="24"/>
                  </a:lnTo>
                  <a:lnTo>
                    <a:pt x="64" y="20"/>
                  </a:lnTo>
                  <a:lnTo>
                    <a:pt x="56" y="20"/>
                  </a:lnTo>
                  <a:lnTo>
                    <a:pt x="56"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8" name="Freeform 17">
              <a:extLst>
                <a:ext uri="{FF2B5EF4-FFF2-40B4-BE49-F238E27FC236}">
                  <a16:creationId xmlns:a16="http://schemas.microsoft.com/office/drawing/2014/main" id="{5AD2C830-B3C0-AE4A-7327-458B495757A4}"/>
                </a:ext>
              </a:extLst>
            </p:cNvPr>
            <p:cNvSpPr>
              <a:spLocks/>
            </p:cNvSpPr>
            <p:nvPr/>
          </p:nvSpPr>
          <p:spPr bwMode="auto">
            <a:xfrm>
              <a:off x="-492251" y="1649271"/>
              <a:ext cx="438150" cy="190500"/>
            </a:xfrm>
            <a:custGeom>
              <a:avLst/>
              <a:gdLst>
                <a:gd name="T0" fmla="*/ 264 w 276"/>
                <a:gd name="T1" fmla="*/ 120 h 120"/>
                <a:gd name="T2" fmla="*/ 138 w 276"/>
                <a:gd name="T3" fmla="*/ 26 h 120"/>
                <a:gd name="T4" fmla="*/ 12 w 276"/>
                <a:gd name="T5" fmla="*/ 120 h 120"/>
                <a:gd name="T6" fmla="*/ 0 w 276"/>
                <a:gd name="T7" fmla="*/ 104 h 120"/>
                <a:gd name="T8" fmla="*/ 138 w 276"/>
                <a:gd name="T9" fmla="*/ 0 h 120"/>
                <a:gd name="T10" fmla="*/ 276 w 276"/>
                <a:gd name="T11" fmla="*/ 104 h 120"/>
                <a:gd name="T12" fmla="*/ 264 w 276"/>
                <a:gd name="T13" fmla="*/ 120 h 120"/>
              </a:gdLst>
              <a:ahLst/>
              <a:cxnLst>
                <a:cxn ang="0">
                  <a:pos x="T0" y="T1"/>
                </a:cxn>
                <a:cxn ang="0">
                  <a:pos x="T2" y="T3"/>
                </a:cxn>
                <a:cxn ang="0">
                  <a:pos x="T4" y="T5"/>
                </a:cxn>
                <a:cxn ang="0">
                  <a:pos x="T6" y="T7"/>
                </a:cxn>
                <a:cxn ang="0">
                  <a:pos x="T8" y="T9"/>
                </a:cxn>
                <a:cxn ang="0">
                  <a:pos x="T10" y="T11"/>
                </a:cxn>
                <a:cxn ang="0">
                  <a:pos x="T12" y="T13"/>
                </a:cxn>
              </a:cxnLst>
              <a:rect l="0" t="0" r="r" b="b"/>
              <a:pathLst>
                <a:path w="276" h="120">
                  <a:moveTo>
                    <a:pt x="264" y="120"/>
                  </a:moveTo>
                  <a:lnTo>
                    <a:pt x="138" y="26"/>
                  </a:lnTo>
                  <a:lnTo>
                    <a:pt x="12" y="120"/>
                  </a:lnTo>
                  <a:lnTo>
                    <a:pt x="0" y="104"/>
                  </a:lnTo>
                  <a:lnTo>
                    <a:pt x="138" y="0"/>
                  </a:lnTo>
                  <a:lnTo>
                    <a:pt x="276" y="104"/>
                  </a:lnTo>
                  <a:lnTo>
                    <a:pt x="264" y="1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9" name="Rectangle 18">
              <a:extLst>
                <a:ext uri="{FF2B5EF4-FFF2-40B4-BE49-F238E27FC236}">
                  <a16:creationId xmlns:a16="http://schemas.microsoft.com/office/drawing/2014/main" id="{09944B2F-03E4-3AB7-89EB-362D6FD674F9}"/>
                </a:ext>
              </a:extLst>
            </p:cNvPr>
            <p:cNvSpPr>
              <a:spLocks noChangeArrowheads="1"/>
            </p:cNvSpPr>
            <p:nvPr/>
          </p:nvSpPr>
          <p:spPr bwMode="auto">
            <a:xfrm>
              <a:off x="-289051" y="1531796"/>
              <a:ext cx="31750" cy="155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10" name="Ellipse 209">
            <a:extLst>
              <a:ext uri="{FF2B5EF4-FFF2-40B4-BE49-F238E27FC236}">
                <a16:creationId xmlns:a16="http://schemas.microsoft.com/office/drawing/2014/main" id="{0120993A-B2DA-C183-B0A9-D56D901127D2}"/>
              </a:ext>
            </a:extLst>
          </p:cNvPr>
          <p:cNvSpPr/>
          <p:nvPr/>
        </p:nvSpPr>
        <p:spPr>
          <a:xfrm>
            <a:off x="10307693" y="1192621"/>
            <a:ext cx="246888" cy="244444"/>
          </a:xfrm>
          <a:prstGeom prst="ellipse">
            <a:avLst/>
          </a:prstGeom>
          <a:solidFill>
            <a:schemeClr val="tx2">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b-NO" sz="1200" b="1"/>
              <a:t>1</a:t>
            </a:r>
          </a:p>
        </p:txBody>
      </p:sp>
      <p:sp>
        <p:nvSpPr>
          <p:cNvPr id="211" name="Ellipse 210">
            <a:extLst>
              <a:ext uri="{FF2B5EF4-FFF2-40B4-BE49-F238E27FC236}">
                <a16:creationId xmlns:a16="http://schemas.microsoft.com/office/drawing/2014/main" id="{3A9008E4-FA75-64C1-1751-64E557792B74}"/>
              </a:ext>
            </a:extLst>
          </p:cNvPr>
          <p:cNvSpPr/>
          <p:nvPr/>
        </p:nvSpPr>
        <p:spPr>
          <a:xfrm>
            <a:off x="5973636" y="1192621"/>
            <a:ext cx="246888" cy="244444"/>
          </a:xfrm>
          <a:prstGeom prst="ellipse">
            <a:avLst/>
          </a:prstGeom>
          <a:solidFill>
            <a:schemeClr val="tx2">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b-NO" sz="1200" b="1"/>
              <a:t>2</a:t>
            </a:r>
          </a:p>
        </p:txBody>
      </p:sp>
      <p:sp>
        <p:nvSpPr>
          <p:cNvPr id="212" name="Ellipse 211">
            <a:extLst>
              <a:ext uri="{FF2B5EF4-FFF2-40B4-BE49-F238E27FC236}">
                <a16:creationId xmlns:a16="http://schemas.microsoft.com/office/drawing/2014/main" id="{6ABAF036-538A-C6AF-32B7-47978B638864}"/>
              </a:ext>
            </a:extLst>
          </p:cNvPr>
          <p:cNvSpPr/>
          <p:nvPr/>
        </p:nvSpPr>
        <p:spPr>
          <a:xfrm>
            <a:off x="8139098" y="3120021"/>
            <a:ext cx="246888" cy="244444"/>
          </a:xfrm>
          <a:prstGeom prst="ellipse">
            <a:avLst/>
          </a:prstGeom>
          <a:solidFill>
            <a:schemeClr val="tx2">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b-NO" sz="1200" b="1"/>
              <a:t>3</a:t>
            </a:r>
          </a:p>
        </p:txBody>
      </p:sp>
      <p:sp>
        <p:nvSpPr>
          <p:cNvPr id="213" name="Ellipse 212">
            <a:extLst>
              <a:ext uri="{FF2B5EF4-FFF2-40B4-BE49-F238E27FC236}">
                <a16:creationId xmlns:a16="http://schemas.microsoft.com/office/drawing/2014/main" id="{54FF32F8-A974-5F62-C2DE-8EEA8BD40BC9}"/>
              </a:ext>
            </a:extLst>
          </p:cNvPr>
          <p:cNvSpPr/>
          <p:nvPr/>
        </p:nvSpPr>
        <p:spPr>
          <a:xfrm>
            <a:off x="8140665" y="1192621"/>
            <a:ext cx="246888" cy="244444"/>
          </a:xfrm>
          <a:prstGeom prst="ellipse">
            <a:avLst/>
          </a:prstGeom>
          <a:solidFill>
            <a:schemeClr val="tx2">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b-NO" sz="1200" b="1"/>
              <a:t>4</a:t>
            </a:r>
          </a:p>
        </p:txBody>
      </p:sp>
      <p:sp>
        <p:nvSpPr>
          <p:cNvPr id="214" name="Ellipse 213">
            <a:extLst>
              <a:ext uri="{FF2B5EF4-FFF2-40B4-BE49-F238E27FC236}">
                <a16:creationId xmlns:a16="http://schemas.microsoft.com/office/drawing/2014/main" id="{7D5D8495-B417-AE30-D90F-D060F7B71695}"/>
              </a:ext>
            </a:extLst>
          </p:cNvPr>
          <p:cNvSpPr/>
          <p:nvPr/>
        </p:nvSpPr>
        <p:spPr>
          <a:xfrm>
            <a:off x="8644714" y="5016696"/>
            <a:ext cx="246888" cy="244444"/>
          </a:xfrm>
          <a:prstGeom prst="ellipse">
            <a:avLst/>
          </a:prstGeom>
          <a:solidFill>
            <a:schemeClr val="tx2">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b-NO" sz="1200" b="1"/>
              <a:t>5</a:t>
            </a:r>
          </a:p>
        </p:txBody>
      </p:sp>
      <p:sp>
        <p:nvSpPr>
          <p:cNvPr id="215" name="Ellipse 214">
            <a:extLst>
              <a:ext uri="{FF2B5EF4-FFF2-40B4-BE49-F238E27FC236}">
                <a16:creationId xmlns:a16="http://schemas.microsoft.com/office/drawing/2014/main" id="{9EE52D33-D6CC-E3C9-16A0-BCBCF57000D7}"/>
              </a:ext>
            </a:extLst>
          </p:cNvPr>
          <p:cNvSpPr/>
          <p:nvPr/>
        </p:nvSpPr>
        <p:spPr>
          <a:xfrm>
            <a:off x="3806607" y="1192621"/>
            <a:ext cx="246888" cy="244444"/>
          </a:xfrm>
          <a:prstGeom prst="ellipse">
            <a:avLst/>
          </a:prstGeom>
          <a:solidFill>
            <a:schemeClr val="tx2">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b-NO" sz="1200" b="1"/>
              <a:t>7</a:t>
            </a:r>
          </a:p>
        </p:txBody>
      </p:sp>
      <p:sp>
        <p:nvSpPr>
          <p:cNvPr id="216" name="Ellipse 215">
            <a:extLst>
              <a:ext uri="{FF2B5EF4-FFF2-40B4-BE49-F238E27FC236}">
                <a16:creationId xmlns:a16="http://schemas.microsoft.com/office/drawing/2014/main" id="{CC8047F6-4C09-5185-AA22-C4BC90D7196F}"/>
              </a:ext>
            </a:extLst>
          </p:cNvPr>
          <p:cNvSpPr/>
          <p:nvPr/>
        </p:nvSpPr>
        <p:spPr>
          <a:xfrm>
            <a:off x="3830419" y="3120021"/>
            <a:ext cx="246888" cy="244444"/>
          </a:xfrm>
          <a:prstGeom prst="ellipse">
            <a:avLst/>
          </a:prstGeom>
          <a:solidFill>
            <a:schemeClr val="tx2">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b-NO" sz="1200" b="1"/>
              <a:t>6</a:t>
            </a:r>
          </a:p>
        </p:txBody>
      </p:sp>
      <p:sp>
        <p:nvSpPr>
          <p:cNvPr id="217" name="Ellipse 216">
            <a:extLst>
              <a:ext uri="{FF2B5EF4-FFF2-40B4-BE49-F238E27FC236}">
                <a16:creationId xmlns:a16="http://schemas.microsoft.com/office/drawing/2014/main" id="{8122F6A3-29DE-D3DC-8E58-2546236E2F10}"/>
              </a:ext>
            </a:extLst>
          </p:cNvPr>
          <p:cNvSpPr/>
          <p:nvPr/>
        </p:nvSpPr>
        <p:spPr>
          <a:xfrm>
            <a:off x="1639579" y="1192621"/>
            <a:ext cx="246888" cy="244444"/>
          </a:xfrm>
          <a:prstGeom prst="ellipse">
            <a:avLst/>
          </a:prstGeom>
          <a:solidFill>
            <a:schemeClr val="tx2">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b-NO" sz="1200" b="1"/>
              <a:t>8</a:t>
            </a:r>
          </a:p>
        </p:txBody>
      </p:sp>
      <p:sp>
        <p:nvSpPr>
          <p:cNvPr id="218" name="Ellipse 217">
            <a:extLst>
              <a:ext uri="{FF2B5EF4-FFF2-40B4-BE49-F238E27FC236}">
                <a16:creationId xmlns:a16="http://schemas.microsoft.com/office/drawing/2014/main" id="{048EC5CE-9134-C1F5-A4FE-030BED349E21}"/>
              </a:ext>
            </a:extLst>
          </p:cNvPr>
          <p:cNvSpPr/>
          <p:nvPr/>
        </p:nvSpPr>
        <p:spPr>
          <a:xfrm>
            <a:off x="3188712" y="5016696"/>
            <a:ext cx="246888" cy="244444"/>
          </a:xfrm>
          <a:prstGeom prst="ellipse">
            <a:avLst/>
          </a:prstGeom>
          <a:solidFill>
            <a:schemeClr val="tx2">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b-NO" sz="1200" b="1"/>
              <a:t>9</a:t>
            </a:r>
          </a:p>
        </p:txBody>
      </p:sp>
    </p:spTree>
    <p:extLst>
      <p:ext uri="{BB962C8B-B14F-4D97-AF65-F5344CB8AC3E}">
        <p14:creationId xmlns:p14="http://schemas.microsoft.com/office/powerpoint/2010/main" val="8399548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9329145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ktangel 16">
            <a:extLst>
              <a:ext uri="{FF2B5EF4-FFF2-40B4-BE49-F238E27FC236}">
                <a16:creationId xmlns:a16="http://schemas.microsoft.com/office/drawing/2014/main" id="{C0C3B48E-0FA3-40C4-B431-04DE121FEAE9}"/>
              </a:ext>
            </a:extLst>
          </p:cNvPr>
          <p:cNvSpPr/>
          <p:nvPr/>
        </p:nvSpPr>
        <p:spPr>
          <a:xfrm>
            <a:off x="0" y="0"/>
            <a:ext cx="2424114" cy="6858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pic>
        <p:nvPicPr>
          <p:cNvPr id="18" name="Bilde 17">
            <a:extLst>
              <a:ext uri="{FF2B5EF4-FFF2-40B4-BE49-F238E27FC236}">
                <a16:creationId xmlns:a16="http://schemas.microsoft.com/office/drawing/2014/main" id="{0E3D2EB5-CF5B-0E97-7E3D-7F4BAADD9865}"/>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5982408"/>
            <a:ext cx="1297172" cy="875591"/>
          </a:xfrm>
          <a:prstGeom prst="rect">
            <a:avLst/>
          </a:prstGeom>
        </p:spPr>
      </p:pic>
      <p:grpSp>
        <p:nvGrpSpPr>
          <p:cNvPr id="22" name="Gruppe 21">
            <a:extLst>
              <a:ext uri="{FF2B5EF4-FFF2-40B4-BE49-F238E27FC236}">
                <a16:creationId xmlns:a16="http://schemas.microsoft.com/office/drawing/2014/main" id="{D08F1103-822D-4E27-0F38-E00892DA649D}"/>
              </a:ext>
            </a:extLst>
          </p:cNvPr>
          <p:cNvGrpSpPr/>
          <p:nvPr/>
        </p:nvGrpSpPr>
        <p:grpSpPr>
          <a:xfrm>
            <a:off x="596583" y="313599"/>
            <a:ext cx="1235995" cy="1266969"/>
            <a:chOff x="4132857" y="961834"/>
            <a:chExt cx="5137449" cy="5266195"/>
          </a:xfrm>
        </p:grpSpPr>
        <p:pic>
          <p:nvPicPr>
            <p:cNvPr id="19" name="Bilde 18" descr="Et bilde som inneholder tekst, målestokk&#10;&#10;Automatisk generert beskrivelse">
              <a:extLst>
                <a:ext uri="{FF2B5EF4-FFF2-40B4-BE49-F238E27FC236}">
                  <a16:creationId xmlns:a16="http://schemas.microsoft.com/office/drawing/2014/main" id="{7C64451B-9751-4664-DA26-4A58631B5D1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132857" y="961834"/>
              <a:ext cx="5137449" cy="5266195"/>
            </a:xfrm>
            <a:prstGeom prst="rect">
              <a:avLst/>
            </a:prstGeom>
          </p:spPr>
        </p:pic>
        <p:sp>
          <p:nvSpPr>
            <p:cNvPr id="21" name="Ellipse 20">
              <a:extLst>
                <a:ext uri="{FF2B5EF4-FFF2-40B4-BE49-F238E27FC236}">
                  <a16:creationId xmlns:a16="http://schemas.microsoft.com/office/drawing/2014/main" id="{6FD74E3A-A042-41B0-896D-27773AA632D4}"/>
                </a:ext>
              </a:extLst>
            </p:cNvPr>
            <p:cNvSpPr/>
            <p:nvPr/>
          </p:nvSpPr>
          <p:spPr>
            <a:xfrm>
              <a:off x="4391023" y="1158662"/>
              <a:ext cx="914399" cy="914399"/>
            </a:xfrm>
            <a:prstGeom prst="ellipse">
              <a:avLst/>
            </a:prstGeom>
            <a:noFill/>
            <a:ln w="28575">
              <a:solidFill>
                <a:schemeClr val="tx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grpSp>
      <p:sp>
        <p:nvSpPr>
          <p:cNvPr id="23" name="TekstSylinder 22">
            <a:extLst>
              <a:ext uri="{FF2B5EF4-FFF2-40B4-BE49-F238E27FC236}">
                <a16:creationId xmlns:a16="http://schemas.microsoft.com/office/drawing/2014/main" id="{905E463F-6FCA-6B1B-3A4A-2FD63642A9C8}"/>
              </a:ext>
            </a:extLst>
          </p:cNvPr>
          <p:cNvSpPr txBox="1"/>
          <p:nvPr/>
        </p:nvSpPr>
        <p:spPr>
          <a:xfrm>
            <a:off x="155576" y="1789616"/>
            <a:ext cx="2176305" cy="3662541"/>
          </a:xfrm>
          <a:prstGeom prst="rect">
            <a:avLst/>
          </a:prstGeom>
          <a:noFill/>
        </p:spPr>
        <p:txBody>
          <a:bodyPr wrap="square" rtlCol="0">
            <a:spAutoFit/>
          </a:bodyPr>
          <a:lstStyle/>
          <a:p>
            <a:r>
              <a:rPr lang="nb-NO" sz="1200" b="1"/>
              <a:t>Formål:</a:t>
            </a:r>
          </a:p>
          <a:p>
            <a:pPr>
              <a:spcAft>
                <a:spcPts val="600"/>
              </a:spcAft>
            </a:pPr>
            <a:r>
              <a:rPr lang="nb-NO" sz="1100"/>
              <a:t>I tillegg til utgangspunktet du har for ditt nye produkt, eller ønske til å gå inn i et nytt marked, trenger teamet deres å ha lidenskap for det dere gjør; for å overkomme alle utfordringene dere vil møte på.</a:t>
            </a:r>
          </a:p>
          <a:p>
            <a:pPr>
              <a:spcAft>
                <a:spcPts val="600"/>
              </a:spcAft>
            </a:pPr>
            <a:r>
              <a:rPr lang="nb-NO" sz="1100"/>
              <a:t>Å ha en felles forståelse i teamet for hvorfor dere holder på med dette, vil også gjøre det lettere for investorer, samarbeidspartnere og andre ansatte å bistå med å få selskapet til å lykkes.</a:t>
            </a:r>
          </a:p>
          <a:p>
            <a:r>
              <a:rPr lang="nb-NO" sz="1200" b="1"/>
              <a:t>Tips:</a:t>
            </a:r>
          </a:p>
          <a:p>
            <a:pPr marL="171450" indent="-171450">
              <a:buFont typeface="Arial" panose="020B0604020202020204" pitchFamily="34" charset="0"/>
              <a:buChar char="•"/>
            </a:pPr>
            <a:r>
              <a:rPr lang="nb-NO" sz="1100"/>
              <a:t>Prøv å se på øvelsen gjennom dine personlige øyne, og teamets.</a:t>
            </a:r>
          </a:p>
          <a:p>
            <a:pPr marL="171450" indent="-171450">
              <a:buFont typeface="Arial" panose="020B0604020202020204" pitchFamily="34" charset="0"/>
              <a:buChar char="•"/>
            </a:pPr>
            <a:r>
              <a:rPr lang="nb-NO" sz="1100"/>
              <a:t>Se begrepsforklaring på neste side</a:t>
            </a:r>
            <a:endParaRPr lang="nb-NO" sz="1050"/>
          </a:p>
        </p:txBody>
      </p:sp>
      <p:sp>
        <p:nvSpPr>
          <p:cNvPr id="24" name="Title 1">
            <a:extLst>
              <a:ext uri="{FF2B5EF4-FFF2-40B4-BE49-F238E27FC236}">
                <a16:creationId xmlns:a16="http://schemas.microsoft.com/office/drawing/2014/main" id="{1C6A2F6F-833C-7EB0-AF53-F1EB250BD78E}"/>
              </a:ext>
            </a:extLst>
          </p:cNvPr>
          <p:cNvSpPr>
            <a:spLocks noGrp="1"/>
          </p:cNvSpPr>
          <p:nvPr>
            <p:ph type="title"/>
          </p:nvPr>
        </p:nvSpPr>
        <p:spPr>
          <a:xfrm>
            <a:off x="2643630" y="416251"/>
            <a:ext cx="8593169" cy="830997"/>
          </a:xfrm>
        </p:spPr>
        <p:txBody>
          <a:bodyPr anchor="t">
            <a:normAutofit/>
          </a:bodyPr>
          <a:lstStyle/>
          <a:p>
            <a:r>
              <a:rPr lang="nb-NO"/>
              <a:t>Trinn 0: </a:t>
            </a:r>
            <a:r>
              <a:rPr lang="nb-NO" i="1" err="1"/>
              <a:t>Why</a:t>
            </a:r>
            <a:r>
              <a:rPr lang="nb-NO" i="1"/>
              <a:t> </a:t>
            </a:r>
            <a:r>
              <a:rPr lang="nb-NO" i="1" err="1"/>
              <a:t>are</a:t>
            </a:r>
            <a:r>
              <a:rPr lang="nb-NO" i="1"/>
              <a:t> </a:t>
            </a:r>
            <a:r>
              <a:rPr lang="nb-NO" i="1" err="1"/>
              <a:t>you</a:t>
            </a:r>
            <a:r>
              <a:rPr lang="nb-NO" i="1"/>
              <a:t> in business?</a:t>
            </a:r>
          </a:p>
        </p:txBody>
      </p:sp>
      <p:grpSp>
        <p:nvGrpSpPr>
          <p:cNvPr id="2" name="Gruppe 1">
            <a:extLst>
              <a:ext uri="{FF2B5EF4-FFF2-40B4-BE49-F238E27FC236}">
                <a16:creationId xmlns:a16="http://schemas.microsoft.com/office/drawing/2014/main" id="{01DFEB87-153E-8C5C-E254-761C0E5A8987}"/>
              </a:ext>
            </a:extLst>
          </p:cNvPr>
          <p:cNvGrpSpPr/>
          <p:nvPr/>
        </p:nvGrpSpPr>
        <p:grpSpPr>
          <a:xfrm>
            <a:off x="7858641" y="1140118"/>
            <a:ext cx="867817" cy="867817"/>
            <a:chOff x="2457798" y="1"/>
            <a:chExt cx="1155623" cy="1155623"/>
          </a:xfrm>
        </p:grpSpPr>
        <p:sp>
          <p:nvSpPr>
            <p:cNvPr id="3" name="Ellipse 2">
              <a:extLst>
                <a:ext uri="{FF2B5EF4-FFF2-40B4-BE49-F238E27FC236}">
                  <a16:creationId xmlns:a16="http://schemas.microsoft.com/office/drawing/2014/main" id="{D208A3A0-D389-F75A-6120-D1CAA1F568EF}"/>
                </a:ext>
              </a:extLst>
            </p:cNvPr>
            <p:cNvSpPr/>
            <p:nvPr/>
          </p:nvSpPr>
          <p:spPr>
            <a:xfrm>
              <a:off x="2457798" y="1"/>
              <a:ext cx="1155623" cy="1155623"/>
            </a:xfrm>
            <a:prstGeom prst="ellipse">
              <a:avLst/>
            </a:prstGeom>
            <a:solidFill>
              <a:srgbClr val="C73229"/>
            </a:solidFill>
            <a:ln w="12700" cap="flat" cmpd="sng" algn="ctr">
              <a:noFill/>
              <a:prstDash val="solid"/>
              <a:miter lim="800000"/>
            </a:ln>
            <a:effectLst/>
          </p:spPr>
          <p:txBody>
            <a:bodyPr rtlCol="0" anchor="ctr"/>
            <a:lstStyle/>
            <a:p>
              <a:endParaRPr lang="nb-NO"/>
            </a:p>
          </p:txBody>
        </p:sp>
        <p:grpSp>
          <p:nvGrpSpPr>
            <p:cNvPr id="4" name="Gruppe 3">
              <a:extLst>
                <a:ext uri="{FF2B5EF4-FFF2-40B4-BE49-F238E27FC236}">
                  <a16:creationId xmlns:a16="http://schemas.microsoft.com/office/drawing/2014/main" id="{871202B8-4D7A-F1E8-5A3A-42E3767DE27D}"/>
                </a:ext>
              </a:extLst>
            </p:cNvPr>
            <p:cNvGrpSpPr/>
            <p:nvPr/>
          </p:nvGrpSpPr>
          <p:grpSpPr>
            <a:xfrm>
              <a:off x="2720752" y="205620"/>
              <a:ext cx="629714" cy="744384"/>
              <a:chOff x="2720752" y="205620"/>
              <a:chExt cx="1028700" cy="1216025"/>
            </a:xfrm>
            <a:solidFill>
              <a:sysClr val="window" lastClr="FFFFFF"/>
            </a:solidFill>
          </p:grpSpPr>
          <p:sp>
            <p:nvSpPr>
              <p:cNvPr id="5" name="Freeform 58">
                <a:extLst>
                  <a:ext uri="{FF2B5EF4-FFF2-40B4-BE49-F238E27FC236}">
                    <a16:creationId xmlns:a16="http://schemas.microsoft.com/office/drawing/2014/main" id="{E95F23DB-B871-C824-8AC1-46F03386E780}"/>
                  </a:ext>
                </a:extLst>
              </p:cNvPr>
              <p:cNvSpPr>
                <a:spLocks/>
              </p:cNvSpPr>
              <p:nvPr/>
            </p:nvSpPr>
            <p:spPr bwMode="auto">
              <a:xfrm>
                <a:off x="2720752" y="205620"/>
                <a:ext cx="1028700" cy="1216025"/>
              </a:xfrm>
              <a:custGeom>
                <a:avLst/>
                <a:gdLst>
                  <a:gd name="T0" fmla="*/ 364 w 648"/>
                  <a:gd name="T1" fmla="*/ 608 h 766"/>
                  <a:gd name="T2" fmla="*/ 546 w 648"/>
                  <a:gd name="T3" fmla="*/ 606 h 766"/>
                  <a:gd name="T4" fmla="*/ 562 w 648"/>
                  <a:gd name="T5" fmla="*/ 584 h 766"/>
                  <a:gd name="T6" fmla="*/ 622 w 648"/>
                  <a:gd name="T7" fmla="*/ 454 h 766"/>
                  <a:gd name="T8" fmla="*/ 630 w 648"/>
                  <a:gd name="T9" fmla="*/ 450 h 766"/>
                  <a:gd name="T10" fmla="*/ 562 w 648"/>
                  <a:gd name="T11" fmla="*/ 338 h 766"/>
                  <a:gd name="T12" fmla="*/ 560 w 648"/>
                  <a:gd name="T13" fmla="*/ 258 h 766"/>
                  <a:gd name="T14" fmla="*/ 540 w 648"/>
                  <a:gd name="T15" fmla="*/ 182 h 766"/>
                  <a:gd name="T16" fmla="*/ 498 w 648"/>
                  <a:gd name="T17" fmla="*/ 116 h 766"/>
                  <a:gd name="T18" fmla="*/ 440 w 648"/>
                  <a:gd name="T19" fmla="*/ 64 h 766"/>
                  <a:gd name="T20" fmla="*/ 370 w 648"/>
                  <a:gd name="T21" fmla="*/ 30 h 766"/>
                  <a:gd name="T22" fmla="*/ 290 w 648"/>
                  <a:gd name="T23" fmla="*/ 18 h 766"/>
                  <a:gd name="T24" fmla="*/ 236 w 648"/>
                  <a:gd name="T25" fmla="*/ 22 h 766"/>
                  <a:gd name="T26" fmla="*/ 160 w 648"/>
                  <a:gd name="T27" fmla="*/ 50 h 766"/>
                  <a:gd name="T28" fmla="*/ 98 w 648"/>
                  <a:gd name="T29" fmla="*/ 96 h 766"/>
                  <a:gd name="T30" fmla="*/ 52 w 648"/>
                  <a:gd name="T31" fmla="*/ 160 h 766"/>
                  <a:gd name="T32" fmla="*/ 24 w 648"/>
                  <a:gd name="T33" fmla="*/ 234 h 766"/>
                  <a:gd name="T34" fmla="*/ 18 w 648"/>
                  <a:gd name="T35" fmla="*/ 288 h 766"/>
                  <a:gd name="T36" fmla="*/ 28 w 648"/>
                  <a:gd name="T37" fmla="*/ 362 h 766"/>
                  <a:gd name="T38" fmla="*/ 58 w 648"/>
                  <a:gd name="T39" fmla="*/ 430 h 766"/>
                  <a:gd name="T40" fmla="*/ 90 w 648"/>
                  <a:gd name="T41" fmla="*/ 472 h 766"/>
                  <a:gd name="T42" fmla="*/ 72 w 648"/>
                  <a:gd name="T43" fmla="*/ 480 h 766"/>
                  <a:gd name="T44" fmla="*/ 42 w 648"/>
                  <a:gd name="T45" fmla="*/ 438 h 766"/>
                  <a:gd name="T46" fmla="*/ 12 w 648"/>
                  <a:gd name="T47" fmla="*/ 366 h 766"/>
                  <a:gd name="T48" fmla="*/ 0 w 648"/>
                  <a:gd name="T49" fmla="*/ 288 h 766"/>
                  <a:gd name="T50" fmla="*/ 6 w 648"/>
                  <a:gd name="T51" fmla="*/ 230 h 766"/>
                  <a:gd name="T52" fmla="*/ 36 w 648"/>
                  <a:gd name="T53" fmla="*/ 150 h 766"/>
                  <a:gd name="T54" fmla="*/ 86 w 648"/>
                  <a:gd name="T55" fmla="*/ 84 h 766"/>
                  <a:gd name="T56" fmla="*/ 152 w 648"/>
                  <a:gd name="T57" fmla="*/ 34 h 766"/>
                  <a:gd name="T58" fmla="*/ 232 w 648"/>
                  <a:gd name="T59" fmla="*/ 6 h 766"/>
                  <a:gd name="T60" fmla="*/ 290 w 648"/>
                  <a:gd name="T61" fmla="*/ 0 h 766"/>
                  <a:gd name="T62" fmla="*/ 374 w 648"/>
                  <a:gd name="T63" fmla="*/ 12 h 766"/>
                  <a:gd name="T64" fmla="*/ 448 w 648"/>
                  <a:gd name="T65" fmla="*/ 46 h 766"/>
                  <a:gd name="T66" fmla="*/ 508 w 648"/>
                  <a:gd name="T67" fmla="*/ 100 h 766"/>
                  <a:gd name="T68" fmla="*/ 554 w 648"/>
                  <a:gd name="T69" fmla="*/ 168 h 766"/>
                  <a:gd name="T70" fmla="*/ 576 w 648"/>
                  <a:gd name="T71" fmla="*/ 248 h 766"/>
                  <a:gd name="T72" fmla="*/ 580 w 648"/>
                  <a:gd name="T73" fmla="*/ 334 h 766"/>
                  <a:gd name="T74" fmla="*/ 648 w 648"/>
                  <a:gd name="T75" fmla="*/ 438 h 766"/>
                  <a:gd name="T76" fmla="*/ 646 w 648"/>
                  <a:gd name="T77" fmla="*/ 458 h 766"/>
                  <a:gd name="T78" fmla="*/ 636 w 648"/>
                  <a:gd name="T79" fmla="*/ 468 h 766"/>
                  <a:gd name="T80" fmla="*/ 580 w 648"/>
                  <a:gd name="T81" fmla="*/ 472 h 766"/>
                  <a:gd name="T82" fmla="*/ 578 w 648"/>
                  <a:gd name="T83" fmla="*/ 592 h 766"/>
                  <a:gd name="T84" fmla="*/ 568 w 648"/>
                  <a:gd name="T85" fmla="*/ 614 h 766"/>
                  <a:gd name="T86" fmla="*/ 546 w 648"/>
                  <a:gd name="T87" fmla="*/ 624 h 766"/>
                  <a:gd name="T88" fmla="*/ 382 w 648"/>
                  <a:gd name="T89" fmla="*/ 766 h 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48" h="766">
                    <a:moveTo>
                      <a:pt x="382" y="766"/>
                    </a:moveTo>
                    <a:lnTo>
                      <a:pt x="364" y="766"/>
                    </a:lnTo>
                    <a:lnTo>
                      <a:pt x="364" y="608"/>
                    </a:lnTo>
                    <a:lnTo>
                      <a:pt x="538" y="608"/>
                    </a:lnTo>
                    <a:lnTo>
                      <a:pt x="538" y="608"/>
                    </a:lnTo>
                    <a:lnTo>
                      <a:pt x="546" y="606"/>
                    </a:lnTo>
                    <a:lnTo>
                      <a:pt x="554" y="600"/>
                    </a:lnTo>
                    <a:lnTo>
                      <a:pt x="560" y="592"/>
                    </a:lnTo>
                    <a:lnTo>
                      <a:pt x="562" y="584"/>
                    </a:lnTo>
                    <a:lnTo>
                      <a:pt x="562" y="454"/>
                    </a:lnTo>
                    <a:lnTo>
                      <a:pt x="622" y="454"/>
                    </a:lnTo>
                    <a:lnTo>
                      <a:pt x="622" y="454"/>
                    </a:lnTo>
                    <a:lnTo>
                      <a:pt x="628" y="452"/>
                    </a:lnTo>
                    <a:lnTo>
                      <a:pt x="630" y="450"/>
                    </a:lnTo>
                    <a:lnTo>
                      <a:pt x="630" y="450"/>
                    </a:lnTo>
                    <a:lnTo>
                      <a:pt x="630" y="446"/>
                    </a:lnTo>
                    <a:lnTo>
                      <a:pt x="628" y="440"/>
                    </a:lnTo>
                    <a:lnTo>
                      <a:pt x="562" y="338"/>
                    </a:lnTo>
                    <a:lnTo>
                      <a:pt x="562" y="286"/>
                    </a:lnTo>
                    <a:lnTo>
                      <a:pt x="562" y="286"/>
                    </a:lnTo>
                    <a:lnTo>
                      <a:pt x="560" y="258"/>
                    </a:lnTo>
                    <a:lnTo>
                      <a:pt x="556" y="232"/>
                    </a:lnTo>
                    <a:lnTo>
                      <a:pt x="548" y="206"/>
                    </a:lnTo>
                    <a:lnTo>
                      <a:pt x="540" y="182"/>
                    </a:lnTo>
                    <a:lnTo>
                      <a:pt x="528" y="158"/>
                    </a:lnTo>
                    <a:lnTo>
                      <a:pt x="514" y="136"/>
                    </a:lnTo>
                    <a:lnTo>
                      <a:pt x="498" y="116"/>
                    </a:lnTo>
                    <a:lnTo>
                      <a:pt x="480" y="96"/>
                    </a:lnTo>
                    <a:lnTo>
                      <a:pt x="462" y="78"/>
                    </a:lnTo>
                    <a:lnTo>
                      <a:pt x="440" y="64"/>
                    </a:lnTo>
                    <a:lnTo>
                      <a:pt x="418" y="50"/>
                    </a:lnTo>
                    <a:lnTo>
                      <a:pt x="394" y="38"/>
                    </a:lnTo>
                    <a:lnTo>
                      <a:pt x="370" y="30"/>
                    </a:lnTo>
                    <a:lnTo>
                      <a:pt x="344" y="22"/>
                    </a:lnTo>
                    <a:lnTo>
                      <a:pt x="318" y="18"/>
                    </a:lnTo>
                    <a:lnTo>
                      <a:pt x="290" y="18"/>
                    </a:lnTo>
                    <a:lnTo>
                      <a:pt x="290" y="18"/>
                    </a:lnTo>
                    <a:lnTo>
                      <a:pt x="262" y="18"/>
                    </a:lnTo>
                    <a:lnTo>
                      <a:pt x="236" y="22"/>
                    </a:lnTo>
                    <a:lnTo>
                      <a:pt x="210" y="30"/>
                    </a:lnTo>
                    <a:lnTo>
                      <a:pt x="184" y="38"/>
                    </a:lnTo>
                    <a:lnTo>
                      <a:pt x="160" y="50"/>
                    </a:lnTo>
                    <a:lnTo>
                      <a:pt x="138" y="64"/>
                    </a:lnTo>
                    <a:lnTo>
                      <a:pt x="118" y="80"/>
                    </a:lnTo>
                    <a:lnTo>
                      <a:pt x="98" y="96"/>
                    </a:lnTo>
                    <a:lnTo>
                      <a:pt x="80" y="116"/>
                    </a:lnTo>
                    <a:lnTo>
                      <a:pt x="64" y="138"/>
                    </a:lnTo>
                    <a:lnTo>
                      <a:pt x="52" y="160"/>
                    </a:lnTo>
                    <a:lnTo>
                      <a:pt x="40" y="184"/>
                    </a:lnTo>
                    <a:lnTo>
                      <a:pt x="30" y="208"/>
                    </a:lnTo>
                    <a:lnTo>
                      <a:pt x="24" y="234"/>
                    </a:lnTo>
                    <a:lnTo>
                      <a:pt x="20" y="262"/>
                    </a:lnTo>
                    <a:lnTo>
                      <a:pt x="18" y="288"/>
                    </a:lnTo>
                    <a:lnTo>
                      <a:pt x="18" y="288"/>
                    </a:lnTo>
                    <a:lnTo>
                      <a:pt x="20" y="314"/>
                    </a:lnTo>
                    <a:lnTo>
                      <a:pt x="24" y="338"/>
                    </a:lnTo>
                    <a:lnTo>
                      <a:pt x="28" y="362"/>
                    </a:lnTo>
                    <a:lnTo>
                      <a:pt x="36" y="386"/>
                    </a:lnTo>
                    <a:lnTo>
                      <a:pt x="46" y="408"/>
                    </a:lnTo>
                    <a:lnTo>
                      <a:pt x="58" y="430"/>
                    </a:lnTo>
                    <a:lnTo>
                      <a:pt x="72" y="450"/>
                    </a:lnTo>
                    <a:lnTo>
                      <a:pt x="88" y="470"/>
                    </a:lnTo>
                    <a:lnTo>
                      <a:pt x="90" y="472"/>
                    </a:lnTo>
                    <a:lnTo>
                      <a:pt x="90" y="766"/>
                    </a:lnTo>
                    <a:lnTo>
                      <a:pt x="72" y="766"/>
                    </a:lnTo>
                    <a:lnTo>
                      <a:pt x="72" y="480"/>
                    </a:lnTo>
                    <a:lnTo>
                      <a:pt x="72" y="480"/>
                    </a:lnTo>
                    <a:lnTo>
                      <a:pt x="56" y="460"/>
                    </a:lnTo>
                    <a:lnTo>
                      <a:pt x="42" y="438"/>
                    </a:lnTo>
                    <a:lnTo>
                      <a:pt x="30" y="414"/>
                    </a:lnTo>
                    <a:lnTo>
                      <a:pt x="20" y="390"/>
                    </a:lnTo>
                    <a:lnTo>
                      <a:pt x="12" y="366"/>
                    </a:lnTo>
                    <a:lnTo>
                      <a:pt x="6" y="342"/>
                    </a:lnTo>
                    <a:lnTo>
                      <a:pt x="2" y="316"/>
                    </a:lnTo>
                    <a:lnTo>
                      <a:pt x="0" y="288"/>
                    </a:lnTo>
                    <a:lnTo>
                      <a:pt x="0" y="288"/>
                    </a:lnTo>
                    <a:lnTo>
                      <a:pt x="2" y="260"/>
                    </a:lnTo>
                    <a:lnTo>
                      <a:pt x="6" y="230"/>
                    </a:lnTo>
                    <a:lnTo>
                      <a:pt x="14" y="202"/>
                    </a:lnTo>
                    <a:lnTo>
                      <a:pt x="24" y="176"/>
                    </a:lnTo>
                    <a:lnTo>
                      <a:pt x="36" y="150"/>
                    </a:lnTo>
                    <a:lnTo>
                      <a:pt x="50" y="128"/>
                    </a:lnTo>
                    <a:lnTo>
                      <a:pt x="66" y="104"/>
                    </a:lnTo>
                    <a:lnTo>
                      <a:pt x="86" y="84"/>
                    </a:lnTo>
                    <a:lnTo>
                      <a:pt x="106" y="66"/>
                    </a:lnTo>
                    <a:lnTo>
                      <a:pt x="128" y="48"/>
                    </a:lnTo>
                    <a:lnTo>
                      <a:pt x="152" y="34"/>
                    </a:lnTo>
                    <a:lnTo>
                      <a:pt x="178" y="22"/>
                    </a:lnTo>
                    <a:lnTo>
                      <a:pt x="204" y="12"/>
                    </a:lnTo>
                    <a:lnTo>
                      <a:pt x="232" y="6"/>
                    </a:lnTo>
                    <a:lnTo>
                      <a:pt x="260" y="0"/>
                    </a:lnTo>
                    <a:lnTo>
                      <a:pt x="290" y="0"/>
                    </a:lnTo>
                    <a:lnTo>
                      <a:pt x="290" y="0"/>
                    </a:lnTo>
                    <a:lnTo>
                      <a:pt x="318" y="0"/>
                    </a:lnTo>
                    <a:lnTo>
                      <a:pt x="346" y="4"/>
                    </a:lnTo>
                    <a:lnTo>
                      <a:pt x="374" y="12"/>
                    </a:lnTo>
                    <a:lnTo>
                      <a:pt x="400" y="22"/>
                    </a:lnTo>
                    <a:lnTo>
                      <a:pt x="424" y="32"/>
                    </a:lnTo>
                    <a:lnTo>
                      <a:pt x="448" y="46"/>
                    </a:lnTo>
                    <a:lnTo>
                      <a:pt x="470" y="62"/>
                    </a:lnTo>
                    <a:lnTo>
                      <a:pt x="490" y="80"/>
                    </a:lnTo>
                    <a:lnTo>
                      <a:pt x="508" y="100"/>
                    </a:lnTo>
                    <a:lnTo>
                      <a:pt x="526" y="122"/>
                    </a:lnTo>
                    <a:lnTo>
                      <a:pt x="540" y="144"/>
                    </a:lnTo>
                    <a:lnTo>
                      <a:pt x="554" y="168"/>
                    </a:lnTo>
                    <a:lnTo>
                      <a:pt x="564" y="194"/>
                    </a:lnTo>
                    <a:lnTo>
                      <a:pt x="572" y="220"/>
                    </a:lnTo>
                    <a:lnTo>
                      <a:pt x="576" y="248"/>
                    </a:lnTo>
                    <a:lnTo>
                      <a:pt x="580" y="276"/>
                    </a:lnTo>
                    <a:lnTo>
                      <a:pt x="580" y="276"/>
                    </a:lnTo>
                    <a:lnTo>
                      <a:pt x="580" y="334"/>
                    </a:lnTo>
                    <a:lnTo>
                      <a:pt x="644" y="430"/>
                    </a:lnTo>
                    <a:lnTo>
                      <a:pt x="644" y="430"/>
                    </a:lnTo>
                    <a:lnTo>
                      <a:pt x="648" y="438"/>
                    </a:lnTo>
                    <a:lnTo>
                      <a:pt x="648" y="444"/>
                    </a:lnTo>
                    <a:lnTo>
                      <a:pt x="648" y="452"/>
                    </a:lnTo>
                    <a:lnTo>
                      <a:pt x="646" y="458"/>
                    </a:lnTo>
                    <a:lnTo>
                      <a:pt x="646" y="458"/>
                    </a:lnTo>
                    <a:lnTo>
                      <a:pt x="640" y="464"/>
                    </a:lnTo>
                    <a:lnTo>
                      <a:pt x="636" y="468"/>
                    </a:lnTo>
                    <a:lnTo>
                      <a:pt x="628" y="470"/>
                    </a:lnTo>
                    <a:lnTo>
                      <a:pt x="622" y="472"/>
                    </a:lnTo>
                    <a:lnTo>
                      <a:pt x="580" y="472"/>
                    </a:lnTo>
                    <a:lnTo>
                      <a:pt x="580" y="584"/>
                    </a:lnTo>
                    <a:lnTo>
                      <a:pt x="580" y="584"/>
                    </a:lnTo>
                    <a:lnTo>
                      <a:pt x="578" y="592"/>
                    </a:lnTo>
                    <a:lnTo>
                      <a:pt x="576" y="600"/>
                    </a:lnTo>
                    <a:lnTo>
                      <a:pt x="572" y="606"/>
                    </a:lnTo>
                    <a:lnTo>
                      <a:pt x="568" y="614"/>
                    </a:lnTo>
                    <a:lnTo>
                      <a:pt x="560" y="618"/>
                    </a:lnTo>
                    <a:lnTo>
                      <a:pt x="554" y="622"/>
                    </a:lnTo>
                    <a:lnTo>
                      <a:pt x="546" y="624"/>
                    </a:lnTo>
                    <a:lnTo>
                      <a:pt x="538" y="626"/>
                    </a:lnTo>
                    <a:lnTo>
                      <a:pt x="382" y="626"/>
                    </a:lnTo>
                    <a:lnTo>
                      <a:pt x="382" y="7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7" name="Freeform 59">
                <a:extLst>
                  <a:ext uri="{FF2B5EF4-FFF2-40B4-BE49-F238E27FC236}">
                    <a16:creationId xmlns:a16="http://schemas.microsoft.com/office/drawing/2014/main" id="{AB4B28CA-3405-25E0-5B87-BF6B90936C4B}"/>
                  </a:ext>
                </a:extLst>
              </p:cNvPr>
              <p:cNvSpPr>
                <a:spLocks/>
              </p:cNvSpPr>
              <p:nvPr/>
            </p:nvSpPr>
            <p:spPr bwMode="auto">
              <a:xfrm>
                <a:off x="2825527" y="288170"/>
                <a:ext cx="361950" cy="358775"/>
              </a:xfrm>
              <a:custGeom>
                <a:avLst/>
                <a:gdLst>
                  <a:gd name="T0" fmla="*/ 18 w 228"/>
                  <a:gd name="T1" fmla="*/ 226 h 226"/>
                  <a:gd name="T2" fmla="*/ 0 w 228"/>
                  <a:gd name="T3" fmla="*/ 226 h 226"/>
                  <a:gd name="T4" fmla="*/ 0 w 228"/>
                  <a:gd name="T5" fmla="*/ 218 h 226"/>
                  <a:gd name="T6" fmla="*/ 0 w 228"/>
                  <a:gd name="T7" fmla="*/ 218 h 226"/>
                  <a:gd name="T8" fmla="*/ 0 w 228"/>
                  <a:gd name="T9" fmla="*/ 196 h 226"/>
                  <a:gd name="T10" fmla="*/ 4 w 228"/>
                  <a:gd name="T11" fmla="*/ 174 h 226"/>
                  <a:gd name="T12" fmla="*/ 10 w 228"/>
                  <a:gd name="T13" fmla="*/ 152 h 226"/>
                  <a:gd name="T14" fmla="*/ 16 w 228"/>
                  <a:gd name="T15" fmla="*/ 132 h 226"/>
                  <a:gd name="T16" fmla="*/ 26 w 228"/>
                  <a:gd name="T17" fmla="*/ 114 h 226"/>
                  <a:gd name="T18" fmla="*/ 38 w 228"/>
                  <a:gd name="T19" fmla="*/ 96 h 226"/>
                  <a:gd name="T20" fmla="*/ 50 w 228"/>
                  <a:gd name="T21" fmla="*/ 78 h 226"/>
                  <a:gd name="T22" fmla="*/ 64 w 228"/>
                  <a:gd name="T23" fmla="*/ 64 h 226"/>
                  <a:gd name="T24" fmla="*/ 80 w 228"/>
                  <a:gd name="T25" fmla="*/ 50 h 226"/>
                  <a:gd name="T26" fmla="*/ 96 w 228"/>
                  <a:gd name="T27" fmla="*/ 36 h 226"/>
                  <a:gd name="T28" fmla="*/ 114 w 228"/>
                  <a:gd name="T29" fmla="*/ 26 h 226"/>
                  <a:gd name="T30" fmla="*/ 134 w 228"/>
                  <a:gd name="T31" fmla="*/ 16 h 226"/>
                  <a:gd name="T32" fmla="*/ 154 w 228"/>
                  <a:gd name="T33" fmla="*/ 8 h 226"/>
                  <a:gd name="T34" fmla="*/ 174 w 228"/>
                  <a:gd name="T35" fmla="*/ 4 h 226"/>
                  <a:gd name="T36" fmla="*/ 196 w 228"/>
                  <a:gd name="T37" fmla="*/ 0 h 226"/>
                  <a:gd name="T38" fmla="*/ 218 w 228"/>
                  <a:gd name="T39" fmla="*/ 0 h 226"/>
                  <a:gd name="T40" fmla="*/ 228 w 228"/>
                  <a:gd name="T41" fmla="*/ 0 h 226"/>
                  <a:gd name="T42" fmla="*/ 228 w 228"/>
                  <a:gd name="T43" fmla="*/ 18 h 226"/>
                  <a:gd name="T44" fmla="*/ 218 w 228"/>
                  <a:gd name="T45" fmla="*/ 18 h 226"/>
                  <a:gd name="T46" fmla="*/ 218 w 228"/>
                  <a:gd name="T47" fmla="*/ 18 h 226"/>
                  <a:gd name="T48" fmla="*/ 198 w 228"/>
                  <a:gd name="T49" fmla="*/ 18 h 226"/>
                  <a:gd name="T50" fmla="*/ 178 w 228"/>
                  <a:gd name="T51" fmla="*/ 22 h 226"/>
                  <a:gd name="T52" fmla="*/ 158 w 228"/>
                  <a:gd name="T53" fmla="*/ 26 h 226"/>
                  <a:gd name="T54" fmla="*/ 140 w 228"/>
                  <a:gd name="T55" fmla="*/ 32 h 226"/>
                  <a:gd name="T56" fmla="*/ 122 w 228"/>
                  <a:gd name="T57" fmla="*/ 42 h 226"/>
                  <a:gd name="T58" fmla="*/ 106 w 228"/>
                  <a:gd name="T59" fmla="*/ 52 h 226"/>
                  <a:gd name="T60" fmla="*/ 90 w 228"/>
                  <a:gd name="T61" fmla="*/ 62 h 226"/>
                  <a:gd name="T62" fmla="*/ 76 w 228"/>
                  <a:gd name="T63" fmla="*/ 76 h 226"/>
                  <a:gd name="T64" fmla="*/ 64 w 228"/>
                  <a:gd name="T65" fmla="*/ 90 h 226"/>
                  <a:gd name="T66" fmla="*/ 52 w 228"/>
                  <a:gd name="T67" fmla="*/ 106 h 226"/>
                  <a:gd name="T68" fmla="*/ 42 w 228"/>
                  <a:gd name="T69" fmla="*/ 122 h 226"/>
                  <a:gd name="T70" fmla="*/ 34 w 228"/>
                  <a:gd name="T71" fmla="*/ 140 h 226"/>
                  <a:gd name="T72" fmla="*/ 26 w 228"/>
                  <a:gd name="T73" fmla="*/ 158 h 226"/>
                  <a:gd name="T74" fmla="*/ 22 w 228"/>
                  <a:gd name="T75" fmla="*/ 178 h 226"/>
                  <a:gd name="T76" fmla="*/ 18 w 228"/>
                  <a:gd name="T77" fmla="*/ 198 h 226"/>
                  <a:gd name="T78" fmla="*/ 18 w 228"/>
                  <a:gd name="T79" fmla="*/ 218 h 226"/>
                  <a:gd name="T80" fmla="*/ 18 w 228"/>
                  <a:gd name="T81" fmla="*/ 226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28" h="226">
                    <a:moveTo>
                      <a:pt x="18" y="226"/>
                    </a:moveTo>
                    <a:lnTo>
                      <a:pt x="0" y="226"/>
                    </a:lnTo>
                    <a:lnTo>
                      <a:pt x="0" y="218"/>
                    </a:lnTo>
                    <a:lnTo>
                      <a:pt x="0" y="218"/>
                    </a:lnTo>
                    <a:lnTo>
                      <a:pt x="0" y="196"/>
                    </a:lnTo>
                    <a:lnTo>
                      <a:pt x="4" y="174"/>
                    </a:lnTo>
                    <a:lnTo>
                      <a:pt x="10" y="152"/>
                    </a:lnTo>
                    <a:lnTo>
                      <a:pt x="16" y="132"/>
                    </a:lnTo>
                    <a:lnTo>
                      <a:pt x="26" y="114"/>
                    </a:lnTo>
                    <a:lnTo>
                      <a:pt x="38" y="96"/>
                    </a:lnTo>
                    <a:lnTo>
                      <a:pt x="50" y="78"/>
                    </a:lnTo>
                    <a:lnTo>
                      <a:pt x="64" y="64"/>
                    </a:lnTo>
                    <a:lnTo>
                      <a:pt x="80" y="50"/>
                    </a:lnTo>
                    <a:lnTo>
                      <a:pt x="96" y="36"/>
                    </a:lnTo>
                    <a:lnTo>
                      <a:pt x="114" y="26"/>
                    </a:lnTo>
                    <a:lnTo>
                      <a:pt x="134" y="16"/>
                    </a:lnTo>
                    <a:lnTo>
                      <a:pt x="154" y="8"/>
                    </a:lnTo>
                    <a:lnTo>
                      <a:pt x="174" y="4"/>
                    </a:lnTo>
                    <a:lnTo>
                      <a:pt x="196" y="0"/>
                    </a:lnTo>
                    <a:lnTo>
                      <a:pt x="218" y="0"/>
                    </a:lnTo>
                    <a:lnTo>
                      <a:pt x="228" y="0"/>
                    </a:lnTo>
                    <a:lnTo>
                      <a:pt x="228" y="18"/>
                    </a:lnTo>
                    <a:lnTo>
                      <a:pt x="218" y="18"/>
                    </a:lnTo>
                    <a:lnTo>
                      <a:pt x="218" y="18"/>
                    </a:lnTo>
                    <a:lnTo>
                      <a:pt x="198" y="18"/>
                    </a:lnTo>
                    <a:lnTo>
                      <a:pt x="178" y="22"/>
                    </a:lnTo>
                    <a:lnTo>
                      <a:pt x="158" y="26"/>
                    </a:lnTo>
                    <a:lnTo>
                      <a:pt x="140" y="32"/>
                    </a:lnTo>
                    <a:lnTo>
                      <a:pt x="122" y="42"/>
                    </a:lnTo>
                    <a:lnTo>
                      <a:pt x="106" y="52"/>
                    </a:lnTo>
                    <a:lnTo>
                      <a:pt x="90" y="62"/>
                    </a:lnTo>
                    <a:lnTo>
                      <a:pt x="76" y="76"/>
                    </a:lnTo>
                    <a:lnTo>
                      <a:pt x="64" y="90"/>
                    </a:lnTo>
                    <a:lnTo>
                      <a:pt x="52" y="106"/>
                    </a:lnTo>
                    <a:lnTo>
                      <a:pt x="42" y="122"/>
                    </a:lnTo>
                    <a:lnTo>
                      <a:pt x="34" y="140"/>
                    </a:lnTo>
                    <a:lnTo>
                      <a:pt x="26" y="158"/>
                    </a:lnTo>
                    <a:lnTo>
                      <a:pt x="22" y="178"/>
                    </a:lnTo>
                    <a:lnTo>
                      <a:pt x="18" y="198"/>
                    </a:lnTo>
                    <a:lnTo>
                      <a:pt x="18" y="218"/>
                    </a:lnTo>
                    <a:lnTo>
                      <a:pt x="18" y="2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b-NO"/>
              </a:p>
            </p:txBody>
          </p:sp>
          <p:cxnSp>
            <p:nvCxnSpPr>
              <p:cNvPr id="8" name="Line 60">
                <a:extLst>
                  <a:ext uri="{FF2B5EF4-FFF2-40B4-BE49-F238E27FC236}">
                    <a16:creationId xmlns:a16="http://schemas.microsoft.com/office/drawing/2014/main" id="{8F58DFED-4D3B-C2D6-133E-0FA651DC9829}"/>
                  </a:ext>
                </a:extLst>
              </p:cNvPr>
              <p:cNvCxnSpPr/>
              <p:nvPr/>
            </p:nvCxnSpPr>
            <p:spPr bwMode="auto">
              <a:xfrm>
                <a:off x="3504977" y="634245"/>
                <a:ext cx="0" cy="0"/>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cxnSp>
          <p:cxnSp>
            <p:nvCxnSpPr>
              <p:cNvPr id="9" name="Line 61">
                <a:extLst>
                  <a:ext uri="{FF2B5EF4-FFF2-40B4-BE49-F238E27FC236}">
                    <a16:creationId xmlns:a16="http://schemas.microsoft.com/office/drawing/2014/main" id="{C2E81F15-6762-92F7-9FFF-BA82D623B5C1}"/>
                  </a:ext>
                </a:extLst>
              </p:cNvPr>
              <p:cNvCxnSpPr/>
              <p:nvPr/>
            </p:nvCxnSpPr>
            <p:spPr bwMode="auto">
              <a:xfrm>
                <a:off x="3504977" y="634245"/>
                <a:ext cx="0" cy="0"/>
              </a:xfrm>
              <a:prstGeom prst="line">
                <a:avLst/>
              </a:prstGeom>
              <a:grpFill/>
              <a:ln w="12700">
                <a:solidFill>
                  <a:srgbClr val="000000"/>
                </a:solidFill>
                <a:prstDash val="solid"/>
                <a:round/>
                <a:headEnd/>
                <a:tailEnd/>
              </a:ln>
            </p:spPr>
          </p:cxnSp>
          <p:sp>
            <p:nvSpPr>
              <p:cNvPr id="10" name="Freeform 62">
                <a:extLst>
                  <a:ext uri="{FF2B5EF4-FFF2-40B4-BE49-F238E27FC236}">
                    <a16:creationId xmlns:a16="http://schemas.microsoft.com/office/drawing/2014/main" id="{6433EA9E-7A73-0BB9-32EA-AF48FE4EB5D3}"/>
                  </a:ext>
                </a:extLst>
              </p:cNvPr>
              <p:cNvSpPr>
                <a:spLocks/>
              </p:cNvSpPr>
              <p:nvPr/>
            </p:nvSpPr>
            <p:spPr bwMode="auto">
              <a:xfrm>
                <a:off x="2955702" y="418345"/>
                <a:ext cx="336550" cy="228600"/>
              </a:xfrm>
              <a:custGeom>
                <a:avLst/>
                <a:gdLst>
                  <a:gd name="T0" fmla="*/ 18 w 212"/>
                  <a:gd name="T1" fmla="*/ 144 h 144"/>
                  <a:gd name="T2" fmla="*/ 0 w 212"/>
                  <a:gd name="T3" fmla="*/ 144 h 144"/>
                  <a:gd name="T4" fmla="*/ 0 w 212"/>
                  <a:gd name="T5" fmla="*/ 136 h 144"/>
                  <a:gd name="T6" fmla="*/ 0 w 212"/>
                  <a:gd name="T7" fmla="*/ 136 h 144"/>
                  <a:gd name="T8" fmla="*/ 0 w 212"/>
                  <a:gd name="T9" fmla="*/ 122 h 144"/>
                  <a:gd name="T10" fmla="*/ 2 w 212"/>
                  <a:gd name="T11" fmla="*/ 108 h 144"/>
                  <a:gd name="T12" fmla="*/ 6 w 212"/>
                  <a:gd name="T13" fmla="*/ 96 h 144"/>
                  <a:gd name="T14" fmla="*/ 10 w 212"/>
                  <a:gd name="T15" fmla="*/ 82 h 144"/>
                  <a:gd name="T16" fmla="*/ 16 w 212"/>
                  <a:gd name="T17" fmla="*/ 70 h 144"/>
                  <a:gd name="T18" fmla="*/ 24 w 212"/>
                  <a:gd name="T19" fmla="*/ 60 h 144"/>
                  <a:gd name="T20" fmla="*/ 32 w 212"/>
                  <a:gd name="T21" fmla="*/ 50 h 144"/>
                  <a:gd name="T22" fmla="*/ 40 w 212"/>
                  <a:gd name="T23" fmla="*/ 40 h 144"/>
                  <a:gd name="T24" fmla="*/ 50 w 212"/>
                  <a:gd name="T25" fmla="*/ 30 h 144"/>
                  <a:gd name="T26" fmla="*/ 60 w 212"/>
                  <a:gd name="T27" fmla="*/ 22 h 144"/>
                  <a:gd name="T28" fmla="*/ 72 w 212"/>
                  <a:gd name="T29" fmla="*/ 16 h 144"/>
                  <a:gd name="T30" fmla="*/ 84 w 212"/>
                  <a:gd name="T31" fmla="*/ 10 h 144"/>
                  <a:gd name="T32" fmla="*/ 96 w 212"/>
                  <a:gd name="T33" fmla="*/ 6 h 144"/>
                  <a:gd name="T34" fmla="*/ 108 w 212"/>
                  <a:gd name="T35" fmla="*/ 2 h 144"/>
                  <a:gd name="T36" fmla="*/ 122 w 212"/>
                  <a:gd name="T37" fmla="*/ 0 h 144"/>
                  <a:gd name="T38" fmla="*/ 136 w 212"/>
                  <a:gd name="T39" fmla="*/ 0 h 144"/>
                  <a:gd name="T40" fmla="*/ 136 w 212"/>
                  <a:gd name="T41" fmla="*/ 0 h 144"/>
                  <a:gd name="T42" fmla="*/ 154 w 212"/>
                  <a:gd name="T43" fmla="*/ 0 h 144"/>
                  <a:gd name="T44" fmla="*/ 172 w 212"/>
                  <a:gd name="T45" fmla="*/ 4 h 144"/>
                  <a:gd name="T46" fmla="*/ 188 w 212"/>
                  <a:gd name="T47" fmla="*/ 10 h 144"/>
                  <a:gd name="T48" fmla="*/ 204 w 212"/>
                  <a:gd name="T49" fmla="*/ 18 h 144"/>
                  <a:gd name="T50" fmla="*/ 212 w 212"/>
                  <a:gd name="T51" fmla="*/ 22 h 144"/>
                  <a:gd name="T52" fmla="*/ 204 w 212"/>
                  <a:gd name="T53" fmla="*/ 38 h 144"/>
                  <a:gd name="T54" fmla="*/ 196 w 212"/>
                  <a:gd name="T55" fmla="*/ 34 h 144"/>
                  <a:gd name="T56" fmla="*/ 196 w 212"/>
                  <a:gd name="T57" fmla="*/ 34 h 144"/>
                  <a:gd name="T58" fmla="*/ 182 w 212"/>
                  <a:gd name="T59" fmla="*/ 26 h 144"/>
                  <a:gd name="T60" fmla="*/ 168 w 212"/>
                  <a:gd name="T61" fmla="*/ 22 h 144"/>
                  <a:gd name="T62" fmla="*/ 152 w 212"/>
                  <a:gd name="T63" fmla="*/ 18 h 144"/>
                  <a:gd name="T64" fmla="*/ 136 w 212"/>
                  <a:gd name="T65" fmla="*/ 18 h 144"/>
                  <a:gd name="T66" fmla="*/ 136 w 212"/>
                  <a:gd name="T67" fmla="*/ 18 h 144"/>
                  <a:gd name="T68" fmla="*/ 124 w 212"/>
                  <a:gd name="T69" fmla="*/ 18 h 144"/>
                  <a:gd name="T70" fmla="*/ 112 w 212"/>
                  <a:gd name="T71" fmla="*/ 20 h 144"/>
                  <a:gd name="T72" fmla="*/ 90 w 212"/>
                  <a:gd name="T73" fmla="*/ 26 h 144"/>
                  <a:gd name="T74" fmla="*/ 70 w 212"/>
                  <a:gd name="T75" fmla="*/ 38 h 144"/>
                  <a:gd name="T76" fmla="*/ 52 w 212"/>
                  <a:gd name="T77" fmla="*/ 52 h 144"/>
                  <a:gd name="T78" fmla="*/ 38 w 212"/>
                  <a:gd name="T79" fmla="*/ 70 h 144"/>
                  <a:gd name="T80" fmla="*/ 28 w 212"/>
                  <a:gd name="T81" fmla="*/ 90 h 144"/>
                  <a:gd name="T82" fmla="*/ 20 w 212"/>
                  <a:gd name="T83" fmla="*/ 112 h 144"/>
                  <a:gd name="T84" fmla="*/ 18 w 212"/>
                  <a:gd name="T85" fmla="*/ 124 h 144"/>
                  <a:gd name="T86" fmla="*/ 18 w 212"/>
                  <a:gd name="T87" fmla="*/ 136 h 144"/>
                  <a:gd name="T88" fmla="*/ 18 w 212"/>
                  <a:gd name="T89"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12" h="144">
                    <a:moveTo>
                      <a:pt x="18" y="144"/>
                    </a:moveTo>
                    <a:lnTo>
                      <a:pt x="0" y="144"/>
                    </a:lnTo>
                    <a:lnTo>
                      <a:pt x="0" y="136"/>
                    </a:lnTo>
                    <a:lnTo>
                      <a:pt x="0" y="136"/>
                    </a:lnTo>
                    <a:lnTo>
                      <a:pt x="0" y="122"/>
                    </a:lnTo>
                    <a:lnTo>
                      <a:pt x="2" y="108"/>
                    </a:lnTo>
                    <a:lnTo>
                      <a:pt x="6" y="96"/>
                    </a:lnTo>
                    <a:lnTo>
                      <a:pt x="10" y="82"/>
                    </a:lnTo>
                    <a:lnTo>
                      <a:pt x="16" y="70"/>
                    </a:lnTo>
                    <a:lnTo>
                      <a:pt x="24" y="60"/>
                    </a:lnTo>
                    <a:lnTo>
                      <a:pt x="32" y="50"/>
                    </a:lnTo>
                    <a:lnTo>
                      <a:pt x="40" y="40"/>
                    </a:lnTo>
                    <a:lnTo>
                      <a:pt x="50" y="30"/>
                    </a:lnTo>
                    <a:lnTo>
                      <a:pt x="60" y="22"/>
                    </a:lnTo>
                    <a:lnTo>
                      <a:pt x="72" y="16"/>
                    </a:lnTo>
                    <a:lnTo>
                      <a:pt x="84" y="10"/>
                    </a:lnTo>
                    <a:lnTo>
                      <a:pt x="96" y="6"/>
                    </a:lnTo>
                    <a:lnTo>
                      <a:pt x="108" y="2"/>
                    </a:lnTo>
                    <a:lnTo>
                      <a:pt x="122" y="0"/>
                    </a:lnTo>
                    <a:lnTo>
                      <a:pt x="136" y="0"/>
                    </a:lnTo>
                    <a:lnTo>
                      <a:pt x="136" y="0"/>
                    </a:lnTo>
                    <a:lnTo>
                      <a:pt x="154" y="0"/>
                    </a:lnTo>
                    <a:lnTo>
                      <a:pt x="172" y="4"/>
                    </a:lnTo>
                    <a:lnTo>
                      <a:pt x="188" y="10"/>
                    </a:lnTo>
                    <a:lnTo>
                      <a:pt x="204" y="18"/>
                    </a:lnTo>
                    <a:lnTo>
                      <a:pt x="212" y="22"/>
                    </a:lnTo>
                    <a:lnTo>
                      <a:pt x="204" y="38"/>
                    </a:lnTo>
                    <a:lnTo>
                      <a:pt x="196" y="34"/>
                    </a:lnTo>
                    <a:lnTo>
                      <a:pt x="196" y="34"/>
                    </a:lnTo>
                    <a:lnTo>
                      <a:pt x="182" y="26"/>
                    </a:lnTo>
                    <a:lnTo>
                      <a:pt x="168" y="22"/>
                    </a:lnTo>
                    <a:lnTo>
                      <a:pt x="152" y="18"/>
                    </a:lnTo>
                    <a:lnTo>
                      <a:pt x="136" y="18"/>
                    </a:lnTo>
                    <a:lnTo>
                      <a:pt x="136" y="18"/>
                    </a:lnTo>
                    <a:lnTo>
                      <a:pt x="124" y="18"/>
                    </a:lnTo>
                    <a:lnTo>
                      <a:pt x="112" y="20"/>
                    </a:lnTo>
                    <a:lnTo>
                      <a:pt x="90" y="26"/>
                    </a:lnTo>
                    <a:lnTo>
                      <a:pt x="70" y="38"/>
                    </a:lnTo>
                    <a:lnTo>
                      <a:pt x="52" y="52"/>
                    </a:lnTo>
                    <a:lnTo>
                      <a:pt x="38" y="70"/>
                    </a:lnTo>
                    <a:lnTo>
                      <a:pt x="28" y="90"/>
                    </a:lnTo>
                    <a:lnTo>
                      <a:pt x="20" y="112"/>
                    </a:lnTo>
                    <a:lnTo>
                      <a:pt x="18" y="124"/>
                    </a:lnTo>
                    <a:lnTo>
                      <a:pt x="18" y="136"/>
                    </a:lnTo>
                    <a:lnTo>
                      <a:pt x="18" y="1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11" name="Freeform 63">
                <a:extLst>
                  <a:ext uri="{FF2B5EF4-FFF2-40B4-BE49-F238E27FC236}">
                    <a16:creationId xmlns:a16="http://schemas.microsoft.com/office/drawing/2014/main" id="{BE30BA9E-72CB-FD4E-4533-E12FD08658E7}"/>
                  </a:ext>
                </a:extLst>
              </p:cNvPr>
              <p:cNvSpPr>
                <a:spLocks noEditPoints="1"/>
              </p:cNvSpPr>
              <p:nvPr/>
            </p:nvSpPr>
            <p:spPr bwMode="auto">
              <a:xfrm>
                <a:off x="3304952" y="313570"/>
                <a:ext cx="215900" cy="298450"/>
              </a:xfrm>
              <a:custGeom>
                <a:avLst/>
                <a:gdLst>
                  <a:gd name="T0" fmla="*/ 118 w 136"/>
                  <a:gd name="T1" fmla="*/ 180 h 188"/>
                  <a:gd name="T2" fmla="*/ 122 w 136"/>
                  <a:gd name="T3" fmla="*/ 172 h 188"/>
                  <a:gd name="T4" fmla="*/ 126 w 136"/>
                  <a:gd name="T5" fmla="*/ 170 h 188"/>
                  <a:gd name="T6" fmla="*/ 134 w 136"/>
                  <a:gd name="T7" fmla="*/ 176 h 188"/>
                  <a:gd name="T8" fmla="*/ 136 w 136"/>
                  <a:gd name="T9" fmla="*/ 178 h 188"/>
                  <a:gd name="T10" fmla="*/ 132 w 136"/>
                  <a:gd name="T11" fmla="*/ 188 h 188"/>
                  <a:gd name="T12" fmla="*/ 128 w 136"/>
                  <a:gd name="T13" fmla="*/ 188 h 188"/>
                  <a:gd name="T14" fmla="*/ 128 w 136"/>
                  <a:gd name="T15" fmla="*/ 188 h 188"/>
                  <a:gd name="T16" fmla="*/ 118 w 136"/>
                  <a:gd name="T17" fmla="*/ 184 h 188"/>
                  <a:gd name="T18" fmla="*/ 112 w 136"/>
                  <a:gd name="T19" fmla="*/ 146 h 188"/>
                  <a:gd name="T20" fmla="*/ 112 w 136"/>
                  <a:gd name="T21" fmla="*/ 140 h 188"/>
                  <a:gd name="T22" fmla="*/ 118 w 136"/>
                  <a:gd name="T23" fmla="*/ 136 h 188"/>
                  <a:gd name="T24" fmla="*/ 126 w 136"/>
                  <a:gd name="T25" fmla="*/ 136 h 188"/>
                  <a:gd name="T26" fmla="*/ 130 w 136"/>
                  <a:gd name="T27" fmla="*/ 142 h 188"/>
                  <a:gd name="T28" fmla="*/ 128 w 136"/>
                  <a:gd name="T29" fmla="*/ 148 h 188"/>
                  <a:gd name="T30" fmla="*/ 122 w 136"/>
                  <a:gd name="T31" fmla="*/ 152 h 188"/>
                  <a:gd name="T32" fmla="*/ 120 w 136"/>
                  <a:gd name="T33" fmla="*/ 154 h 188"/>
                  <a:gd name="T34" fmla="*/ 112 w 136"/>
                  <a:gd name="T35" fmla="*/ 146 h 188"/>
                  <a:gd name="T36" fmla="*/ 100 w 136"/>
                  <a:gd name="T37" fmla="*/ 114 h 188"/>
                  <a:gd name="T38" fmla="*/ 102 w 136"/>
                  <a:gd name="T39" fmla="*/ 104 h 188"/>
                  <a:gd name="T40" fmla="*/ 104 w 136"/>
                  <a:gd name="T41" fmla="*/ 102 h 188"/>
                  <a:gd name="T42" fmla="*/ 114 w 136"/>
                  <a:gd name="T43" fmla="*/ 104 h 188"/>
                  <a:gd name="T44" fmla="*/ 116 w 136"/>
                  <a:gd name="T45" fmla="*/ 106 h 188"/>
                  <a:gd name="T46" fmla="*/ 116 w 136"/>
                  <a:gd name="T47" fmla="*/ 116 h 188"/>
                  <a:gd name="T48" fmla="*/ 112 w 136"/>
                  <a:gd name="T49" fmla="*/ 118 h 188"/>
                  <a:gd name="T50" fmla="*/ 108 w 136"/>
                  <a:gd name="T51" fmla="*/ 120 h 188"/>
                  <a:gd name="T52" fmla="*/ 100 w 136"/>
                  <a:gd name="T53" fmla="*/ 114 h 188"/>
                  <a:gd name="T54" fmla="*/ 82 w 136"/>
                  <a:gd name="T55" fmla="*/ 80 h 188"/>
                  <a:gd name="T56" fmla="*/ 86 w 136"/>
                  <a:gd name="T57" fmla="*/ 72 h 188"/>
                  <a:gd name="T58" fmla="*/ 88 w 136"/>
                  <a:gd name="T59" fmla="*/ 70 h 188"/>
                  <a:gd name="T60" fmla="*/ 98 w 136"/>
                  <a:gd name="T61" fmla="*/ 74 h 188"/>
                  <a:gd name="T62" fmla="*/ 100 w 136"/>
                  <a:gd name="T63" fmla="*/ 78 h 188"/>
                  <a:gd name="T64" fmla="*/ 96 w 136"/>
                  <a:gd name="T65" fmla="*/ 86 h 188"/>
                  <a:gd name="T66" fmla="*/ 90 w 136"/>
                  <a:gd name="T67" fmla="*/ 88 h 188"/>
                  <a:gd name="T68" fmla="*/ 86 w 136"/>
                  <a:gd name="T69" fmla="*/ 88 h 188"/>
                  <a:gd name="T70" fmla="*/ 62 w 136"/>
                  <a:gd name="T71" fmla="*/ 58 h 188"/>
                  <a:gd name="T72" fmla="*/ 58 w 136"/>
                  <a:gd name="T73" fmla="*/ 52 h 188"/>
                  <a:gd name="T74" fmla="*/ 62 w 136"/>
                  <a:gd name="T75" fmla="*/ 44 h 188"/>
                  <a:gd name="T76" fmla="*/ 68 w 136"/>
                  <a:gd name="T77" fmla="*/ 42 h 188"/>
                  <a:gd name="T78" fmla="*/ 74 w 136"/>
                  <a:gd name="T79" fmla="*/ 46 h 188"/>
                  <a:gd name="T80" fmla="*/ 74 w 136"/>
                  <a:gd name="T81" fmla="*/ 46 h 188"/>
                  <a:gd name="T82" fmla="*/ 76 w 136"/>
                  <a:gd name="T83" fmla="*/ 54 h 188"/>
                  <a:gd name="T84" fmla="*/ 74 w 136"/>
                  <a:gd name="T85" fmla="*/ 58 h 188"/>
                  <a:gd name="T86" fmla="*/ 68 w 136"/>
                  <a:gd name="T87" fmla="*/ 60 h 188"/>
                  <a:gd name="T88" fmla="*/ 62 w 136"/>
                  <a:gd name="T89" fmla="*/ 58 h 188"/>
                  <a:gd name="T90" fmla="*/ 36 w 136"/>
                  <a:gd name="T91" fmla="*/ 36 h 188"/>
                  <a:gd name="T92" fmla="*/ 32 w 136"/>
                  <a:gd name="T93" fmla="*/ 30 h 188"/>
                  <a:gd name="T94" fmla="*/ 32 w 136"/>
                  <a:gd name="T95" fmla="*/ 22 h 188"/>
                  <a:gd name="T96" fmla="*/ 38 w 136"/>
                  <a:gd name="T97" fmla="*/ 20 h 188"/>
                  <a:gd name="T98" fmla="*/ 46 w 136"/>
                  <a:gd name="T99" fmla="*/ 20 h 188"/>
                  <a:gd name="T100" fmla="*/ 50 w 136"/>
                  <a:gd name="T101" fmla="*/ 26 h 188"/>
                  <a:gd name="T102" fmla="*/ 48 w 136"/>
                  <a:gd name="T103" fmla="*/ 34 h 188"/>
                  <a:gd name="T104" fmla="*/ 40 w 136"/>
                  <a:gd name="T105" fmla="*/ 36 h 188"/>
                  <a:gd name="T106" fmla="*/ 36 w 136"/>
                  <a:gd name="T107" fmla="*/ 36 h 188"/>
                  <a:gd name="T108" fmla="*/ 6 w 136"/>
                  <a:gd name="T109" fmla="*/ 18 h 188"/>
                  <a:gd name="T110" fmla="*/ 0 w 136"/>
                  <a:gd name="T111" fmla="*/ 8 h 188"/>
                  <a:gd name="T112" fmla="*/ 2 w 136"/>
                  <a:gd name="T113" fmla="*/ 6 h 188"/>
                  <a:gd name="T114" fmla="*/ 10 w 136"/>
                  <a:gd name="T115" fmla="*/ 0 h 188"/>
                  <a:gd name="T116" fmla="*/ 14 w 136"/>
                  <a:gd name="T117" fmla="*/ 2 h 188"/>
                  <a:gd name="T118" fmla="*/ 18 w 136"/>
                  <a:gd name="T119" fmla="*/ 10 h 188"/>
                  <a:gd name="T120" fmla="*/ 18 w 136"/>
                  <a:gd name="T121" fmla="*/ 14 h 188"/>
                  <a:gd name="T122" fmla="*/ 10 w 136"/>
                  <a:gd name="T123" fmla="*/ 18 h 188"/>
                  <a:gd name="T124" fmla="*/ 6 w 136"/>
                  <a:gd name="T125" fmla="*/ 18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6" h="188">
                    <a:moveTo>
                      <a:pt x="118" y="180"/>
                    </a:moveTo>
                    <a:lnTo>
                      <a:pt x="118" y="180"/>
                    </a:lnTo>
                    <a:lnTo>
                      <a:pt x="118" y="180"/>
                    </a:lnTo>
                    <a:lnTo>
                      <a:pt x="118" y="176"/>
                    </a:lnTo>
                    <a:lnTo>
                      <a:pt x="120" y="174"/>
                    </a:lnTo>
                    <a:lnTo>
                      <a:pt x="122" y="172"/>
                    </a:lnTo>
                    <a:lnTo>
                      <a:pt x="126" y="170"/>
                    </a:lnTo>
                    <a:lnTo>
                      <a:pt x="126" y="170"/>
                    </a:lnTo>
                    <a:lnTo>
                      <a:pt x="126" y="170"/>
                    </a:lnTo>
                    <a:lnTo>
                      <a:pt x="130" y="170"/>
                    </a:lnTo>
                    <a:lnTo>
                      <a:pt x="132" y="172"/>
                    </a:lnTo>
                    <a:lnTo>
                      <a:pt x="134" y="176"/>
                    </a:lnTo>
                    <a:lnTo>
                      <a:pt x="136" y="178"/>
                    </a:lnTo>
                    <a:lnTo>
                      <a:pt x="136" y="178"/>
                    </a:lnTo>
                    <a:lnTo>
                      <a:pt x="136" y="178"/>
                    </a:lnTo>
                    <a:lnTo>
                      <a:pt x="136" y="182"/>
                    </a:lnTo>
                    <a:lnTo>
                      <a:pt x="134" y="186"/>
                    </a:lnTo>
                    <a:lnTo>
                      <a:pt x="132" y="188"/>
                    </a:lnTo>
                    <a:lnTo>
                      <a:pt x="128" y="188"/>
                    </a:lnTo>
                    <a:lnTo>
                      <a:pt x="128" y="188"/>
                    </a:lnTo>
                    <a:lnTo>
                      <a:pt x="128" y="188"/>
                    </a:lnTo>
                    <a:lnTo>
                      <a:pt x="128" y="188"/>
                    </a:lnTo>
                    <a:lnTo>
                      <a:pt x="128" y="188"/>
                    </a:lnTo>
                    <a:lnTo>
                      <a:pt x="128" y="188"/>
                    </a:lnTo>
                    <a:lnTo>
                      <a:pt x="124" y="188"/>
                    </a:lnTo>
                    <a:lnTo>
                      <a:pt x="120" y="186"/>
                    </a:lnTo>
                    <a:lnTo>
                      <a:pt x="118" y="184"/>
                    </a:lnTo>
                    <a:lnTo>
                      <a:pt x="118" y="180"/>
                    </a:lnTo>
                    <a:lnTo>
                      <a:pt x="118" y="180"/>
                    </a:lnTo>
                    <a:close/>
                    <a:moveTo>
                      <a:pt x="112" y="146"/>
                    </a:moveTo>
                    <a:lnTo>
                      <a:pt x="112" y="146"/>
                    </a:lnTo>
                    <a:lnTo>
                      <a:pt x="112" y="142"/>
                    </a:lnTo>
                    <a:lnTo>
                      <a:pt x="112" y="140"/>
                    </a:lnTo>
                    <a:lnTo>
                      <a:pt x="116" y="138"/>
                    </a:lnTo>
                    <a:lnTo>
                      <a:pt x="118" y="136"/>
                    </a:lnTo>
                    <a:lnTo>
                      <a:pt x="118" y="136"/>
                    </a:lnTo>
                    <a:lnTo>
                      <a:pt x="118" y="136"/>
                    </a:lnTo>
                    <a:lnTo>
                      <a:pt x="122" y="136"/>
                    </a:lnTo>
                    <a:lnTo>
                      <a:pt x="126" y="136"/>
                    </a:lnTo>
                    <a:lnTo>
                      <a:pt x="128" y="138"/>
                    </a:lnTo>
                    <a:lnTo>
                      <a:pt x="130" y="142"/>
                    </a:lnTo>
                    <a:lnTo>
                      <a:pt x="130" y="142"/>
                    </a:lnTo>
                    <a:lnTo>
                      <a:pt x="130" y="142"/>
                    </a:lnTo>
                    <a:lnTo>
                      <a:pt x="130" y="146"/>
                    </a:lnTo>
                    <a:lnTo>
                      <a:pt x="128" y="148"/>
                    </a:lnTo>
                    <a:lnTo>
                      <a:pt x="126" y="152"/>
                    </a:lnTo>
                    <a:lnTo>
                      <a:pt x="122" y="152"/>
                    </a:lnTo>
                    <a:lnTo>
                      <a:pt x="122" y="152"/>
                    </a:lnTo>
                    <a:lnTo>
                      <a:pt x="122" y="152"/>
                    </a:lnTo>
                    <a:lnTo>
                      <a:pt x="120" y="154"/>
                    </a:lnTo>
                    <a:lnTo>
                      <a:pt x="120" y="154"/>
                    </a:lnTo>
                    <a:lnTo>
                      <a:pt x="120" y="154"/>
                    </a:lnTo>
                    <a:lnTo>
                      <a:pt x="116" y="152"/>
                    </a:lnTo>
                    <a:lnTo>
                      <a:pt x="112" y="146"/>
                    </a:lnTo>
                    <a:lnTo>
                      <a:pt x="112" y="146"/>
                    </a:lnTo>
                    <a:close/>
                    <a:moveTo>
                      <a:pt x="100" y="114"/>
                    </a:moveTo>
                    <a:lnTo>
                      <a:pt x="100" y="114"/>
                    </a:lnTo>
                    <a:lnTo>
                      <a:pt x="100" y="110"/>
                    </a:lnTo>
                    <a:lnTo>
                      <a:pt x="100" y="108"/>
                    </a:lnTo>
                    <a:lnTo>
                      <a:pt x="102" y="104"/>
                    </a:lnTo>
                    <a:lnTo>
                      <a:pt x="104" y="102"/>
                    </a:lnTo>
                    <a:lnTo>
                      <a:pt x="104" y="102"/>
                    </a:lnTo>
                    <a:lnTo>
                      <a:pt x="104" y="102"/>
                    </a:lnTo>
                    <a:lnTo>
                      <a:pt x="108" y="102"/>
                    </a:lnTo>
                    <a:lnTo>
                      <a:pt x="112" y="102"/>
                    </a:lnTo>
                    <a:lnTo>
                      <a:pt x="114" y="104"/>
                    </a:lnTo>
                    <a:lnTo>
                      <a:pt x="116" y="106"/>
                    </a:lnTo>
                    <a:lnTo>
                      <a:pt x="116" y="106"/>
                    </a:lnTo>
                    <a:lnTo>
                      <a:pt x="116" y="106"/>
                    </a:lnTo>
                    <a:lnTo>
                      <a:pt x="118" y="110"/>
                    </a:lnTo>
                    <a:lnTo>
                      <a:pt x="116" y="114"/>
                    </a:lnTo>
                    <a:lnTo>
                      <a:pt x="116" y="116"/>
                    </a:lnTo>
                    <a:lnTo>
                      <a:pt x="112" y="118"/>
                    </a:lnTo>
                    <a:lnTo>
                      <a:pt x="112" y="118"/>
                    </a:lnTo>
                    <a:lnTo>
                      <a:pt x="112" y="118"/>
                    </a:lnTo>
                    <a:lnTo>
                      <a:pt x="108" y="120"/>
                    </a:lnTo>
                    <a:lnTo>
                      <a:pt x="108" y="120"/>
                    </a:lnTo>
                    <a:lnTo>
                      <a:pt x="108" y="120"/>
                    </a:lnTo>
                    <a:lnTo>
                      <a:pt x="104" y="118"/>
                    </a:lnTo>
                    <a:lnTo>
                      <a:pt x="100" y="114"/>
                    </a:lnTo>
                    <a:lnTo>
                      <a:pt x="100" y="114"/>
                    </a:lnTo>
                    <a:close/>
                    <a:moveTo>
                      <a:pt x="84" y="84"/>
                    </a:moveTo>
                    <a:lnTo>
                      <a:pt x="84" y="84"/>
                    </a:lnTo>
                    <a:lnTo>
                      <a:pt x="82" y="80"/>
                    </a:lnTo>
                    <a:lnTo>
                      <a:pt x="82" y="78"/>
                    </a:lnTo>
                    <a:lnTo>
                      <a:pt x="82" y="74"/>
                    </a:lnTo>
                    <a:lnTo>
                      <a:pt x="86" y="72"/>
                    </a:lnTo>
                    <a:lnTo>
                      <a:pt x="86" y="72"/>
                    </a:lnTo>
                    <a:lnTo>
                      <a:pt x="86" y="72"/>
                    </a:lnTo>
                    <a:lnTo>
                      <a:pt x="88" y="70"/>
                    </a:lnTo>
                    <a:lnTo>
                      <a:pt x="92" y="70"/>
                    </a:lnTo>
                    <a:lnTo>
                      <a:pt x="96" y="72"/>
                    </a:lnTo>
                    <a:lnTo>
                      <a:pt x="98" y="74"/>
                    </a:lnTo>
                    <a:lnTo>
                      <a:pt x="98" y="74"/>
                    </a:lnTo>
                    <a:lnTo>
                      <a:pt x="98" y="74"/>
                    </a:lnTo>
                    <a:lnTo>
                      <a:pt x="100" y="78"/>
                    </a:lnTo>
                    <a:lnTo>
                      <a:pt x="100" y="80"/>
                    </a:lnTo>
                    <a:lnTo>
                      <a:pt x="98" y="84"/>
                    </a:lnTo>
                    <a:lnTo>
                      <a:pt x="96" y="86"/>
                    </a:lnTo>
                    <a:lnTo>
                      <a:pt x="96" y="86"/>
                    </a:lnTo>
                    <a:lnTo>
                      <a:pt x="96" y="86"/>
                    </a:lnTo>
                    <a:lnTo>
                      <a:pt x="90" y="88"/>
                    </a:lnTo>
                    <a:lnTo>
                      <a:pt x="90" y="88"/>
                    </a:lnTo>
                    <a:lnTo>
                      <a:pt x="90" y="88"/>
                    </a:lnTo>
                    <a:lnTo>
                      <a:pt x="86" y="88"/>
                    </a:lnTo>
                    <a:lnTo>
                      <a:pt x="84" y="84"/>
                    </a:lnTo>
                    <a:lnTo>
                      <a:pt x="84" y="84"/>
                    </a:lnTo>
                    <a:close/>
                    <a:moveTo>
                      <a:pt x="62" y="58"/>
                    </a:moveTo>
                    <a:lnTo>
                      <a:pt x="62" y="58"/>
                    </a:lnTo>
                    <a:lnTo>
                      <a:pt x="60" y="54"/>
                    </a:lnTo>
                    <a:lnTo>
                      <a:pt x="58" y="52"/>
                    </a:lnTo>
                    <a:lnTo>
                      <a:pt x="60" y="48"/>
                    </a:lnTo>
                    <a:lnTo>
                      <a:pt x="62" y="44"/>
                    </a:lnTo>
                    <a:lnTo>
                      <a:pt x="62" y="44"/>
                    </a:lnTo>
                    <a:lnTo>
                      <a:pt x="62" y="44"/>
                    </a:lnTo>
                    <a:lnTo>
                      <a:pt x="64" y="44"/>
                    </a:lnTo>
                    <a:lnTo>
                      <a:pt x="68" y="42"/>
                    </a:lnTo>
                    <a:lnTo>
                      <a:pt x="72" y="44"/>
                    </a:lnTo>
                    <a:lnTo>
                      <a:pt x="74" y="46"/>
                    </a:lnTo>
                    <a:lnTo>
                      <a:pt x="74" y="46"/>
                    </a:lnTo>
                    <a:lnTo>
                      <a:pt x="74" y="46"/>
                    </a:lnTo>
                    <a:lnTo>
                      <a:pt x="74" y="46"/>
                    </a:lnTo>
                    <a:lnTo>
                      <a:pt x="74" y="46"/>
                    </a:lnTo>
                    <a:lnTo>
                      <a:pt x="76" y="48"/>
                    </a:lnTo>
                    <a:lnTo>
                      <a:pt x="76" y="52"/>
                    </a:lnTo>
                    <a:lnTo>
                      <a:pt x="76" y="54"/>
                    </a:lnTo>
                    <a:lnTo>
                      <a:pt x="74" y="58"/>
                    </a:lnTo>
                    <a:lnTo>
                      <a:pt x="74" y="58"/>
                    </a:lnTo>
                    <a:lnTo>
                      <a:pt x="74" y="58"/>
                    </a:lnTo>
                    <a:lnTo>
                      <a:pt x="70" y="60"/>
                    </a:lnTo>
                    <a:lnTo>
                      <a:pt x="68" y="60"/>
                    </a:lnTo>
                    <a:lnTo>
                      <a:pt x="68" y="60"/>
                    </a:lnTo>
                    <a:lnTo>
                      <a:pt x="68" y="60"/>
                    </a:lnTo>
                    <a:lnTo>
                      <a:pt x="64" y="60"/>
                    </a:lnTo>
                    <a:lnTo>
                      <a:pt x="62" y="58"/>
                    </a:lnTo>
                    <a:lnTo>
                      <a:pt x="62" y="58"/>
                    </a:lnTo>
                    <a:close/>
                    <a:moveTo>
                      <a:pt x="36" y="36"/>
                    </a:moveTo>
                    <a:lnTo>
                      <a:pt x="36" y="36"/>
                    </a:lnTo>
                    <a:lnTo>
                      <a:pt x="36" y="36"/>
                    </a:lnTo>
                    <a:lnTo>
                      <a:pt x="32" y="32"/>
                    </a:lnTo>
                    <a:lnTo>
                      <a:pt x="32" y="30"/>
                    </a:lnTo>
                    <a:lnTo>
                      <a:pt x="32" y="26"/>
                    </a:lnTo>
                    <a:lnTo>
                      <a:pt x="32" y="22"/>
                    </a:lnTo>
                    <a:lnTo>
                      <a:pt x="32" y="22"/>
                    </a:lnTo>
                    <a:lnTo>
                      <a:pt x="32" y="22"/>
                    </a:lnTo>
                    <a:lnTo>
                      <a:pt x="36" y="20"/>
                    </a:lnTo>
                    <a:lnTo>
                      <a:pt x="38" y="20"/>
                    </a:lnTo>
                    <a:lnTo>
                      <a:pt x="42" y="20"/>
                    </a:lnTo>
                    <a:lnTo>
                      <a:pt x="46" y="20"/>
                    </a:lnTo>
                    <a:lnTo>
                      <a:pt x="46" y="20"/>
                    </a:lnTo>
                    <a:lnTo>
                      <a:pt x="46" y="20"/>
                    </a:lnTo>
                    <a:lnTo>
                      <a:pt x="48" y="24"/>
                    </a:lnTo>
                    <a:lnTo>
                      <a:pt x="50" y="26"/>
                    </a:lnTo>
                    <a:lnTo>
                      <a:pt x="50" y="30"/>
                    </a:lnTo>
                    <a:lnTo>
                      <a:pt x="48" y="34"/>
                    </a:lnTo>
                    <a:lnTo>
                      <a:pt x="48" y="34"/>
                    </a:lnTo>
                    <a:lnTo>
                      <a:pt x="48" y="34"/>
                    </a:lnTo>
                    <a:lnTo>
                      <a:pt x="44" y="36"/>
                    </a:lnTo>
                    <a:lnTo>
                      <a:pt x="40" y="36"/>
                    </a:lnTo>
                    <a:lnTo>
                      <a:pt x="40" y="36"/>
                    </a:lnTo>
                    <a:lnTo>
                      <a:pt x="40" y="36"/>
                    </a:lnTo>
                    <a:lnTo>
                      <a:pt x="36" y="36"/>
                    </a:lnTo>
                    <a:lnTo>
                      <a:pt x="36" y="36"/>
                    </a:lnTo>
                    <a:close/>
                    <a:moveTo>
                      <a:pt x="6" y="18"/>
                    </a:moveTo>
                    <a:lnTo>
                      <a:pt x="6" y="18"/>
                    </a:lnTo>
                    <a:lnTo>
                      <a:pt x="2" y="16"/>
                    </a:lnTo>
                    <a:lnTo>
                      <a:pt x="2" y="12"/>
                    </a:lnTo>
                    <a:lnTo>
                      <a:pt x="0" y="8"/>
                    </a:lnTo>
                    <a:lnTo>
                      <a:pt x="2" y="6"/>
                    </a:lnTo>
                    <a:lnTo>
                      <a:pt x="2" y="6"/>
                    </a:lnTo>
                    <a:lnTo>
                      <a:pt x="2" y="6"/>
                    </a:lnTo>
                    <a:lnTo>
                      <a:pt x="4" y="2"/>
                    </a:lnTo>
                    <a:lnTo>
                      <a:pt x="6" y="0"/>
                    </a:lnTo>
                    <a:lnTo>
                      <a:pt x="10" y="0"/>
                    </a:lnTo>
                    <a:lnTo>
                      <a:pt x="14" y="2"/>
                    </a:lnTo>
                    <a:lnTo>
                      <a:pt x="14" y="2"/>
                    </a:lnTo>
                    <a:lnTo>
                      <a:pt x="14" y="2"/>
                    </a:lnTo>
                    <a:lnTo>
                      <a:pt x="16" y="4"/>
                    </a:lnTo>
                    <a:lnTo>
                      <a:pt x="18" y="6"/>
                    </a:lnTo>
                    <a:lnTo>
                      <a:pt x="18" y="10"/>
                    </a:lnTo>
                    <a:lnTo>
                      <a:pt x="18" y="14"/>
                    </a:lnTo>
                    <a:lnTo>
                      <a:pt x="18" y="14"/>
                    </a:lnTo>
                    <a:lnTo>
                      <a:pt x="18" y="14"/>
                    </a:lnTo>
                    <a:lnTo>
                      <a:pt x="14" y="18"/>
                    </a:lnTo>
                    <a:lnTo>
                      <a:pt x="10" y="18"/>
                    </a:lnTo>
                    <a:lnTo>
                      <a:pt x="10" y="18"/>
                    </a:lnTo>
                    <a:lnTo>
                      <a:pt x="10" y="18"/>
                    </a:lnTo>
                    <a:lnTo>
                      <a:pt x="6" y="18"/>
                    </a:lnTo>
                    <a:lnTo>
                      <a:pt x="6"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12" name="Freeform 64">
                <a:extLst>
                  <a:ext uri="{FF2B5EF4-FFF2-40B4-BE49-F238E27FC236}">
                    <a16:creationId xmlns:a16="http://schemas.microsoft.com/office/drawing/2014/main" id="{5B9B247D-149C-93AA-F53E-8326D7B250E1}"/>
                  </a:ext>
                </a:extLst>
              </p:cNvPr>
              <p:cNvSpPr>
                <a:spLocks noEditPoints="1"/>
              </p:cNvSpPr>
              <p:nvPr/>
            </p:nvSpPr>
            <p:spPr bwMode="auto">
              <a:xfrm>
                <a:off x="3041427" y="535820"/>
                <a:ext cx="336550" cy="323850"/>
              </a:xfrm>
              <a:custGeom>
                <a:avLst/>
                <a:gdLst>
                  <a:gd name="T0" fmla="*/ 48 w 212"/>
                  <a:gd name="T1" fmla="*/ 204 h 204"/>
                  <a:gd name="T2" fmla="*/ 48 w 212"/>
                  <a:gd name="T3" fmla="*/ 204 h 204"/>
                  <a:gd name="T4" fmla="*/ 40 w 212"/>
                  <a:gd name="T5" fmla="*/ 200 h 204"/>
                  <a:gd name="T6" fmla="*/ 40 w 212"/>
                  <a:gd name="T7" fmla="*/ 200 h 204"/>
                  <a:gd name="T8" fmla="*/ 36 w 212"/>
                  <a:gd name="T9" fmla="*/ 196 h 204"/>
                  <a:gd name="T10" fmla="*/ 36 w 212"/>
                  <a:gd name="T11" fmla="*/ 190 h 204"/>
                  <a:gd name="T12" fmla="*/ 46 w 212"/>
                  <a:gd name="T13" fmla="*/ 130 h 204"/>
                  <a:gd name="T14" fmla="*/ 4 w 212"/>
                  <a:gd name="T15" fmla="*/ 88 h 204"/>
                  <a:gd name="T16" fmla="*/ 4 w 212"/>
                  <a:gd name="T17" fmla="*/ 88 h 204"/>
                  <a:gd name="T18" fmla="*/ 0 w 212"/>
                  <a:gd name="T19" fmla="*/ 82 h 204"/>
                  <a:gd name="T20" fmla="*/ 0 w 212"/>
                  <a:gd name="T21" fmla="*/ 76 h 204"/>
                  <a:gd name="T22" fmla="*/ 0 w 212"/>
                  <a:gd name="T23" fmla="*/ 76 h 204"/>
                  <a:gd name="T24" fmla="*/ 4 w 212"/>
                  <a:gd name="T25" fmla="*/ 70 h 204"/>
                  <a:gd name="T26" fmla="*/ 10 w 212"/>
                  <a:gd name="T27" fmla="*/ 68 h 204"/>
                  <a:gd name="T28" fmla="*/ 70 w 212"/>
                  <a:gd name="T29" fmla="*/ 60 h 204"/>
                  <a:gd name="T30" fmla="*/ 96 w 212"/>
                  <a:gd name="T31" fmla="*/ 6 h 204"/>
                  <a:gd name="T32" fmla="*/ 96 w 212"/>
                  <a:gd name="T33" fmla="*/ 6 h 204"/>
                  <a:gd name="T34" fmla="*/ 100 w 212"/>
                  <a:gd name="T35" fmla="*/ 0 h 204"/>
                  <a:gd name="T36" fmla="*/ 106 w 212"/>
                  <a:gd name="T37" fmla="*/ 0 h 204"/>
                  <a:gd name="T38" fmla="*/ 106 w 212"/>
                  <a:gd name="T39" fmla="*/ 0 h 204"/>
                  <a:gd name="T40" fmla="*/ 106 w 212"/>
                  <a:gd name="T41" fmla="*/ 0 h 204"/>
                  <a:gd name="T42" fmla="*/ 106 w 212"/>
                  <a:gd name="T43" fmla="*/ 0 h 204"/>
                  <a:gd name="T44" fmla="*/ 112 w 212"/>
                  <a:gd name="T45" fmla="*/ 0 h 204"/>
                  <a:gd name="T46" fmla="*/ 118 w 212"/>
                  <a:gd name="T47" fmla="*/ 6 h 204"/>
                  <a:gd name="T48" fmla="*/ 144 w 212"/>
                  <a:gd name="T49" fmla="*/ 60 h 204"/>
                  <a:gd name="T50" fmla="*/ 202 w 212"/>
                  <a:gd name="T51" fmla="*/ 68 h 204"/>
                  <a:gd name="T52" fmla="*/ 202 w 212"/>
                  <a:gd name="T53" fmla="*/ 68 h 204"/>
                  <a:gd name="T54" fmla="*/ 208 w 212"/>
                  <a:gd name="T55" fmla="*/ 70 h 204"/>
                  <a:gd name="T56" fmla="*/ 212 w 212"/>
                  <a:gd name="T57" fmla="*/ 76 h 204"/>
                  <a:gd name="T58" fmla="*/ 212 w 212"/>
                  <a:gd name="T59" fmla="*/ 76 h 204"/>
                  <a:gd name="T60" fmla="*/ 212 w 212"/>
                  <a:gd name="T61" fmla="*/ 82 h 204"/>
                  <a:gd name="T62" fmla="*/ 210 w 212"/>
                  <a:gd name="T63" fmla="*/ 88 h 204"/>
                  <a:gd name="T64" fmla="*/ 166 w 212"/>
                  <a:gd name="T65" fmla="*/ 130 h 204"/>
                  <a:gd name="T66" fmla="*/ 176 w 212"/>
                  <a:gd name="T67" fmla="*/ 190 h 204"/>
                  <a:gd name="T68" fmla="*/ 176 w 212"/>
                  <a:gd name="T69" fmla="*/ 190 h 204"/>
                  <a:gd name="T70" fmla="*/ 176 w 212"/>
                  <a:gd name="T71" fmla="*/ 196 h 204"/>
                  <a:gd name="T72" fmla="*/ 172 w 212"/>
                  <a:gd name="T73" fmla="*/ 200 h 204"/>
                  <a:gd name="T74" fmla="*/ 172 w 212"/>
                  <a:gd name="T75" fmla="*/ 200 h 204"/>
                  <a:gd name="T76" fmla="*/ 166 w 212"/>
                  <a:gd name="T77" fmla="*/ 202 h 204"/>
                  <a:gd name="T78" fmla="*/ 160 w 212"/>
                  <a:gd name="T79" fmla="*/ 202 h 204"/>
                  <a:gd name="T80" fmla="*/ 106 w 212"/>
                  <a:gd name="T81" fmla="*/ 174 h 204"/>
                  <a:gd name="T82" fmla="*/ 54 w 212"/>
                  <a:gd name="T83" fmla="*/ 202 h 204"/>
                  <a:gd name="T84" fmla="*/ 54 w 212"/>
                  <a:gd name="T85" fmla="*/ 202 h 204"/>
                  <a:gd name="T86" fmla="*/ 48 w 212"/>
                  <a:gd name="T87" fmla="*/ 204 h 204"/>
                  <a:gd name="T88" fmla="*/ 48 w 212"/>
                  <a:gd name="T89" fmla="*/ 204 h 204"/>
                  <a:gd name="T90" fmla="*/ 54 w 212"/>
                  <a:gd name="T91" fmla="*/ 192 h 204"/>
                  <a:gd name="T92" fmla="*/ 54 w 212"/>
                  <a:gd name="T93" fmla="*/ 192 h 204"/>
                  <a:gd name="T94" fmla="*/ 54 w 212"/>
                  <a:gd name="T95" fmla="*/ 192 h 204"/>
                  <a:gd name="T96" fmla="*/ 54 w 212"/>
                  <a:gd name="T97" fmla="*/ 192 h 204"/>
                  <a:gd name="T98" fmla="*/ 54 w 212"/>
                  <a:gd name="T99" fmla="*/ 192 h 204"/>
                  <a:gd name="T100" fmla="*/ 106 w 212"/>
                  <a:gd name="T101" fmla="*/ 154 h 204"/>
                  <a:gd name="T102" fmla="*/ 156 w 212"/>
                  <a:gd name="T103" fmla="*/ 180 h 204"/>
                  <a:gd name="T104" fmla="*/ 148 w 212"/>
                  <a:gd name="T105" fmla="*/ 124 h 204"/>
                  <a:gd name="T106" fmla="*/ 188 w 212"/>
                  <a:gd name="T107" fmla="*/ 84 h 204"/>
                  <a:gd name="T108" fmla="*/ 132 w 212"/>
                  <a:gd name="T109" fmla="*/ 76 h 204"/>
                  <a:gd name="T110" fmla="*/ 106 w 212"/>
                  <a:gd name="T111" fmla="*/ 24 h 204"/>
                  <a:gd name="T112" fmla="*/ 82 w 212"/>
                  <a:gd name="T113" fmla="*/ 76 h 204"/>
                  <a:gd name="T114" fmla="*/ 26 w 212"/>
                  <a:gd name="T115" fmla="*/ 84 h 204"/>
                  <a:gd name="T116" fmla="*/ 66 w 212"/>
                  <a:gd name="T117" fmla="*/ 124 h 204"/>
                  <a:gd name="T118" fmla="*/ 56 w 212"/>
                  <a:gd name="T119" fmla="*/ 180 h 204"/>
                  <a:gd name="T120" fmla="*/ 106 w 212"/>
                  <a:gd name="T121" fmla="*/ 15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12" h="204">
                    <a:moveTo>
                      <a:pt x="48" y="204"/>
                    </a:moveTo>
                    <a:lnTo>
                      <a:pt x="48" y="204"/>
                    </a:lnTo>
                    <a:lnTo>
                      <a:pt x="40" y="200"/>
                    </a:lnTo>
                    <a:lnTo>
                      <a:pt x="40" y="200"/>
                    </a:lnTo>
                    <a:lnTo>
                      <a:pt x="36" y="196"/>
                    </a:lnTo>
                    <a:lnTo>
                      <a:pt x="36" y="190"/>
                    </a:lnTo>
                    <a:lnTo>
                      <a:pt x="46" y="130"/>
                    </a:lnTo>
                    <a:lnTo>
                      <a:pt x="4" y="88"/>
                    </a:lnTo>
                    <a:lnTo>
                      <a:pt x="4" y="88"/>
                    </a:lnTo>
                    <a:lnTo>
                      <a:pt x="0" y="82"/>
                    </a:lnTo>
                    <a:lnTo>
                      <a:pt x="0" y="76"/>
                    </a:lnTo>
                    <a:lnTo>
                      <a:pt x="0" y="76"/>
                    </a:lnTo>
                    <a:lnTo>
                      <a:pt x="4" y="70"/>
                    </a:lnTo>
                    <a:lnTo>
                      <a:pt x="10" y="68"/>
                    </a:lnTo>
                    <a:lnTo>
                      <a:pt x="70" y="60"/>
                    </a:lnTo>
                    <a:lnTo>
                      <a:pt x="96" y="6"/>
                    </a:lnTo>
                    <a:lnTo>
                      <a:pt x="96" y="6"/>
                    </a:lnTo>
                    <a:lnTo>
                      <a:pt x="100" y="0"/>
                    </a:lnTo>
                    <a:lnTo>
                      <a:pt x="106" y="0"/>
                    </a:lnTo>
                    <a:lnTo>
                      <a:pt x="106" y="0"/>
                    </a:lnTo>
                    <a:lnTo>
                      <a:pt x="106" y="0"/>
                    </a:lnTo>
                    <a:lnTo>
                      <a:pt x="106" y="0"/>
                    </a:lnTo>
                    <a:lnTo>
                      <a:pt x="112" y="0"/>
                    </a:lnTo>
                    <a:lnTo>
                      <a:pt x="118" y="6"/>
                    </a:lnTo>
                    <a:lnTo>
                      <a:pt x="144" y="60"/>
                    </a:lnTo>
                    <a:lnTo>
                      <a:pt x="202" y="68"/>
                    </a:lnTo>
                    <a:lnTo>
                      <a:pt x="202" y="68"/>
                    </a:lnTo>
                    <a:lnTo>
                      <a:pt x="208" y="70"/>
                    </a:lnTo>
                    <a:lnTo>
                      <a:pt x="212" y="76"/>
                    </a:lnTo>
                    <a:lnTo>
                      <a:pt x="212" y="76"/>
                    </a:lnTo>
                    <a:lnTo>
                      <a:pt x="212" y="82"/>
                    </a:lnTo>
                    <a:lnTo>
                      <a:pt x="210" y="88"/>
                    </a:lnTo>
                    <a:lnTo>
                      <a:pt x="166" y="130"/>
                    </a:lnTo>
                    <a:lnTo>
                      <a:pt x="176" y="190"/>
                    </a:lnTo>
                    <a:lnTo>
                      <a:pt x="176" y="190"/>
                    </a:lnTo>
                    <a:lnTo>
                      <a:pt x="176" y="196"/>
                    </a:lnTo>
                    <a:lnTo>
                      <a:pt x="172" y="200"/>
                    </a:lnTo>
                    <a:lnTo>
                      <a:pt x="172" y="200"/>
                    </a:lnTo>
                    <a:lnTo>
                      <a:pt x="166" y="202"/>
                    </a:lnTo>
                    <a:lnTo>
                      <a:pt x="160" y="202"/>
                    </a:lnTo>
                    <a:lnTo>
                      <a:pt x="106" y="174"/>
                    </a:lnTo>
                    <a:lnTo>
                      <a:pt x="54" y="202"/>
                    </a:lnTo>
                    <a:lnTo>
                      <a:pt x="54" y="202"/>
                    </a:lnTo>
                    <a:lnTo>
                      <a:pt x="48" y="204"/>
                    </a:lnTo>
                    <a:lnTo>
                      <a:pt x="48" y="204"/>
                    </a:lnTo>
                    <a:close/>
                    <a:moveTo>
                      <a:pt x="54" y="192"/>
                    </a:moveTo>
                    <a:lnTo>
                      <a:pt x="54" y="192"/>
                    </a:lnTo>
                    <a:lnTo>
                      <a:pt x="54" y="192"/>
                    </a:lnTo>
                    <a:lnTo>
                      <a:pt x="54" y="192"/>
                    </a:lnTo>
                    <a:lnTo>
                      <a:pt x="54" y="192"/>
                    </a:lnTo>
                    <a:close/>
                    <a:moveTo>
                      <a:pt x="106" y="154"/>
                    </a:moveTo>
                    <a:lnTo>
                      <a:pt x="156" y="180"/>
                    </a:lnTo>
                    <a:lnTo>
                      <a:pt x="148" y="124"/>
                    </a:lnTo>
                    <a:lnTo>
                      <a:pt x="188" y="84"/>
                    </a:lnTo>
                    <a:lnTo>
                      <a:pt x="132" y="76"/>
                    </a:lnTo>
                    <a:lnTo>
                      <a:pt x="106" y="24"/>
                    </a:lnTo>
                    <a:lnTo>
                      <a:pt x="82" y="76"/>
                    </a:lnTo>
                    <a:lnTo>
                      <a:pt x="26" y="84"/>
                    </a:lnTo>
                    <a:lnTo>
                      <a:pt x="66" y="124"/>
                    </a:lnTo>
                    <a:lnTo>
                      <a:pt x="56" y="180"/>
                    </a:lnTo>
                    <a:lnTo>
                      <a:pt x="106"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13" name="Freeform 65">
                <a:extLst>
                  <a:ext uri="{FF2B5EF4-FFF2-40B4-BE49-F238E27FC236}">
                    <a16:creationId xmlns:a16="http://schemas.microsoft.com/office/drawing/2014/main" id="{91337DF2-6C16-4F71-9437-615A29749527}"/>
                  </a:ext>
                </a:extLst>
              </p:cNvPr>
              <p:cNvSpPr>
                <a:spLocks/>
              </p:cNvSpPr>
              <p:nvPr/>
            </p:nvSpPr>
            <p:spPr bwMode="auto">
              <a:xfrm>
                <a:off x="2720752" y="205620"/>
                <a:ext cx="1028700" cy="1216025"/>
              </a:xfrm>
              <a:custGeom>
                <a:avLst/>
                <a:gdLst>
                  <a:gd name="T0" fmla="*/ 364 w 648"/>
                  <a:gd name="T1" fmla="*/ 608 h 766"/>
                  <a:gd name="T2" fmla="*/ 546 w 648"/>
                  <a:gd name="T3" fmla="*/ 606 h 766"/>
                  <a:gd name="T4" fmla="*/ 562 w 648"/>
                  <a:gd name="T5" fmla="*/ 584 h 766"/>
                  <a:gd name="T6" fmla="*/ 622 w 648"/>
                  <a:gd name="T7" fmla="*/ 454 h 766"/>
                  <a:gd name="T8" fmla="*/ 630 w 648"/>
                  <a:gd name="T9" fmla="*/ 450 h 766"/>
                  <a:gd name="T10" fmla="*/ 562 w 648"/>
                  <a:gd name="T11" fmla="*/ 338 h 766"/>
                  <a:gd name="T12" fmla="*/ 560 w 648"/>
                  <a:gd name="T13" fmla="*/ 258 h 766"/>
                  <a:gd name="T14" fmla="*/ 540 w 648"/>
                  <a:gd name="T15" fmla="*/ 182 h 766"/>
                  <a:gd name="T16" fmla="*/ 498 w 648"/>
                  <a:gd name="T17" fmla="*/ 116 h 766"/>
                  <a:gd name="T18" fmla="*/ 440 w 648"/>
                  <a:gd name="T19" fmla="*/ 64 h 766"/>
                  <a:gd name="T20" fmla="*/ 370 w 648"/>
                  <a:gd name="T21" fmla="*/ 30 h 766"/>
                  <a:gd name="T22" fmla="*/ 290 w 648"/>
                  <a:gd name="T23" fmla="*/ 18 h 766"/>
                  <a:gd name="T24" fmla="*/ 236 w 648"/>
                  <a:gd name="T25" fmla="*/ 22 h 766"/>
                  <a:gd name="T26" fmla="*/ 160 w 648"/>
                  <a:gd name="T27" fmla="*/ 50 h 766"/>
                  <a:gd name="T28" fmla="*/ 98 w 648"/>
                  <a:gd name="T29" fmla="*/ 96 h 766"/>
                  <a:gd name="T30" fmla="*/ 52 w 648"/>
                  <a:gd name="T31" fmla="*/ 160 h 766"/>
                  <a:gd name="T32" fmla="*/ 24 w 648"/>
                  <a:gd name="T33" fmla="*/ 234 h 766"/>
                  <a:gd name="T34" fmla="*/ 18 w 648"/>
                  <a:gd name="T35" fmla="*/ 288 h 766"/>
                  <a:gd name="T36" fmla="*/ 28 w 648"/>
                  <a:gd name="T37" fmla="*/ 362 h 766"/>
                  <a:gd name="T38" fmla="*/ 58 w 648"/>
                  <a:gd name="T39" fmla="*/ 430 h 766"/>
                  <a:gd name="T40" fmla="*/ 90 w 648"/>
                  <a:gd name="T41" fmla="*/ 472 h 766"/>
                  <a:gd name="T42" fmla="*/ 72 w 648"/>
                  <a:gd name="T43" fmla="*/ 480 h 766"/>
                  <a:gd name="T44" fmla="*/ 42 w 648"/>
                  <a:gd name="T45" fmla="*/ 438 h 766"/>
                  <a:gd name="T46" fmla="*/ 12 w 648"/>
                  <a:gd name="T47" fmla="*/ 366 h 766"/>
                  <a:gd name="T48" fmla="*/ 0 w 648"/>
                  <a:gd name="T49" fmla="*/ 288 h 766"/>
                  <a:gd name="T50" fmla="*/ 6 w 648"/>
                  <a:gd name="T51" fmla="*/ 230 h 766"/>
                  <a:gd name="T52" fmla="*/ 36 w 648"/>
                  <a:gd name="T53" fmla="*/ 150 h 766"/>
                  <a:gd name="T54" fmla="*/ 86 w 648"/>
                  <a:gd name="T55" fmla="*/ 84 h 766"/>
                  <a:gd name="T56" fmla="*/ 152 w 648"/>
                  <a:gd name="T57" fmla="*/ 34 h 766"/>
                  <a:gd name="T58" fmla="*/ 232 w 648"/>
                  <a:gd name="T59" fmla="*/ 6 h 766"/>
                  <a:gd name="T60" fmla="*/ 290 w 648"/>
                  <a:gd name="T61" fmla="*/ 0 h 766"/>
                  <a:gd name="T62" fmla="*/ 374 w 648"/>
                  <a:gd name="T63" fmla="*/ 12 h 766"/>
                  <a:gd name="T64" fmla="*/ 448 w 648"/>
                  <a:gd name="T65" fmla="*/ 46 h 766"/>
                  <a:gd name="T66" fmla="*/ 508 w 648"/>
                  <a:gd name="T67" fmla="*/ 100 h 766"/>
                  <a:gd name="T68" fmla="*/ 554 w 648"/>
                  <a:gd name="T69" fmla="*/ 168 h 766"/>
                  <a:gd name="T70" fmla="*/ 576 w 648"/>
                  <a:gd name="T71" fmla="*/ 248 h 766"/>
                  <a:gd name="T72" fmla="*/ 580 w 648"/>
                  <a:gd name="T73" fmla="*/ 334 h 766"/>
                  <a:gd name="T74" fmla="*/ 648 w 648"/>
                  <a:gd name="T75" fmla="*/ 438 h 766"/>
                  <a:gd name="T76" fmla="*/ 646 w 648"/>
                  <a:gd name="T77" fmla="*/ 458 h 766"/>
                  <a:gd name="T78" fmla="*/ 636 w 648"/>
                  <a:gd name="T79" fmla="*/ 468 h 766"/>
                  <a:gd name="T80" fmla="*/ 580 w 648"/>
                  <a:gd name="T81" fmla="*/ 472 h 766"/>
                  <a:gd name="T82" fmla="*/ 578 w 648"/>
                  <a:gd name="T83" fmla="*/ 592 h 766"/>
                  <a:gd name="T84" fmla="*/ 568 w 648"/>
                  <a:gd name="T85" fmla="*/ 614 h 766"/>
                  <a:gd name="T86" fmla="*/ 546 w 648"/>
                  <a:gd name="T87" fmla="*/ 624 h 766"/>
                  <a:gd name="T88" fmla="*/ 382 w 648"/>
                  <a:gd name="T89" fmla="*/ 766 h 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48" h="766">
                    <a:moveTo>
                      <a:pt x="382" y="766"/>
                    </a:moveTo>
                    <a:lnTo>
                      <a:pt x="364" y="766"/>
                    </a:lnTo>
                    <a:lnTo>
                      <a:pt x="364" y="608"/>
                    </a:lnTo>
                    <a:lnTo>
                      <a:pt x="538" y="608"/>
                    </a:lnTo>
                    <a:lnTo>
                      <a:pt x="538" y="608"/>
                    </a:lnTo>
                    <a:lnTo>
                      <a:pt x="546" y="606"/>
                    </a:lnTo>
                    <a:lnTo>
                      <a:pt x="554" y="600"/>
                    </a:lnTo>
                    <a:lnTo>
                      <a:pt x="560" y="592"/>
                    </a:lnTo>
                    <a:lnTo>
                      <a:pt x="562" y="584"/>
                    </a:lnTo>
                    <a:lnTo>
                      <a:pt x="562" y="454"/>
                    </a:lnTo>
                    <a:lnTo>
                      <a:pt x="622" y="454"/>
                    </a:lnTo>
                    <a:lnTo>
                      <a:pt x="622" y="454"/>
                    </a:lnTo>
                    <a:lnTo>
                      <a:pt x="628" y="452"/>
                    </a:lnTo>
                    <a:lnTo>
                      <a:pt x="630" y="450"/>
                    </a:lnTo>
                    <a:lnTo>
                      <a:pt x="630" y="450"/>
                    </a:lnTo>
                    <a:lnTo>
                      <a:pt x="630" y="446"/>
                    </a:lnTo>
                    <a:lnTo>
                      <a:pt x="628" y="440"/>
                    </a:lnTo>
                    <a:lnTo>
                      <a:pt x="562" y="338"/>
                    </a:lnTo>
                    <a:lnTo>
                      <a:pt x="562" y="286"/>
                    </a:lnTo>
                    <a:lnTo>
                      <a:pt x="562" y="286"/>
                    </a:lnTo>
                    <a:lnTo>
                      <a:pt x="560" y="258"/>
                    </a:lnTo>
                    <a:lnTo>
                      <a:pt x="556" y="232"/>
                    </a:lnTo>
                    <a:lnTo>
                      <a:pt x="548" y="206"/>
                    </a:lnTo>
                    <a:lnTo>
                      <a:pt x="540" y="182"/>
                    </a:lnTo>
                    <a:lnTo>
                      <a:pt x="528" y="158"/>
                    </a:lnTo>
                    <a:lnTo>
                      <a:pt x="514" y="136"/>
                    </a:lnTo>
                    <a:lnTo>
                      <a:pt x="498" y="116"/>
                    </a:lnTo>
                    <a:lnTo>
                      <a:pt x="480" y="96"/>
                    </a:lnTo>
                    <a:lnTo>
                      <a:pt x="462" y="78"/>
                    </a:lnTo>
                    <a:lnTo>
                      <a:pt x="440" y="64"/>
                    </a:lnTo>
                    <a:lnTo>
                      <a:pt x="418" y="50"/>
                    </a:lnTo>
                    <a:lnTo>
                      <a:pt x="394" y="38"/>
                    </a:lnTo>
                    <a:lnTo>
                      <a:pt x="370" y="30"/>
                    </a:lnTo>
                    <a:lnTo>
                      <a:pt x="344" y="22"/>
                    </a:lnTo>
                    <a:lnTo>
                      <a:pt x="318" y="18"/>
                    </a:lnTo>
                    <a:lnTo>
                      <a:pt x="290" y="18"/>
                    </a:lnTo>
                    <a:lnTo>
                      <a:pt x="290" y="18"/>
                    </a:lnTo>
                    <a:lnTo>
                      <a:pt x="262" y="18"/>
                    </a:lnTo>
                    <a:lnTo>
                      <a:pt x="236" y="22"/>
                    </a:lnTo>
                    <a:lnTo>
                      <a:pt x="210" y="30"/>
                    </a:lnTo>
                    <a:lnTo>
                      <a:pt x="184" y="38"/>
                    </a:lnTo>
                    <a:lnTo>
                      <a:pt x="160" y="50"/>
                    </a:lnTo>
                    <a:lnTo>
                      <a:pt x="138" y="64"/>
                    </a:lnTo>
                    <a:lnTo>
                      <a:pt x="118" y="80"/>
                    </a:lnTo>
                    <a:lnTo>
                      <a:pt x="98" y="96"/>
                    </a:lnTo>
                    <a:lnTo>
                      <a:pt x="80" y="116"/>
                    </a:lnTo>
                    <a:lnTo>
                      <a:pt x="64" y="138"/>
                    </a:lnTo>
                    <a:lnTo>
                      <a:pt x="52" y="160"/>
                    </a:lnTo>
                    <a:lnTo>
                      <a:pt x="40" y="184"/>
                    </a:lnTo>
                    <a:lnTo>
                      <a:pt x="30" y="208"/>
                    </a:lnTo>
                    <a:lnTo>
                      <a:pt x="24" y="234"/>
                    </a:lnTo>
                    <a:lnTo>
                      <a:pt x="20" y="262"/>
                    </a:lnTo>
                    <a:lnTo>
                      <a:pt x="18" y="288"/>
                    </a:lnTo>
                    <a:lnTo>
                      <a:pt x="18" y="288"/>
                    </a:lnTo>
                    <a:lnTo>
                      <a:pt x="20" y="314"/>
                    </a:lnTo>
                    <a:lnTo>
                      <a:pt x="24" y="338"/>
                    </a:lnTo>
                    <a:lnTo>
                      <a:pt x="28" y="362"/>
                    </a:lnTo>
                    <a:lnTo>
                      <a:pt x="36" y="386"/>
                    </a:lnTo>
                    <a:lnTo>
                      <a:pt x="46" y="408"/>
                    </a:lnTo>
                    <a:lnTo>
                      <a:pt x="58" y="430"/>
                    </a:lnTo>
                    <a:lnTo>
                      <a:pt x="72" y="450"/>
                    </a:lnTo>
                    <a:lnTo>
                      <a:pt x="88" y="470"/>
                    </a:lnTo>
                    <a:lnTo>
                      <a:pt x="90" y="472"/>
                    </a:lnTo>
                    <a:lnTo>
                      <a:pt x="90" y="766"/>
                    </a:lnTo>
                    <a:lnTo>
                      <a:pt x="72" y="766"/>
                    </a:lnTo>
                    <a:lnTo>
                      <a:pt x="72" y="480"/>
                    </a:lnTo>
                    <a:lnTo>
                      <a:pt x="72" y="480"/>
                    </a:lnTo>
                    <a:lnTo>
                      <a:pt x="56" y="460"/>
                    </a:lnTo>
                    <a:lnTo>
                      <a:pt x="42" y="438"/>
                    </a:lnTo>
                    <a:lnTo>
                      <a:pt x="30" y="414"/>
                    </a:lnTo>
                    <a:lnTo>
                      <a:pt x="20" y="390"/>
                    </a:lnTo>
                    <a:lnTo>
                      <a:pt x="12" y="366"/>
                    </a:lnTo>
                    <a:lnTo>
                      <a:pt x="6" y="342"/>
                    </a:lnTo>
                    <a:lnTo>
                      <a:pt x="2" y="316"/>
                    </a:lnTo>
                    <a:lnTo>
                      <a:pt x="0" y="288"/>
                    </a:lnTo>
                    <a:lnTo>
                      <a:pt x="0" y="288"/>
                    </a:lnTo>
                    <a:lnTo>
                      <a:pt x="2" y="260"/>
                    </a:lnTo>
                    <a:lnTo>
                      <a:pt x="6" y="230"/>
                    </a:lnTo>
                    <a:lnTo>
                      <a:pt x="14" y="202"/>
                    </a:lnTo>
                    <a:lnTo>
                      <a:pt x="24" y="176"/>
                    </a:lnTo>
                    <a:lnTo>
                      <a:pt x="36" y="150"/>
                    </a:lnTo>
                    <a:lnTo>
                      <a:pt x="50" y="128"/>
                    </a:lnTo>
                    <a:lnTo>
                      <a:pt x="66" y="104"/>
                    </a:lnTo>
                    <a:lnTo>
                      <a:pt x="86" y="84"/>
                    </a:lnTo>
                    <a:lnTo>
                      <a:pt x="106" y="66"/>
                    </a:lnTo>
                    <a:lnTo>
                      <a:pt x="128" y="48"/>
                    </a:lnTo>
                    <a:lnTo>
                      <a:pt x="152" y="34"/>
                    </a:lnTo>
                    <a:lnTo>
                      <a:pt x="178" y="22"/>
                    </a:lnTo>
                    <a:lnTo>
                      <a:pt x="204" y="12"/>
                    </a:lnTo>
                    <a:lnTo>
                      <a:pt x="232" y="6"/>
                    </a:lnTo>
                    <a:lnTo>
                      <a:pt x="260" y="0"/>
                    </a:lnTo>
                    <a:lnTo>
                      <a:pt x="290" y="0"/>
                    </a:lnTo>
                    <a:lnTo>
                      <a:pt x="290" y="0"/>
                    </a:lnTo>
                    <a:lnTo>
                      <a:pt x="318" y="0"/>
                    </a:lnTo>
                    <a:lnTo>
                      <a:pt x="346" y="4"/>
                    </a:lnTo>
                    <a:lnTo>
                      <a:pt x="374" y="12"/>
                    </a:lnTo>
                    <a:lnTo>
                      <a:pt x="400" y="22"/>
                    </a:lnTo>
                    <a:lnTo>
                      <a:pt x="424" y="32"/>
                    </a:lnTo>
                    <a:lnTo>
                      <a:pt x="448" y="46"/>
                    </a:lnTo>
                    <a:lnTo>
                      <a:pt x="470" y="62"/>
                    </a:lnTo>
                    <a:lnTo>
                      <a:pt x="490" y="80"/>
                    </a:lnTo>
                    <a:lnTo>
                      <a:pt x="508" y="100"/>
                    </a:lnTo>
                    <a:lnTo>
                      <a:pt x="526" y="122"/>
                    </a:lnTo>
                    <a:lnTo>
                      <a:pt x="540" y="144"/>
                    </a:lnTo>
                    <a:lnTo>
                      <a:pt x="554" y="168"/>
                    </a:lnTo>
                    <a:lnTo>
                      <a:pt x="564" y="194"/>
                    </a:lnTo>
                    <a:lnTo>
                      <a:pt x="572" y="220"/>
                    </a:lnTo>
                    <a:lnTo>
                      <a:pt x="576" y="248"/>
                    </a:lnTo>
                    <a:lnTo>
                      <a:pt x="580" y="276"/>
                    </a:lnTo>
                    <a:lnTo>
                      <a:pt x="580" y="276"/>
                    </a:lnTo>
                    <a:lnTo>
                      <a:pt x="580" y="334"/>
                    </a:lnTo>
                    <a:lnTo>
                      <a:pt x="644" y="430"/>
                    </a:lnTo>
                    <a:lnTo>
                      <a:pt x="644" y="430"/>
                    </a:lnTo>
                    <a:lnTo>
                      <a:pt x="648" y="438"/>
                    </a:lnTo>
                    <a:lnTo>
                      <a:pt x="648" y="444"/>
                    </a:lnTo>
                    <a:lnTo>
                      <a:pt x="648" y="452"/>
                    </a:lnTo>
                    <a:lnTo>
                      <a:pt x="646" y="458"/>
                    </a:lnTo>
                    <a:lnTo>
                      <a:pt x="646" y="458"/>
                    </a:lnTo>
                    <a:lnTo>
                      <a:pt x="640" y="464"/>
                    </a:lnTo>
                    <a:lnTo>
                      <a:pt x="636" y="468"/>
                    </a:lnTo>
                    <a:lnTo>
                      <a:pt x="628" y="470"/>
                    </a:lnTo>
                    <a:lnTo>
                      <a:pt x="622" y="472"/>
                    </a:lnTo>
                    <a:lnTo>
                      <a:pt x="580" y="472"/>
                    </a:lnTo>
                    <a:lnTo>
                      <a:pt x="580" y="584"/>
                    </a:lnTo>
                    <a:lnTo>
                      <a:pt x="580" y="584"/>
                    </a:lnTo>
                    <a:lnTo>
                      <a:pt x="578" y="592"/>
                    </a:lnTo>
                    <a:lnTo>
                      <a:pt x="576" y="600"/>
                    </a:lnTo>
                    <a:lnTo>
                      <a:pt x="572" y="606"/>
                    </a:lnTo>
                    <a:lnTo>
                      <a:pt x="568" y="614"/>
                    </a:lnTo>
                    <a:lnTo>
                      <a:pt x="560" y="618"/>
                    </a:lnTo>
                    <a:lnTo>
                      <a:pt x="554" y="622"/>
                    </a:lnTo>
                    <a:lnTo>
                      <a:pt x="546" y="624"/>
                    </a:lnTo>
                    <a:lnTo>
                      <a:pt x="538" y="626"/>
                    </a:lnTo>
                    <a:lnTo>
                      <a:pt x="382" y="626"/>
                    </a:lnTo>
                    <a:lnTo>
                      <a:pt x="382" y="7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14" name="Freeform 66">
                <a:extLst>
                  <a:ext uri="{FF2B5EF4-FFF2-40B4-BE49-F238E27FC236}">
                    <a16:creationId xmlns:a16="http://schemas.microsoft.com/office/drawing/2014/main" id="{A7DEA516-9E2A-221C-75B0-69A007DB9913}"/>
                  </a:ext>
                </a:extLst>
              </p:cNvPr>
              <p:cNvSpPr>
                <a:spLocks/>
              </p:cNvSpPr>
              <p:nvPr/>
            </p:nvSpPr>
            <p:spPr bwMode="auto">
              <a:xfrm>
                <a:off x="2825527" y="288170"/>
                <a:ext cx="361950" cy="358775"/>
              </a:xfrm>
              <a:custGeom>
                <a:avLst/>
                <a:gdLst>
                  <a:gd name="T0" fmla="*/ 18 w 228"/>
                  <a:gd name="T1" fmla="*/ 226 h 226"/>
                  <a:gd name="T2" fmla="*/ 0 w 228"/>
                  <a:gd name="T3" fmla="*/ 226 h 226"/>
                  <a:gd name="T4" fmla="*/ 0 w 228"/>
                  <a:gd name="T5" fmla="*/ 218 h 226"/>
                  <a:gd name="T6" fmla="*/ 0 w 228"/>
                  <a:gd name="T7" fmla="*/ 218 h 226"/>
                  <a:gd name="T8" fmla="*/ 0 w 228"/>
                  <a:gd name="T9" fmla="*/ 196 h 226"/>
                  <a:gd name="T10" fmla="*/ 4 w 228"/>
                  <a:gd name="T11" fmla="*/ 174 h 226"/>
                  <a:gd name="T12" fmla="*/ 10 w 228"/>
                  <a:gd name="T13" fmla="*/ 152 h 226"/>
                  <a:gd name="T14" fmla="*/ 16 w 228"/>
                  <a:gd name="T15" fmla="*/ 132 h 226"/>
                  <a:gd name="T16" fmla="*/ 26 w 228"/>
                  <a:gd name="T17" fmla="*/ 114 h 226"/>
                  <a:gd name="T18" fmla="*/ 38 w 228"/>
                  <a:gd name="T19" fmla="*/ 96 h 226"/>
                  <a:gd name="T20" fmla="*/ 50 w 228"/>
                  <a:gd name="T21" fmla="*/ 78 h 226"/>
                  <a:gd name="T22" fmla="*/ 64 w 228"/>
                  <a:gd name="T23" fmla="*/ 64 h 226"/>
                  <a:gd name="T24" fmla="*/ 80 w 228"/>
                  <a:gd name="T25" fmla="*/ 50 h 226"/>
                  <a:gd name="T26" fmla="*/ 96 w 228"/>
                  <a:gd name="T27" fmla="*/ 36 h 226"/>
                  <a:gd name="T28" fmla="*/ 114 w 228"/>
                  <a:gd name="T29" fmla="*/ 26 h 226"/>
                  <a:gd name="T30" fmla="*/ 134 w 228"/>
                  <a:gd name="T31" fmla="*/ 16 h 226"/>
                  <a:gd name="T32" fmla="*/ 154 w 228"/>
                  <a:gd name="T33" fmla="*/ 8 h 226"/>
                  <a:gd name="T34" fmla="*/ 174 w 228"/>
                  <a:gd name="T35" fmla="*/ 4 h 226"/>
                  <a:gd name="T36" fmla="*/ 196 w 228"/>
                  <a:gd name="T37" fmla="*/ 0 h 226"/>
                  <a:gd name="T38" fmla="*/ 218 w 228"/>
                  <a:gd name="T39" fmla="*/ 0 h 226"/>
                  <a:gd name="T40" fmla="*/ 228 w 228"/>
                  <a:gd name="T41" fmla="*/ 0 h 226"/>
                  <a:gd name="T42" fmla="*/ 228 w 228"/>
                  <a:gd name="T43" fmla="*/ 18 h 226"/>
                  <a:gd name="T44" fmla="*/ 218 w 228"/>
                  <a:gd name="T45" fmla="*/ 18 h 226"/>
                  <a:gd name="T46" fmla="*/ 218 w 228"/>
                  <a:gd name="T47" fmla="*/ 18 h 226"/>
                  <a:gd name="T48" fmla="*/ 198 w 228"/>
                  <a:gd name="T49" fmla="*/ 18 h 226"/>
                  <a:gd name="T50" fmla="*/ 178 w 228"/>
                  <a:gd name="T51" fmla="*/ 22 h 226"/>
                  <a:gd name="T52" fmla="*/ 158 w 228"/>
                  <a:gd name="T53" fmla="*/ 26 h 226"/>
                  <a:gd name="T54" fmla="*/ 140 w 228"/>
                  <a:gd name="T55" fmla="*/ 32 h 226"/>
                  <a:gd name="T56" fmla="*/ 122 w 228"/>
                  <a:gd name="T57" fmla="*/ 42 h 226"/>
                  <a:gd name="T58" fmla="*/ 106 w 228"/>
                  <a:gd name="T59" fmla="*/ 52 h 226"/>
                  <a:gd name="T60" fmla="*/ 90 w 228"/>
                  <a:gd name="T61" fmla="*/ 62 h 226"/>
                  <a:gd name="T62" fmla="*/ 76 w 228"/>
                  <a:gd name="T63" fmla="*/ 76 h 226"/>
                  <a:gd name="T64" fmla="*/ 64 w 228"/>
                  <a:gd name="T65" fmla="*/ 90 h 226"/>
                  <a:gd name="T66" fmla="*/ 52 w 228"/>
                  <a:gd name="T67" fmla="*/ 106 h 226"/>
                  <a:gd name="T68" fmla="*/ 42 w 228"/>
                  <a:gd name="T69" fmla="*/ 122 h 226"/>
                  <a:gd name="T70" fmla="*/ 34 w 228"/>
                  <a:gd name="T71" fmla="*/ 140 h 226"/>
                  <a:gd name="T72" fmla="*/ 26 w 228"/>
                  <a:gd name="T73" fmla="*/ 158 h 226"/>
                  <a:gd name="T74" fmla="*/ 22 w 228"/>
                  <a:gd name="T75" fmla="*/ 178 h 226"/>
                  <a:gd name="T76" fmla="*/ 18 w 228"/>
                  <a:gd name="T77" fmla="*/ 198 h 226"/>
                  <a:gd name="T78" fmla="*/ 18 w 228"/>
                  <a:gd name="T79" fmla="*/ 218 h 226"/>
                  <a:gd name="T80" fmla="*/ 18 w 228"/>
                  <a:gd name="T81" fmla="*/ 226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28" h="226">
                    <a:moveTo>
                      <a:pt x="18" y="226"/>
                    </a:moveTo>
                    <a:lnTo>
                      <a:pt x="0" y="226"/>
                    </a:lnTo>
                    <a:lnTo>
                      <a:pt x="0" y="218"/>
                    </a:lnTo>
                    <a:lnTo>
                      <a:pt x="0" y="218"/>
                    </a:lnTo>
                    <a:lnTo>
                      <a:pt x="0" y="196"/>
                    </a:lnTo>
                    <a:lnTo>
                      <a:pt x="4" y="174"/>
                    </a:lnTo>
                    <a:lnTo>
                      <a:pt x="10" y="152"/>
                    </a:lnTo>
                    <a:lnTo>
                      <a:pt x="16" y="132"/>
                    </a:lnTo>
                    <a:lnTo>
                      <a:pt x="26" y="114"/>
                    </a:lnTo>
                    <a:lnTo>
                      <a:pt x="38" y="96"/>
                    </a:lnTo>
                    <a:lnTo>
                      <a:pt x="50" y="78"/>
                    </a:lnTo>
                    <a:lnTo>
                      <a:pt x="64" y="64"/>
                    </a:lnTo>
                    <a:lnTo>
                      <a:pt x="80" y="50"/>
                    </a:lnTo>
                    <a:lnTo>
                      <a:pt x="96" y="36"/>
                    </a:lnTo>
                    <a:lnTo>
                      <a:pt x="114" y="26"/>
                    </a:lnTo>
                    <a:lnTo>
                      <a:pt x="134" y="16"/>
                    </a:lnTo>
                    <a:lnTo>
                      <a:pt x="154" y="8"/>
                    </a:lnTo>
                    <a:lnTo>
                      <a:pt x="174" y="4"/>
                    </a:lnTo>
                    <a:lnTo>
                      <a:pt x="196" y="0"/>
                    </a:lnTo>
                    <a:lnTo>
                      <a:pt x="218" y="0"/>
                    </a:lnTo>
                    <a:lnTo>
                      <a:pt x="228" y="0"/>
                    </a:lnTo>
                    <a:lnTo>
                      <a:pt x="228" y="18"/>
                    </a:lnTo>
                    <a:lnTo>
                      <a:pt x="218" y="18"/>
                    </a:lnTo>
                    <a:lnTo>
                      <a:pt x="218" y="18"/>
                    </a:lnTo>
                    <a:lnTo>
                      <a:pt x="198" y="18"/>
                    </a:lnTo>
                    <a:lnTo>
                      <a:pt x="178" y="22"/>
                    </a:lnTo>
                    <a:lnTo>
                      <a:pt x="158" y="26"/>
                    </a:lnTo>
                    <a:lnTo>
                      <a:pt x="140" y="32"/>
                    </a:lnTo>
                    <a:lnTo>
                      <a:pt x="122" y="42"/>
                    </a:lnTo>
                    <a:lnTo>
                      <a:pt x="106" y="52"/>
                    </a:lnTo>
                    <a:lnTo>
                      <a:pt x="90" y="62"/>
                    </a:lnTo>
                    <a:lnTo>
                      <a:pt x="76" y="76"/>
                    </a:lnTo>
                    <a:lnTo>
                      <a:pt x="64" y="90"/>
                    </a:lnTo>
                    <a:lnTo>
                      <a:pt x="52" y="106"/>
                    </a:lnTo>
                    <a:lnTo>
                      <a:pt x="42" y="122"/>
                    </a:lnTo>
                    <a:lnTo>
                      <a:pt x="34" y="140"/>
                    </a:lnTo>
                    <a:lnTo>
                      <a:pt x="26" y="158"/>
                    </a:lnTo>
                    <a:lnTo>
                      <a:pt x="22" y="178"/>
                    </a:lnTo>
                    <a:lnTo>
                      <a:pt x="18" y="198"/>
                    </a:lnTo>
                    <a:lnTo>
                      <a:pt x="18" y="218"/>
                    </a:lnTo>
                    <a:lnTo>
                      <a:pt x="18" y="2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b-NO"/>
              </a:p>
            </p:txBody>
          </p:sp>
          <p:cxnSp>
            <p:nvCxnSpPr>
              <p:cNvPr id="15" name="Line 67">
                <a:extLst>
                  <a:ext uri="{FF2B5EF4-FFF2-40B4-BE49-F238E27FC236}">
                    <a16:creationId xmlns:a16="http://schemas.microsoft.com/office/drawing/2014/main" id="{ACB6754B-48FA-ECC2-C0BE-45715F75AF9C}"/>
                  </a:ext>
                </a:extLst>
              </p:cNvPr>
              <p:cNvCxnSpPr/>
              <p:nvPr/>
            </p:nvCxnSpPr>
            <p:spPr bwMode="auto">
              <a:xfrm>
                <a:off x="3504977" y="634245"/>
                <a:ext cx="0" cy="0"/>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cxnSp>
          <p:cxnSp>
            <p:nvCxnSpPr>
              <p:cNvPr id="16" name="Line 68">
                <a:extLst>
                  <a:ext uri="{FF2B5EF4-FFF2-40B4-BE49-F238E27FC236}">
                    <a16:creationId xmlns:a16="http://schemas.microsoft.com/office/drawing/2014/main" id="{D4DAE74E-A1AF-785A-F9B2-BDC8C2ADAA54}"/>
                  </a:ext>
                </a:extLst>
              </p:cNvPr>
              <p:cNvCxnSpPr/>
              <p:nvPr/>
            </p:nvCxnSpPr>
            <p:spPr bwMode="auto">
              <a:xfrm>
                <a:off x="3504977" y="634245"/>
                <a:ext cx="0" cy="0"/>
              </a:xfrm>
              <a:prstGeom prst="line">
                <a:avLst/>
              </a:prstGeom>
              <a:grpFill/>
              <a:ln w="12700">
                <a:solidFill>
                  <a:srgbClr val="000000"/>
                </a:solidFill>
                <a:prstDash val="solid"/>
                <a:round/>
                <a:headEnd/>
                <a:tailEnd/>
              </a:ln>
            </p:spPr>
          </p:cxnSp>
          <p:sp>
            <p:nvSpPr>
              <p:cNvPr id="20" name="Freeform 69">
                <a:extLst>
                  <a:ext uri="{FF2B5EF4-FFF2-40B4-BE49-F238E27FC236}">
                    <a16:creationId xmlns:a16="http://schemas.microsoft.com/office/drawing/2014/main" id="{EEF524A6-A055-BC96-B480-F5D4CD5941F2}"/>
                  </a:ext>
                </a:extLst>
              </p:cNvPr>
              <p:cNvSpPr>
                <a:spLocks/>
              </p:cNvSpPr>
              <p:nvPr/>
            </p:nvSpPr>
            <p:spPr bwMode="auto">
              <a:xfrm>
                <a:off x="2955702" y="418345"/>
                <a:ext cx="336550" cy="228600"/>
              </a:xfrm>
              <a:custGeom>
                <a:avLst/>
                <a:gdLst>
                  <a:gd name="T0" fmla="*/ 18 w 212"/>
                  <a:gd name="T1" fmla="*/ 144 h 144"/>
                  <a:gd name="T2" fmla="*/ 0 w 212"/>
                  <a:gd name="T3" fmla="*/ 144 h 144"/>
                  <a:gd name="T4" fmla="*/ 0 w 212"/>
                  <a:gd name="T5" fmla="*/ 136 h 144"/>
                  <a:gd name="T6" fmla="*/ 0 w 212"/>
                  <a:gd name="T7" fmla="*/ 136 h 144"/>
                  <a:gd name="T8" fmla="*/ 0 w 212"/>
                  <a:gd name="T9" fmla="*/ 122 h 144"/>
                  <a:gd name="T10" fmla="*/ 2 w 212"/>
                  <a:gd name="T11" fmla="*/ 108 h 144"/>
                  <a:gd name="T12" fmla="*/ 6 w 212"/>
                  <a:gd name="T13" fmla="*/ 96 h 144"/>
                  <a:gd name="T14" fmla="*/ 10 w 212"/>
                  <a:gd name="T15" fmla="*/ 82 h 144"/>
                  <a:gd name="T16" fmla="*/ 16 w 212"/>
                  <a:gd name="T17" fmla="*/ 70 h 144"/>
                  <a:gd name="T18" fmla="*/ 24 w 212"/>
                  <a:gd name="T19" fmla="*/ 60 h 144"/>
                  <a:gd name="T20" fmla="*/ 32 w 212"/>
                  <a:gd name="T21" fmla="*/ 50 h 144"/>
                  <a:gd name="T22" fmla="*/ 40 w 212"/>
                  <a:gd name="T23" fmla="*/ 40 h 144"/>
                  <a:gd name="T24" fmla="*/ 50 w 212"/>
                  <a:gd name="T25" fmla="*/ 30 h 144"/>
                  <a:gd name="T26" fmla="*/ 60 w 212"/>
                  <a:gd name="T27" fmla="*/ 22 h 144"/>
                  <a:gd name="T28" fmla="*/ 72 w 212"/>
                  <a:gd name="T29" fmla="*/ 16 h 144"/>
                  <a:gd name="T30" fmla="*/ 84 w 212"/>
                  <a:gd name="T31" fmla="*/ 10 h 144"/>
                  <a:gd name="T32" fmla="*/ 96 w 212"/>
                  <a:gd name="T33" fmla="*/ 6 h 144"/>
                  <a:gd name="T34" fmla="*/ 108 w 212"/>
                  <a:gd name="T35" fmla="*/ 2 h 144"/>
                  <a:gd name="T36" fmla="*/ 122 w 212"/>
                  <a:gd name="T37" fmla="*/ 0 h 144"/>
                  <a:gd name="T38" fmla="*/ 136 w 212"/>
                  <a:gd name="T39" fmla="*/ 0 h 144"/>
                  <a:gd name="T40" fmla="*/ 136 w 212"/>
                  <a:gd name="T41" fmla="*/ 0 h 144"/>
                  <a:gd name="T42" fmla="*/ 154 w 212"/>
                  <a:gd name="T43" fmla="*/ 0 h 144"/>
                  <a:gd name="T44" fmla="*/ 172 w 212"/>
                  <a:gd name="T45" fmla="*/ 4 h 144"/>
                  <a:gd name="T46" fmla="*/ 188 w 212"/>
                  <a:gd name="T47" fmla="*/ 10 h 144"/>
                  <a:gd name="T48" fmla="*/ 204 w 212"/>
                  <a:gd name="T49" fmla="*/ 18 h 144"/>
                  <a:gd name="T50" fmla="*/ 212 w 212"/>
                  <a:gd name="T51" fmla="*/ 22 h 144"/>
                  <a:gd name="T52" fmla="*/ 204 w 212"/>
                  <a:gd name="T53" fmla="*/ 38 h 144"/>
                  <a:gd name="T54" fmla="*/ 196 w 212"/>
                  <a:gd name="T55" fmla="*/ 34 h 144"/>
                  <a:gd name="T56" fmla="*/ 196 w 212"/>
                  <a:gd name="T57" fmla="*/ 34 h 144"/>
                  <a:gd name="T58" fmla="*/ 182 w 212"/>
                  <a:gd name="T59" fmla="*/ 26 h 144"/>
                  <a:gd name="T60" fmla="*/ 168 w 212"/>
                  <a:gd name="T61" fmla="*/ 22 h 144"/>
                  <a:gd name="T62" fmla="*/ 152 w 212"/>
                  <a:gd name="T63" fmla="*/ 18 h 144"/>
                  <a:gd name="T64" fmla="*/ 136 w 212"/>
                  <a:gd name="T65" fmla="*/ 18 h 144"/>
                  <a:gd name="T66" fmla="*/ 136 w 212"/>
                  <a:gd name="T67" fmla="*/ 18 h 144"/>
                  <a:gd name="T68" fmla="*/ 124 w 212"/>
                  <a:gd name="T69" fmla="*/ 18 h 144"/>
                  <a:gd name="T70" fmla="*/ 112 w 212"/>
                  <a:gd name="T71" fmla="*/ 20 h 144"/>
                  <a:gd name="T72" fmla="*/ 90 w 212"/>
                  <a:gd name="T73" fmla="*/ 26 h 144"/>
                  <a:gd name="T74" fmla="*/ 70 w 212"/>
                  <a:gd name="T75" fmla="*/ 38 h 144"/>
                  <a:gd name="T76" fmla="*/ 52 w 212"/>
                  <a:gd name="T77" fmla="*/ 52 h 144"/>
                  <a:gd name="T78" fmla="*/ 38 w 212"/>
                  <a:gd name="T79" fmla="*/ 70 h 144"/>
                  <a:gd name="T80" fmla="*/ 28 w 212"/>
                  <a:gd name="T81" fmla="*/ 90 h 144"/>
                  <a:gd name="T82" fmla="*/ 20 w 212"/>
                  <a:gd name="T83" fmla="*/ 112 h 144"/>
                  <a:gd name="T84" fmla="*/ 18 w 212"/>
                  <a:gd name="T85" fmla="*/ 124 h 144"/>
                  <a:gd name="T86" fmla="*/ 18 w 212"/>
                  <a:gd name="T87" fmla="*/ 136 h 144"/>
                  <a:gd name="T88" fmla="*/ 18 w 212"/>
                  <a:gd name="T89"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12" h="144">
                    <a:moveTo>
                      <a:pt x="18" y="144"/>
                    </a:moveTo>
                    <a:lnTo>
                      <a:pt x="0" y="144"/>
                    </a:lnTo>
                    <a:lnTo>
                      <a:pt x="0" y="136"/>
                    </a:lnTo>
                    <a:lnTo>
                      <a:pt x="0" y="136"/>
                    </a:lnTo>
                    <a:lnTo>
                      <a:pt x="0" y="122"/>
                    </a:lnTo>
                    <a:lnTo>
                      <a:pt x="2" y="108"/>
                    </a:lnTo>
                    <a:lnTo>
                      <a:pt x="6" y="96"/>
                    </a:lnTo>
                    <a:lnTo>
                      <a:pt x="10" y="82"/>
                    </a:lnTo>
                    <a:lnTo>
                      <a:pt x="16" y="70"/>
                    </a:lnTo>
                    <a:lnTo>
                      <a:pt x="24" y="60"/>
                    </a:lnTo>
                    <a:lnTo>
                      <a:pt x="32" y="50"/>
                    </a:lnTo>
                    <a:lnTo>
                      <a:pt x="40" y="40"/>
                    </a:lnTo>
                    <a:lnTo>
                      <a:pt x="50" y="30"/>
                    </a:lnTo>
                    <a:lnTo>
                      <a:pt x="60" y="22"/>
                    </a:lnTo>
                    <a:lnTo>
                      <a:pt x="72" y="16"/>
                    </a:lnTo>
                    <a:lnTo>
                      <a:pt x="84" y="10"/>
                    </a:lnTo>
                    <a:lnTo>
                      <a:pt x="96" y="6"/>
                    </a:lnTo>
                    <a:lnTo>
                      <a:pt x="108" y="2"/>
                    </a:lnTo>
                    <a:lnTo>
                      <a:pt x="122" y="0"/>
                    </a:lnTo>
                    <a:lnTo>
                      <a:pt x="136" y="0"/>
                    </a:lnTo>
                    <a:lnTo>
                      <a:pt x="136" y="0"/>
                    </a:lnTo>
                    <a:lnTo>
                      <a:pt x="154" y="0"/>
                    </a:lnTo>
                    <a:lnTo>
                      <a:pt x="172" y="4"/>
                    </a:lnTo>
                    <a:lnTo>
                      <a:pt x="188" y="10"/>
                    </a:lnTo>
                    <a:lnTo>
                      <a:pt x="204" y="18"/>
                    </a:lnTo>
                    <a:lnTo>
                      <a:pt x="212" y="22"/>
                    </a:lnTo>
                    <a:lnTo>
                      <a:pt x="204" y="38"/>
                    </a:lnTo>
                    <a:lnTo>
                      <a:pt x="196" y="34"/>
                    </a:lnTo>
                    <a:lnTo>
                      <a:pt x="196" y="34"/>
                    </a:lnTo>
                    <a:lnTo>
                      <a:pt x="182" y="26"/>
                    </a:lnTo>
                    <a:lnTo>
                      <a:pt x="168" y="22"/>
                    </a:lnTo>
                    <a:lnTo>
                      <a:pt x="152" y="18"/>
                    </a:lnTo>
                    <a:lnTo>
                      <a:pt x="136" y="18"/>
                    </a:lnTo>
                    <a:lnTo>
                      <a:pt x="136" y="18"/>
                    </a:lnTo>
                    <a:lnTo>
                      <a:pt x="124" y="18"/>
                    </a:lnTo>
                    <a:lnTo>
                      <a:pt x="112" y="20"/>
                    </a:lnTo>
                    <a:lnTo>
                      <a:pt x="90" y="26"/>
                    </a:lnTo>
                    <a:lnTo>
                      <a:pt x="70" y="38"/>
                    </a:lnTo>
                    <a:lnTo>
                      <a:pt x="52" y="52"/>
                    </a:lnTo>
                    <a:lnTo>
                      <a:pt x="38" y="70"/>
                    </a:lnTo>
                    <a:lnTo>
                      <a:pt x="28" y="90"/>
                    </a:lnTo>
                    <a:lnTo>
                      <a:pt x="20" y="112"/>
                    </a:lnTo>
                    <a:lnTo>
                      <a:pt x="18" y="124"/>
                    </a:lnTo>
                    <a:lnTo>
                      <a:pt x="18" y="136"/>
                    </a:lnTo>
                    <a:lnTo>
                      <a:pt x="18" y="1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27" name="Freeform 70">
                <a:extLst>
                  <a:ext uri="{FF2B5EF4-FFF2-40B4-BE49-F238E27FC236}">
                    <a16:creationId xmlns:a16="http://schemas.microsoft.com/office/drawing/2014/main" id="{C3BAB337-862F-9079-4C4E-FD0ADAD27614}"/>
                  </a:ext>
                </a:extLst>
              </p:cNvPr>
              <p:cNvSpPr>
                <a:spLocks noEditPoints="1"/>
              </p:cNvSpPr>
              <p:nvPr/>
            </p:nvSpPr>
            <p:spPr bwMode="auto">
              <a:xfrm>
                <a:off x="3304952" y="313570"/>
                <a:ext cx="215900" cy="298450"/>
              </a:xfrm>
              <a:custGeom>
                <a:avLst/>
                <a:gdLst>
                  <a:gd name="T0" fmla="*/ 118 w 136"/>
                  <a:gd name="T1" fmla="*/ 180 h 188"/>
                  <a:gd name="T2" fmla="*/ 122 w 136"/>
                  <a:gd name="T3" fmla="*/ 172 h 188"/>
                  <a:gd name="T4" fmla="*/ 126 w 136"/>
                  <a:gd name="T5" fmla="*/ 170 h 188"/>
                  <a:gd name="T6" fmla="*/ 134 w 136"/>
                  <a:gd name="T7" fmla="*/ 176 h 188"/>
                  <a:gd name="T8" fmla="*/ 136 w 136"/>
                  <a:gd name="T9" fmla="*/ 178 h 188"/>
                  <a:gd name="T10" fmla="*/ 132 w 136"/>
                  <a:gd name="T11" fmla="*/ 188 h 188"/>
                  <a:gd name="T12" fmla="*/ 128 w 136"/>
                  <a:gd name="T13" fmla="*/ 188 h 188"/>
                  <a:gd name="T14" fmla="*/ 128 w 136"/>
                  <a:gd name="T15" fmla="*/ 188 h 188"/>
                  <a:gd name="T16" fmla="*/ 118 w 136"/>
                  <a:gd name="T17" fmla="*/ 184 h 188"/>
                  <a:gd name="T18" fmla="*/ 112 w 136"/>
                  <a:gd name="T19" fmla="*/ 146 h 188"/>
                  <a:gd name="T20" fmla="*/ 112 w 136"/>
                  <a:gd name="T21" fmla="*/ 140 h 188"/>
                  <a:gd name="T22" fmla="*/ 118 w 136"/>
                  <a:gd name="T23" fmla="*/ 136 h 188"/>
                  <a:gd name="T24" fmla="*/ 126 w 136"/>
                  <a:gd name="T25" fmla="*/ 136 h 188"/>
                  <a:gd name="T26" fmla="*/ 130 w 136"/>
                  <a:gd name="T27" fmla="*/ 142 h 188"/>
                  <a:gd name="T28" fmla="*/ 128 w 136"/>
                  <a:gd name="T29" fmla="*/ 148 h 188"/>
                  <a:gd name="T30" fmla="*/ 122 w 136"/>
                  <a:gd name="T31" fmla="*/ 152 h 188"/>
                  <a:gd name="T32" fmla="*/ 120 w 136"/>
                  <a:gd name="T33" fmla="*/ 154 h 188"/>
                  <a:gd name="T34" fmla="*/ 112 w 136"/>
                  <a:gd name="T35" fmla="*/ 146 h 188"/>
                  <a:gd name="T36" fmla="*/ 100 w 136"/>
                  <a:gd name="T37" fmla="*/ 114 h 188"/>
                  <a:gd name="T38" fmla="*/ 102 w 136"/>
                  <a:gd name="T39" fmla="*/ 104 h 188"/>
                  <a:gd name="T40" fmla="*/ 104 w 136"/>
                  <a:gd name="T41" fmla="*/ 102 h 188"/>
                  <a:gd name="T42" fmla="*/ 114 w 136"/>
                  <a:gd name="T43" fmla="*/ 104 h 188"/>
                  <a:gd name="T44" fmla="*/ 116 w 136"/>
                  <a:gd name="T45" fmla="*/ 106 h 188"/>
                  <a:gd name="T46" fmla="*/ 116 w 136"/>
                  <a:gd name="T47" fmla="*/ 116 h 188"/>
                  <a:gd name="T48" fmla="*/ 112 w 136"/>
                  <a:gd name="T49" fmla="*/ 118 h 188"/>
                  <a:gd name="T50" fmla="*/ 108 w 136"/>
                  <a:gd name="T51" fmla="*/ 120 h 188"/>
                  <a:gd name="T52" fmla="*/ 100 w 136"/>
                  <a:gd name="T53" fmla="*/ 114 h 188"/>
                  <a:gd name="T54" fmla="*/ 82 w 136"/>
                  <a:gd name="T55" fmla="*/ 80 h 188"/>
                  <a:gd name="T56" fmla="*/ 86 w 136"/>
                  <a:gd name="T57" fmla="*/ 72 h 188"/>
                  <a:gd name="T58" fmla="*/ 88 w 136"/>
                  <a:gd name="T59" fmla="*/ 70 h 188"/>
                  <a:gd name="T60" fmla="*/ 98 w 136"/>
                  <a:gd name="T61" fmla="*/ 74 h 188"/>
                  <a:gd name="T62" fmla="*/ 100 w 136"/>
                  <a:gd name="T63" fmla="*/ 78 h 188"/>
                  <a:gd name="T64" fmla="*/ 96 w 136"/>
                  <a:gd name="T65" fmla="*/ 86 h 188"/>
                  <a:gd name="T66" fmla="*/ 90 w 136"/>
                  <a:gd name="T67" fmla="*/ 88 h 188"/>
                  <a:gd name="T68" fmla="*/ 86 w 136"/>
                  <a:gd name="T69" fmla="*/ 88 h 188"/>
                  <a:gd name="T70" fmla="*/ 62 w 136"/>
                  <a:gd name="T71" fmla="*/ 58 h 188"/>
                  <a:gd name="T72" fmla="*/ 58 w 136"/>
                  <a:gd name="T73" fmla="*/ 52 h 188"/>
                  <a:gd name="T74" fmla="*/ 62 w 136"/>
                  <a:gd name="T75" fmla="*/ 44 h 188"/>
                  <a:gd name="T76" fmla="*/ 68 w 136"/>
                  <a:gd name="T77" fmla="*/ 42 h 188"/>
                  <a:gd name="T78" fmla="*/ 74 w 136"/>
                  <a:gd name="T79" fmla="*/ 46 h 188"/>
                  <a:gd name="T80" fmla="*/ 74 w 136"/>
                  <a:gd name="T81" fmla="*/ 46 h 188"/>
                  <a:gd name="T82" fmla="*/ 76 w 136"/>
                  <a:gd name="T83" fmla="*/ 54 h 188"/>
                  <a:gd name="T84" fmla="*/ 74 w 136"/>
                  <a:gd name="T85" fmla="*/ 58 h 188"/>
                  <a:gd name="T86" fmla="*/ 68 w 136"/>
                  <a:gd name="T87" fmla="*/ 60 h 188"/>
                  <a:gd name="T88" fmla="*/ 62 w 136"/>
                  <a:gd name="T89" fmla="*/ 58 h 188"/>
                  <a:gd name="T90" fmla="*/ 36 w 136"/>
                  <a:gd name="T91" fmla="*/ 36 h 188"/>
                  <a:gd name="T92" fmla="*/ 32 w 136"/>
                  <a:gd name="T93" fmla="*/ 30 h 188"/>
                  <a:gd name="T94" fmla="*/ 32 w 136"/>
                  <a:gd name="T95" fmla="*/ 22 h 188"/>
                  <a:gd name="T96" fmla="*/ 38 w 136"/>
                  <a:gd name="T97" fmla="*/ 20 h 188"/>
                  <a:gd name="T98" fmla="*/ 46 w 136"/>
                  <a:gd name="T99" fmla="*/ 20 h 188"/>
                  <a:gd name="T100" fmla="*/ 50 w 136"/>
                  <a:gd name="T101" fmla="*/ 26 h 188"/>
                  <a:gd name="T102" fmla="*/ 48 w 136"/>
                  <a:gd name="T103" fmla="*/ 34 h 188"/>
                  <a:gd name="T104" fmla="*/ 40 w 136"/>
                  <a:gd name="T105" fmla="*/ 36 h 188"/>
                  <a:gd name="T106" fmla="*/ 36 w 136"/>
                  <a:gd name="T107" fmla="*/ 36 h 188"/>
                  <a:gd name="T108" fmla="*/ 6 w 136"/>
                  <a:gd name="T109" fmla="*/ 18 h 188"/>
                  <a:gd name="T110" fmla="*/ 0 w 136"/>
                  <a:gd name="T111" fmla="*/ 8 h 188"/>
                  <a:gd name="T112" fmla="*/ 2 w 136"/>
                  <a:gd name="T113" fmla="*/ 6 h 188"/>
                  <a:gd name="T114" fmla="*/ 10 w 136"/>
                  <a:gd name="T115" fmla="*/ 0 h 188"/>
                  <a:gd name="T116" fmla="*/ 14 w 136"/>
                  <a:gd name="T117" fmla="*/ 2 h 188"/>
                  <a:gd name="T118" fmla="*/ 18 w 136"/>
                  <a:gd name="T119" fmla="*/ 10 h 188"/>
                  <a:gd name="T120" fmla="*/ 18 w 136"/>
                  <a:gd name="T121" fmla="*/ 14 h 188"/>
                  <a:gd name="T122" fmla="*/ 10 w 136"/>
                  <a:gd name="T123" fmla="*/ 18 h 188"/>
                  <a:gd name="T124" fmla="*/ 6 w 136"/>
                  <a:gd name="T125" fmla="*/ 18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6" h="188">
                    <a:moveTo>
                      <a:pt x="118" y="180"/>
                    </a:moveTo>
                    <a:lnTo>
                      <a:pt x="118" y="180"/>
                    </a:lnTo>
                    <a:lnTo>
                      <a:pt x="118" y="180"/>
                    </a:lnTo>
                    <a:lnTo>
                      <a:pt x="118" y="176"/>
                    </a:lnTo>
                    <a:lnTo>
                      <a:pt x="120" y="174"/>
                    </a:lnTo>
                    <a:lnTo>
                      <a:pt x="122" y="172"/>
                    </a:lnTo>
                    <a:lnTo>
                      <a:pt x="126" y="170"/>
                    </a:lnTo>
                    <a:lnTo>
                      <a:pt x="126" y="170"/>
                    </a:lnTo>
                    <a:lnTo>
                      <a:pt x="126" y="170"/>
                    </a:lnTo>
                    <a:lnTo>
                      <a:pt x="130" y="170"/>
                    </a:lnTo>
                    <a:lnTo>
                      <a:pt x="132" y="172"/>
                    </a:lnTo>
                    <a:lnTo>
                      <a:pt x="134" y="176"/>
                    </a:lnTo>
                    <a:lnTo>
                      <a:pt x="136" y="178"/>
                    </a:lnTo>
                    <a:lnTo>
                      <a:pt x="136" y="178"/>
                    </a:lnTo>
                    <a:lnTo>
                      <a:pt x="136" y="178"/>
                    </a:lnTo>
                    <a:lnTo>
                      <a:pt x="136" y="182"/>
                    </a:lnTo>
                    <a:lnTo>
                      <a:pt x="134" y="186"/>
                    </a:lnTo>
                    <a:lnTo>
                      <a:pt x="132" y="188"/>
                    </a:lnTo>
                    <a:lnTo>
                      <a:pt x="128" y="188"/>
                    </a:lnTo>
                    <a:lnTo>
                      <a:pt x="128" y="188"/>
                    </a:lnTo>
                    <a:lnTo>
                      <a:pt x="128" y="188"/>
                    </a:lnTo>
                    <a:lnTo>
                      <a:pt x="128" y="188"/>
                    </a:lnTo>
                    <a:lnTo>
                      <a:pt x="128" y="188"/>
                    </a:lnTo>
                    <a:lnTo>
                      <a:pt x="128" y="188"/>
                    </a:lnTo>
                    <a:lnTo>
                      <a:pt x="124" y="188"/>
                    </a:lnTo>
                    <a:lnTo>
                      <a:pt x="120" y="186"/>
                    </a:lnTo>
                    <a:lnTo>
                      <a:pt x="118" y="184"/>
                    </a:lnTo>
                    <a:lnTo>
                      <a:pt x="118" y="180"/>
                    </a:lnTo>
                    <a:lnTo>
                      <a:pt x="118" y="180"/>
                    </a:lnTo>
                    <a:close/>
                    <a:moveTo>
                      <a:pt x="112" y="146"/>
                    </a:moveTo>
                    <a:lnTo>
                      <a:pt x="112" y="146"/>
                    </a:lnTo>
                    <a:lnTo>
                      <a:pt x="112" y="142"/>
                    </a:lnTo>
                    <a:lnTo>
                      <a:pt x="112" y="140"/>
                    </a:lnTo>
                    <a:lnTo>
                      <a:pt x="116" y="138"/>
                    </a:lnTo>
                    <a:lnTo>
                      <a:pt x="118" y="136"/>
                    </a:lnTo>
                    <a:lnTo>
                      <a:pt x="118" y="136"/>
                    </a:lnTo>
                    <a:lnTo>
                      <a:pt x="118" y="136"/>
                    </a:lnTo>
                    <a:lnTo>
                      <a:pt x="122" y="136"/>
                    </a:lnTo>
                    <a:lnTo>
                      <a:pt x="126" y="136"/>
                    </a:lnTo>
                    <a:lnTo>
                      <a:pt x="128" y="138"/>
                    </a:lnTo>
                    <a:lnTo>
                      <a:pt x="130" y="142"/>
                    </a:lnTo>
                    <a:lnTo>
                      <a:pt x="130" y="142"/>
                    </a:lnTo>
                    <a:lnTo>
                      <a:pt x="130" y="142"/>
                    </a:lnTo>
                    <a:lnTo>
                      <a:pt x="130" y="146"/>
                    </a:lnTo>
                    <a:lnTo>
                      <a:pt x="128" y="148"/>
                    </a:lnTo>
                    <a:lnTo>
                      <a:pt x="126" y="152"/>
                    </a:lnTo>
                    <a:lnTo>
                      <a:pt x="122" y="152"/>
                    </a:lnTo>
                    <a:lnTo>
                      <a:pt x="122" y="152"/>
                    </a:lnTo>
                    <a:lnTo>
                      <a:pt x="122" y="152"/>
                    </a:lnTo>
                    <a:lnTo>
                      <a:pt x="120" y="154"/>
                    </a:lnTo>
                    <a:lnTo>
                      <a:pt x="120" y="154"/>
                    </a:lnTo>
                    <a:lnTo>
                      <a:pt x="120" y="154"/>
                    </a:lnTo>
                    <a:lnTo>
                      <a:pt x="116" y="152"/>
                    </a:lnTo>
                    <a:lnTo>
                      <a:pt x="112" y="146"/>
                    </a:lnTo>
                    <a:lnTo>
                      <a:pt x="112" y="146"/>
                    </a:lnTo>
                    <a:close/>
                    <a:moveTo>
                      <a:pt x="100" y="114"/>
                    </a:moveTo>
                    <a:lnTo>
                      <a:pt x="100" y="114"/>
                    </a:lnTo>
                    <a:lnTo>
                      <a:pt x="100" y="110"/>
                    </a:lnTo>
                    <a:lnTo>
                      <a:pt x="100" y="108"/>
                    </a:lnTo>
                    <a:lnTo>
                      <a:pt x="102" y="104"/>
                    </a:lnTo>
                    <a:lnTo>
                      <a:pt x="104" y="102"/>
                    </a:lnTo>
                    <a:lnTo>
                      <a:pt x="104" y="102"/>
                    </a:lnTo>
                    <a:lnTo>
                      <a:pt x="104" y="102"/>
                    </a:lnTo>
                    <a:lnTo>
                      <a:pt x="108" y="102"/>
                    </a:lnTo>
                    <a:lnTo>
                      <a:pt x="112" y="102"/>
                    </a:lnTo>
                    <a:lnTo>
                      <a:pt x="114" y="104"/>
                    </a:lnTo>
                    <a:lnTo>
                      <a:pt x="116" y="106"/>
                    </a:lnTo>
                    <a:lnTo>
                      <a:pt x="116" y="106"/>
                    </a:lnTo>
                    <a:lnTo>
                      <a:pt x="116" y="106"/>
                    </a:lnTo>
                    <a:lnTo>
                      <a:pt x="118" y="110"/>
                    </a:lnTo>
                    <a:lnTo>
                      <a:pt x="116" y="114"/>
                    </a:lnTo>
                    <a:lnTo>
                      <a:pt x="116" y="116"/>
                    </a:lnTo>
                    <a:lnTo>
                      <a:pt x="112" y="118"/>
                    </a:lnTo>
                    <a:lnTo>
                      <a:pt x="112" y="118"/>
                    </a:lnTo>
                    <a:lnTo>
                      <a:pt x="112" y="118"/>
                    </a:lnTo>
                    <a:lnTo>
                      <a:pt x="108" y="120"/>
                    </a:lnTo>
                    <a:lnTo>
                      <a:pt x="108" y="120"/>
                    </a:lnTo>
                    <a:lnTo>
                      <a:pt x="108" y="120"/>
                    </a:lnTo>
                    <a:lnTo>
                      <a:pt x="104" y="118"/>
                    </a:lnTo>
                    <a:lnTo>
                      <a:pt x="100" y="114"/>
                    </a:lnTo>
                    <a:lnTo>
                      <a:pt x="100" y="114"/>
                    </a:lnTo>
                    <a:close/>
                    <a:moveTo>
                      <a:pt x="84" y="84"/>
                    </a:moveTo>
                    <a:lnTo>
                      <a:pt x="84" y="84"/>
                    </a:lnTo>
                    <a:lnTo>
                      <a:pt x="82" y="80"/>
                    </a:lnTo>
                    <a:lnTo>
                      <a:pt x="82" y="78"/>
                    </a:lnTo>
                    <a:lnTo>
                      <a:pt x="82" y="74"/>
                    </a:lnTo>
                    <a:lnTo>
                      <a:pt x="86" y="72"/>
                    </a:lnTo>
                    <a:lnTo>
                      <a:pt x="86" y="72"/>
                    </a:lnTo>
                    <a:lnTo>
                      <a:pt x="86" y="72"/>
                    </a:lnTo>
                    <a:lnTo>
                      <a:pt x="88" y="70"/>
                    </a:lnTo>
                    <a:lnTo>
                      <a:pt x="92" y="70"/>
                    </a:lnTo>
                    <a:lnTo>
                      <a:pt x="96" y="72"/>
                    </a:lnTo>
                    <a:lnTo>
                      <a:pt x="98" y="74"/>
                    </a:lnTo>
                    <a:lnTo>
                      <a:pt x="98" y="74"/>
                    </a:lnTo>
                    <a:lnTo>
                      <a:pt x="98" y="74"/>
                    </a:lnTo>
                    <a:lnTo>
                      <a:pt x="100" y="78"/>
                    </a:lnTo>
                    <a:lnTo>
                      <a:pt x="100" y="80"/>
                    </a:lnTo>
                    <a:lnTo>
                      <a:pt x="98" y="84"/>
                    </a:lnTo>
                    <a:lnTo>
                      <a:pt x="96" y="86"/>
                    </a:lnTo>
                    <a:lnTo>
                      <a:pt x="96" y="86"/>
                    </a:lnTo>
                    <a:lnTo>
                      <a:pt x="96" y="86"/>
                    </a:lnTo>
                    <a:lnTo>
                      <a:pt x="90" y="88"/>
                    </a:lnTo>
                    <a:lnTo>
                      <a:pt x="90" y="88"/>
                    </a:lnTo>
                    <a:lnTo>
                      <a:pt x="90" y="88"/>
                    </a:lnTo>
                    <a:lnTo>
                      <a:pt x="86" y="88"/>
                    </a:lnTo>
                    <a:lnTo>
                      <a:pt x="84" y="84"/>
                    </a:lnTo>
                    <a:lnTo>
                      <a:pt x="84" y="84"/>
                    </a:lnTo>
                    <a:close/>
                    <a:moveTo>
                      <a:pt x="62" y="58"/>
                    </a:moveTo>
                    <a:lnTo>
                      <a:pt x="62" y="58"/>
                    </a:lnTo>
                    <a:lnTo>
                      <a:pt x="60" y="54"/>
                    </a:lnTo>
                    <a:lnTo>
                      <a:pt x="58" y="52"/>
                    </a:lnTo>
                    <a:lnTo>
                      <a:pt x="60" y="48"/>
                    </a:lnTo>
                    <a:lnTo>
                      <a:pt x="62" y="44"/>
                    </a:lnTo>
                    <a:lnTo>
                      <a:pt x="62" y="44"/>
                    </a:lnTo>
                    <a:lnTo>
                      <a:pt x="62" y="44"/>
                    </a:lnTo>
                    <a:lnTo>
                      <a:pt x="64" y="44"/>
                    </a:lnTo>
                    <a:lnTo>
                      <a:pt x="68" y="42"/>
                    </a:lnTo>
                    <a:lnTo>
                      <a:pt x="72" y="44"/>
                    </a:lnTo>
                    <a:lnTo>
                      <a:pt x="74" y="46"/>
                    </a:lnTo>
                    <a:lnTo>
                      <a:pt x="74" y="46"/>
                    </a:lnTo>
                    <a:lnTo>
                      <a:pt x="74" y="46"/>
                    </a:lnTo>
                    <a:lnTo>
                      <a:pt x="74" y="46"/>
                    </a:lnTo>
                    <a:lnTo>
                      <a:pt x="74" y="46"/>
                    </a:lnTo>
                    <a:lnTo>
                      <a:pt x="76" y="48"/>
                    </a:lnTo>
                    <a:lnTo>
                      <a:pt x="76" y="52"/>
                    </a:lnTo>
                    <a:lnTo>
                      <a:pt x="76" y="54"/>
                    </a:lnTo>
                    <a:lnTo>
                      <a:pt x="74" y="58"/>
                    </a:lnTo>
                    <a:lnTo>
                      <a:pt x="74" y="58"/>
                    </a:lnTo>
                    <a:lnTo>
                      <a:pt x="74" y="58"/>
                    </a:lnTo>
                    <a:lnTo>
                      <a:pt x="70" y="60"/>
                    </a:lnTo>
                    <a:lnTo>
                      <a:pt x="68" y="60"/>
                    </a:lnTo>
                    <a:lnTo>
                      <a:pt x="68" y="60"/>
                    </a:lnTo>
                    <a:lnTo>
                      <a:pt x="68" y="60"/>
                    </a:lnTo>
                    <a:lnTo>
                      <a:pt x="64" y="60"/>
                    </a:lnTo>
                    <a:lnTo>
                      <a:pt x="62" y="58"/>
                    </a:lnTo>
                    <a:lnTo>
                      <a:pt x="62" y="58"/>
                    </a:lnTo>
                    <a:close/>
                    <a:moveTo>
                      <a:pt x="36" y="36"/>
                    </a:moveTo>
                    <a:lnTo>
                      <a:pt x="36" y="36"/>
                    </a:lnTo>
                    <a:lnTo>
                      <a:pt x="36" y="36"/>
                    </a:lnTo>
                    <a:lnTo>
                      <a:pt x="32" y="32"/>
                    </a:lnTo>
                    <a:lnTo>
                      <a:pt x="32" y="30"/>
                    </a:lnTo>
                    <a:lnTo>
                      <a:pt x="32" y="26"/>
                    </a:lnTo>
                    <a:lnTo>
                      <a:pt x="32" y="22"/>
                    </a:lnTo>
                    <a:lnTo>
                      <a:pt x="32" y="22"/>
                    </a:lnTo>
                    <a:lnTo>
                      <a:pt x="32" y="22"/>
                    </a:lnTo>
                    <a:lnTo>
                      <a:pt x="36" y="20"/>
                    </a:lnTo>
                    <a:lnTo>
                      <a:pt x="38" y="20"/>
                    </a:lnTo>
                    <a:lnTo>
                      <a:pt x="42" y="20"/>
                    </a:lnTo>
                    <a:lnTo>
                      <a:pt x="46" y="20"/>
                    </a:lnTo>
                    <a:lnTo>
                      <a:pt x="46" y="20"/>
                    </a:lnTo>
                    <a:lnTo>
                      <a:pt x="46" y="20"/>
                    </a:lnTo>
                    <a:lnTo>
                      <a:pt x="48" y="24"/>
                    </a:lnTo>
                    <a:lnTo>
                      <a:pt x="50" y="26"/>
                    </a:lnTo>
                    <a:lnTo>
                      <a:pt x="50" y="30"/>
                    </a:lnTo>
                    <a:lnTo>
                      <a:pt x="48" y="34"/>
                    </a:lnTo>
                    <a:lnTo>
                      <a:pt x="48" y="34"/>
                    </a:lnTo>
                    <a:lnTo>
                      <a:pt x="48" y="34"/>
                    </a:lnTo>
                    <a:lnTo>
                      <a:pt x="44" y="36"/>
                    </a:lnTo>
                    <a:lnTo>
                      <a:pt x="40" y="36"/>
                    </a:lnTo>
                    <a:lnTo>
                      <a:pt x="40" y="36"/>
                    </a:lnTo>
                    <a:lnTo>
                      <a:pt x="40" y="36"/>
                    </a:lnTo>
                    <a:lnTo>
                      <a:pt x="36" y="36"/>
                    </a:lnTo>
                    <a:lnTo>
                      <a:pt x="36" y="36"/>
                    </a:lnTo>
                    <a:close/>
                    <a:moveTo>
                      <a:pt x="6" y="18"/>
                    </a:moveTo>
                    <a:lnTo>
                      <a:pt x="6" y="18"/>
                    </a:lnTo>
                    <a:lnTo>
                      <a:pt x="2" y="16"/>
                    </a:lnTo>
                    <a:lnTo>
                      <a:pt x="2" y="12"/>
                    </a:lnTo>
                    <a:lnTo>
                      <a:pt x="0" y="8"/>
                    </a:lnTo>
                    <a:lnTo>
                      <a:pt x="2" y="6"/>
                    </a:lnTo>
                    <a:lnTo>
                      <a:pt x="2" y="6"/>
                    </a:lnTo>
                    <a:lnTo>
                      <a:pt x="2" y="6"/>
                    </a:lnTo>
                    <a:lnTo>
                      <a:pt x="4" y="2"/>
                    </a:lnTo>
                    <a:lnTo>
                      <a:pt x="6" y="0"/>
                    </a:lnTo>
                    <a:lnTo>
                      <a:pt x="10" y="0"/>
                    </a:lnTo>
                    <a:lnTo>
                      <a:pt x="14" y="2"/>
                    </a:lnTo>
                    <a:lnTo>
                      <a:pt x="14" y="2"/>
                    </a:lnTo>
                    <a:lnTo>
                      <a:pt x="14" y="2"/>
                    </a:lnTo>
                    <a:lnTo>
                      <a:pt x="16" y="4"/>
                    </a:lnTo>
                    <a:lnTo>
                      <a:pt x="18" y="6"/>
                    </a:lnTo>
                    <a:lnTo>
                      <a:pt x="18" y="10"/>
                    </a:lnTo>
                    <a:lnTo>
                      <a:pt x="18" y="14"/>
                    </a:lnTo>
                    <a:lnTo>
                      <a:pt x="18" y="14"/>
                    </a:lnTo>
                    <a:lnTo>
                      <a:pt x="18" y="14"/>
                    </a:lnTo>
                    <a:lnTo>
                      <a:pt x="14" y="18"/>
                    </a:lnTo>
                    <a:lnTo>
                      <a:pt x="10" y="18"/>
                    </a:lnTo>
                    <a:lnTo>
                      <a:pt x="10" y="18"/>
                    </a:lnTo>
                    <a:lnTo>
                      <a:pt x="10" y="18"/>
                    </a:lnTo>
                    <a:lnTo>
                      <a:pt x="6" y="18"/>
                    </a:lnTo>
                    <a:lnTo>
                      <a:pt x="6"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28" name="Freeform 71">
                <a:extLst>
                  <a:ext uri="{FF2B5EF4-FFF2-40B4-BE49-F238E27FC236}">
                    <a16:creationId xmlns:a16="http://schemas.microsoft.com/office/drawing/2014/main" id="{1125071C-8AFE-B2B2-D290-A4E53C5A4306}"/>
                  </a:ext>
                </a:extLst>
              </p:cNvPr>
              <p:cNvSpPr>
                <a:spLocks noEditPoints="1"/>
              </p:cNvSpPr>
              <p:nvPr/>
            </p:nvSpPr>
            <p:spPr bwMode="auto">
              <a:xfrm>
                <a:off x="3041427" y="535820"/>
                <a:ext cx="336550" cy="323850"/>
              </a:xfrm>
              <a:custGeom>
                <a:avLst/>
                <a:gdLst>
                  <a:gd name="T0" fmla="*/ 48 w 212"/>
                  <a:gd name="T1" fmla="*/ 204 h 204"/>
                  <a:gd name="T2" fmla="*/ 48 w 212"/>
                  <a:gd name="T3" fmla="*/ 204 h 204"/>
                  <a:gd name="T4" fmla="*/ 40 w 212"/>
                  <a:gd name="T5" fmla="*/ 200 h 204"/>
                  <a:gd name="T6" fmla="*/ 40 w 212"/>
                  <a:gd name="T7" fmla="*/ 200 h 204"/>
                  <a:gd name="T8" fmla="*/ 36 w 212"/>
                  <a:gd name="T9" fmla="*/ 196 h 204"/>
                  <a:gd name="T10" fmla="*/ 36 w 212"/>
                  <a:gd name="T11" fmla="*/ 190 h 204"/>
                  <a:gd name="T12" fmla="*/ 46 w 212"/>
                  <a:gd name="T13" fmla="*/ 130 h 204"/>
                  <a:gd name="T14" fmla="*/ 4 w 212"/>
                  <a:gd name="T15" fmla="*/ 88 h 204"/>
                  <a:gd name="T16" fmla="*/ 4 w 212"/>
                  <a:gd name="T17" fmla="*/ 88 h 204"/>
                  <a:gd name="T18" fmla="*/ 0 w 212"/>
                  <a:gd name="T19" fmla="*/ 82 h 204"/>
                  <a:gd name="T20" fmla="*/ 0 w 212"/>
                  <a:gd name="T21" fmla="*/ 76 h 204"/>
                  <a:gd name="T22" fmla="*/ 0 w 212"/>
                  <a:gd name="T23" fmla="*/ 76 h 204"/>
                  <a:gd name="T24" fmla="*/ 4 w 212"/>
                  <a:gd name="T25" fmla="*/ 70 h 204"/>
                  <a:gd name="T26" fmla="*/ 10 w 212"/>
                  <a:gd name="T27" fmla="*/ 68 h 204"/>
                  <a:gd name="T28" fmla="*/ 70 w 212"/>
                  <a:gd name="T29" fmla="*/ 60 h 204"/>
                  <a:gd name="T30" fmla="*/ 96 w 212"/>
                  <a:gd name="T31" fmla="*/ 6 h 204"/>
                  <a:gd name="T32" fmla="*/ 96 w 212"/>
                  <a:gd name="T33" fmla="*/ 6 h 204"/>
                  <a:gd name="T34" fmla="*/ 100 w 212"/>
                  <a:gd name="T35" fmla="*/ 0 h 204"/>
                  <a:gd name="T36" fmla="*/ 106 w 212"/>
                  <a:gd name="T37" fmla="*/ 0 h 204"/>
                  <a:gd name="T38" fmla="*/ 106 w 212"/>
                  <a:gd name="T39" fmla="*/ 0 h 204"/>
                  <a:gd name="T40" fmla="*/ 106 w 212"/>
                  <a:gd name="T41" fmla="*/ 0 h 204"/>
                  <a:gd name="T42" fmla="*/ 106 w 212"/>
                  <a:gd name="T43" fmla="*/ 0 h 204"/>
                  <a:gd name="T44" fmla="*/ 112 w 212"/>
                  <a:gd name="T45" fmla="*/ 0 h 204"/>
                  <a:gd name="T46" fmla="*/ 118 w 212"/>
                  <a:gd name="T47" fmla="*/ 6 h 204"/>
                  <a:gd name="T48" fmla="*/ 144 w 212"/>
                  <a:gd name="T49" fmla="*/ 60 h 204"/>
                  <a:gd name="T50" fmla="*/ 202 w 212"/>
                  <a:gd name="T51" fmla="*/ 68 h 204"/>
                  <a:gd name="T52" fmla="*/ 202 w 212"/>
                  <a:gd name="T53" fmla="*/ 68 h 204"/>
                  <a:gd name="T54" fmla="*/ 208 w 212"/>
                  <a:gd name="T55" fmla="*/ 70 h 204"/>
                  <a:gd name="T56" fmla="*/ 212 w 212"/>
                  <a:gd name="T57" fmla="*/ 76 h 204"/>
                  <a:gd name="T58" fmla="*/ 212 w 212"/>
                  <a:gd name="T59" fmla="*/ 76 h 204"/>
                  <a:gd name="T60" fmla="*/ 212 w 212"/>
                  <a:gd name="T61" fmla="*/ 82 h 204"/>
                  <a:gd name="T62" fmla="*/ 210 w 212"/>
                  <a:gd name="T63" fmla="*/ 88 h 204"/>
                  <a:gd name="T64" fmla="*/ 166 w 212"/>
                  <a:gd name="T65" fmla="*/ 130 h 204"/>
                  <a:gd name="T66" fmla="*/ 176 w 212"/>
                  <a:gd name="T67" fmla="*/ 190 h 204"/>
                  <a:gd name="T68" fmla="*/ 176 w 212"/>
                  <a:gd name="T69" fmla="*/ 190 h 204"/>
                  <a:gd name="T70" fmla="*/ 176 w 212"/>
                  <a:gd name="T71" fmla="*/ 196 h 204"/>
                  <a:gd name="T72" fmla="*/ 172 w 212"/>
                  <a:gd name="T73" fmla="*/ 200 h 204"/>
                  <a:gd name="T74" fmla="*/ 172 w 212"/>
                  <a:gd name="T75" fmla="*/ 200 h 204"/>
                  <a:gd name="T76" fmla="*/ 166 w 212"/>
                  <a:gd name="T77" fmla="*/ 202 h 204"/>
                  <a:gd name="T78" fmla="*/ 160 w 212"/>
                  <a:gd name="T79" fmla="*/ 202 h 204"/>
                  <a:gd name="T80" fmla="*/ 106 w 212"/>
                  <a:gd name="T81" fmla="*/ 174 h 204"/>
                  <a:gd name="T82" fmla="*/ 54 w 212"/>
                  <a:gd name="T83" fmla="*/ 202 h 204"/>
                  <a:gd name="T84" fmla="*/ 54 w 212"/>
                  <a:gd name="T85" fmla="*/ 202 h 204"/>
                  <a:gd name="T86" fmla="*/ 48 w 212"/>
                  <a:gd name="T87" fmla="*/ 204 h 204"/>
                  <a:gd name="T88" fmla="*/ 48 w 212"/>
                  <a:gd name="T89" fmla="*/ 204 h 204"/>
                  <a:gd name="T90" fmla="*/ 54 w 212"/>
                  <a:gd name="T91" fmla="*/ 192 h 204"/>
                  <a:gd name="T92" fmla="*/ 54 w 212"/>
                  <a:gd name="T93" fmla="*/ 192 h 204"/>
                  <a:gd name="T94" fmla="*/ 54 w 212"/>
                  <a:gd name="T95" fmla="*/ 192 h 204"/>
                  <a:gd name="T96" fmla="*/ 54 w 212"/>
                  <a:gd name="T97" fmla="*/ 192 h 204"/>
                  <a:gd name="T98" fmla="*/ 54 w 212"/>
                  <a:gd name="T99" fmla="*/ 192 h 204"/>
                  <a:gd name="T100" fmla="*/ 106 w 212"/>
                  <a:gd name="T101" fmla="*/ 154 h 204"/>
                  <a:gd name="T102" fmla="*/ 156 w 212"/>
                  <a:gd name="T103" fmla="*/ 180 h 204"/>
                  <a:gd name="T104" fmla="*/ 148 w 212"/>
                  <a:gd name="T105" fmla="*/ 124 h 204"/>
                  <a:gd name="T106" fmla="*/ 188 w 212"/>
                  <a:gd name="T107" fmla="*/ 84 h 204"/>
                  <a:gd name="T108" fmla="*/ 132 w 212"/>
                  <a:gd name="T109" fmla="*/ 76 h 204"/>
                  <a:gd name="T110" fmla="*/ 106 w 212"/>
                  <a:gd name="T111" fmla="*/ 24 h 204"/>
                  <a:gd name="T112" fmla="*/ 82 w 212"/>
                  <a:gd name="T113" fmla="*/ 76 h 204"/>
                  <a:gd name="T114" fmla="*/ 26 w 212"/>
                  <a:gd name="T115" fmla="*/ 84 h 204"/>
                  <a:gd name="T116" fmla="*/ 66 w 212"/>
                  <a:gd name="T117" fmla="*/ 124 h 204"/>
                  <a:gd name="T118" fmla="*/ 56 w 212"/>
                  <a:gd name="T119" fmla="*/ 180 h 204"/>
                  <a:gd name="T120" fmla="*/ 106 w 212"/>
                  <a:gd name="T121" fmla="*/ 15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12" h="204">
                    <a:moveTo>
                      <a:pt x="48" y="204"/>
                    </a:moveTo>
                    <a:lnTo>
                      <a:pt x="48" y="204"/>
                    </a:lnTo>
                    <a:lnTo>
                      <a:pt x="40" y="200"/>
                    </a:lnTo>
                    <a:lnTo>
                      <a:pt x="40" y="200"/>
                    </a:lnTo>
                    <a:lnTo>
                      <a:pt x="36" y="196"/>
                    </a:lnTo>
                    <a:lnTo>
                      <a:pt x="36" y="190"/>
                    </a:lnTo>
                    <a:lnTo>
                      <a:pt x="46" y="130"/>
                    </a:lnTo>
                    <a:lnTo>
                      <a:pt x="4" y="88"/>
                    </a:lnTo>
                    <a:lnTo>
                      <a:pt x="4" y="88"/>
                    </a:lnTo>
                    <a:lnTo>
                      <a:pt x="0" y="82"/>
                    </a:lnTo>
                    <a:lnTo>
                      <a:pt x="0" y="76"/>
                    </a:lnTo>
                    <a:lnTo>
                      <a:pt x="0" y="76"/>
                    </a:lnTo>
                    <a:lnTo>
                      <a:pt x="4" y="70"/>
                    </a:lnTo>
                    <a:lnTo>
                      <a:pt x="10" y="68"/>
                    </a:lnTo>
                    <a:lnTo>
                      <a:pt x="70" y="60"/>
                    </a:lnTo>
                    <a:lnTo>
                      <a:pt x="96" y="6"/>
                    </a:lnTo>
                    <a:lnTo>
                      <a:pt x="96" y="6"/>
                    </a:lnTo>
                    <a:lnTo>
                      <a:pt x="100" y="0"/>
                    </a:lnTo>
                    <a:lnTo>
                      <a:pt x="106" y="0"/>
                    </a:lnTo>
                    <a:lnTo>
                      <a:pt x="106" y="0"/>
                    </a:lnTo>
                    <a:lnTo>
                      <a:pt x="106" y="0"/>
                    </a:lnTo>
                    <a:lnTo>
                      <a:pt x="106" y="0"/>
                    </a:lnTo>
                    <a:lnTo>
                      <a:pt x="112" y="0"/>
                    </a:lnTo>
                    <a:lnTo>
                      <a:pt x="118" y="6"/>
                    </a:lnTo>
                    <a:lnTo>
                      <a:pt x="144" y="60"/>
                    </a:lnTo>
                    <a:lnTo>
                      <a:pt x="202" y="68"/>
                    </a:lnTo>
                    <a:lnTo>
                      <a:pt x="202" y="68"/>
                    </a:lnTo>
                    <a:lnTo>
                      <a:pt x="208" y="70"/>
                    </a:lnTo>
                    <a:lnTo>
                      <a:pt x="212" y="76"/>
                    </a:lnTo>
                    <a:lnTo>
                      <a:pt x="212" y="76"/>
                    </a:lnTo>
                    <a:lnTo>
                      <a:pt x="212" y="82"/>
                    </a:lnTo>
                    <a:lnTo>
                      <a:pt x="210" y="88"/>
                    </a:lnTo>
                    <a:lnTo>
                      <a:pt x="166" y="130"/>
                    </a:lnTo>
                    <a:lnTo>
                      <a:pt x="176" y="190"/>
                    </a:lnTo>
                    <a:lnTo>
                      <a:pt x="176" y="190"/>
                    </a:lnTo>
                    <a:lnTo>
                      <a:pt x="176" y="196"/>
                    </a:lnTo>
                    <a:lnTo>
                      <a:pt x="172" y="200"/>
                    </a:lnTo>
                    <a:lnTo>
                      <a:pt x="172" y="200"/>
                    </a:lnTo>
                    <a:lnTo>
                      <a:pt x="166" y="202"/>
                    </a:lnTo>
                    <a:lnTo>
                      <a:pt x="160" y="202"/>
                    </a:lnTo>
                    <a:lnTo>
                      <a:pt x="106" y="174"/>
                    </a:lnTo>
                    <a:lnTo>
                      <a:pt x="54" y="202"/>
                    </a:lnTo>
                    <a:lnTo>
                      <a:pt x="54" y="202"/>
                    </a:lnTo>
                    <a:lnTo>
                      <a:pt x="48" y="204"/>
                    </a:lnTo>
                    <a:lnTo>
                      <a:pt x="48" y="204"/>
                    </a:lnTo>
                    <a:close/>
                    <a:moveTo>
                      <a:pt x="54" y="192"/>
                    </a:moveTo>
                    <a:lnTo>
                      <a:pt x="54" y="192"/>
                    </a:lnTo>
                    <a:lnTo>
                      <a:pt x="54" y="192"/>
                    </a:lnTo>
                    <a:lnTo>
                      <a:pt x="54" y="192"/>
                    </a:lnTo>
                    <a:lnTo>
                      <a:pt x="54" y="192"/>
                    </a:lnTo>
                    <a:close/>
                    <a:moveTo>
                      <a:pt x="106" y="154"/>
                    </a:moveTo>
                    <a:lnTo>
                      <a:pt x="156" y="180"/>
                    </a:lnTo>
                    <a:lnTo>
                      <a:pt x="148" y="124"/>
                    </a:lnTo>
                    <a:lnTo>
                      <a:pt x="188" y="84"/>
                    </a:lnTo>
                    <a:lnTo>
                      <a:pt x="132" y="76"/>
                    </a:lnTo>
                    <a:lnTo>
                      <a:pt x="106" y="24"/>
                    </a:lnTo>
                    <a:lnTo>
                      <a:pt x="82" y="76"/>
                    </a:lnTo>
                    <a:lnTo>
                      <a:pt x="26" y="84"/>
                    </a:lnTo>
                    <a:lnTo>
                      <a:pt x="66" y="124"/>
                    </a:lnTo>
                    <a:lnTo>
                      <a:pt x="56" y="180"/>
                    </a:lnTo>
                    <a:lnTo>
                      <a:pt x="106"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b-NO"/>
              </a:p>
            </p:txBody>
          </p:sp>
        </p:grpSp>
      </p:grpSp>
      <p:grpSp>
        <p:nvGrpSpPr>
          <p:cNvPr id="29" name="Gruppe 28">
            <a:extLst>
              <a:ext uri="{FF2B5EF4-FFF2-40B4-BE49-F238E27FC236}">
                <a16:creationId xmlns:a16="http://schemas.microsoft.com/office/drawing/2014/main" id="{C80E5078-6C54-1B16-98D1-1EEB972162CF}"/>
              </a:ext>
            </a:extLst>
          </p:cNvPr>
          <p:cNvGrpSpPr/>
          <p:nvPr/>
        </p:nvGrpSpPr>
        <p:grpSpPr>
          <a:xfrm>
            <a:off x="10127161" y="1135920"/>
            <a:ext cx="867817" cy="867817"/>
            <a:chOff x="3686697" y="0"/>
            <a:chExt cx="1155623" cy="1155623"/>
          </a:xfrm>
        </p:grpSpPr>
        <p:sp>
          <p:nvSpPr>
            <p:cNvPr id="30" name="Ellipse 29">
              <a:extLst>
                <a:ext uri="{FF2B5EF4-FFF2-40B4-BE49-F238E27FC236}">
                  <a16:creationId xmlns:a16="http://schemas.microsoft.com/office/drawing/2014/main" id="{6FC59885-E667-2D0A-1608-41B8A9264D96}"/>
                </a:ext>
              </a:extLst>
            </p:cNvPr>
            <p:cNvSpPr/>
            <p:nvPr/>
          </p:nvSpPr>
          <p:spPr>
            <a:xfrm>
              <a:off x="3686697" y="0"/>
              <a:ext cx="1155623" cy="1155623"/>
            </a:xfrm>
            <a:prstGeom prst="ellipse">
              <a:avLst/>
            </a:prstGeom>
            <a:solidFill>
              <a:srgbClr val="C73229"/>
            </a:solidFill>
            <a:ln w="12700" cap="flat" cmpd="sng" algn="ctr">
              <a:noFill/>
              <a:prstDash val="solid"/>
              <a:miter lim="800000"/>
            </a:ln>
            <a:effectLst/>
          </p:spPr>
          <p:txBody>
            <a:bodyPr rtlCol="0" anchor="ctr"/>
            <a:lstStyle/>
            <a:p>
              <a:endParaRPr lang="nb-NO"/>
            </a:p>
          </p:txBody>
        </p:sp>
        <p:grpSp>
          <p:nvGrpSpPr>
            <p:cNvPr id="31" name="Gruppe 30">
              <a:extLst>
                <a:ext uri="{FF2B5EF4-FFF2-40B4-BE49-F238E27FC236}">
                  <a16:creationId xmlns:a16="http://schemas.microsoft.com/office/drawing/2014/main" id="{5123FDBF-54C8-50F3-F008-0318D7094B4B}"/>
                </a:ext>
              </a:extLst>
            </p:cNvPr>
            <p:cNvGrpSpPr/>
            <p:nvPr/>
          </p:nvGrpSpPr>
          <p:grpSpPr>
            <a:xfrm>
              <a:off x="3974483" y="180778"/>
              <a:ext cx="580050" cy="794071"/>
              <a:chOff x="3974483" y="180777"/>
              <a:chExt cx="920750" cy="1260475"/>
            </a:xfrm>
            <a:solidFill>
              <a:sysClr val="window" lastClr="FFFFFF"/>
            </a:solidFill>
          </p:grpSpPr>
          <p:sp>
            <p:nvSpPr>
              <p:cNvPr id="32" name="Freeform 15">
                <a:extLst>
                  <a:ext uri="{FF2B5EF4-FFF2-40B4-BE49-F238E27FC236}">
                    <a16:creationId xmlns:a16="http://schemas.microsoft.com/office/drawing/2014/main" id="{E5F51600-BC4F-E982-12D3-FB0ECE3AB2E7}"/>
                  </a:ext>
                </a:extLst>
              </p:cNvPr>
              <p:cNvSpPr>
                <a:spLocks noEditPoints="1"/>
              </p:cNvSpPr>
              <p:nvPr/>
            </p:nvSpPr>
            <p:spPr bwMode="auto">
              <a:xfrm>
                <a:off x="4041158" y="260152"/>
                <a:ext cx="784225" cy="1108075"/>
              </a:xfrm>
              <a:custGeom>
                <a:avLst/>
                <a:gdLst>
                  <a:gd name="T0" fmla="*/ 148 w 494"/>
                  <a:gd name="T1" fmla="*/ 474 h 698"/>
                  <a:gd name="T2" fmla="*/ 116 w 494"/>
                  <a:gd name="T3" fmla="*/ 456 h 698"/>
                  <a:gd name="T4" fmla="*/ 74 w 494"/>
                  <a:gd name="T5" fmla="*/ 424 h 698"/>
                  <a:gd name="T6" fmla="*/ 40 w 494"/>
                  <a:gd name="T7" fmla="*/ 384 h 698"/>
                  <a:gd name="T8" fmla="*/ 16 w 494"/>
                  <a:gd name="T9" fmla="*/ 336 h 698"/>
                  <a:gd name="T10" fmla="*/ 4 w 494"/>
                  <a:gd name="T11" fmla="*/ 284 h 698"/>
                  <a:gd name="T12" fmla="*/ 0 w 494"/>
                  <a:gd name="T13" fmla="*/ 248 h 698"/>
                  <a:gd name="T14" fmla="*/ 12 w 494"/>
                  <a:gd name="T15" fmla="*/ 174 h 698"/>
                  <a:gd name="T16" fmla="*/ 42 w 494"/>
                  <a:gd name="T17" fmla="*/ 110 h 698"/>
                  <a:gd name="T18" fmla="*/ 90 w 494"/>
                  <a:gd name="T19" fmla="*/ 58 h 698"/>
                  <a:gd name="T20" fmla="*/ 152 w 494"/>
                  <a:gd name="T21" fmla="*/ 20 h 698"/>
                  <a:gd name="T22" fmla="*/ 222 w 494"/>
                  <a:gd name="T23" fmla="*/ 2 h 698"/>
                  <a:gd name="T24" fmla="*/ 272 w 494"/>
                  <a:gd name="T25" fmla="*/ 2 h 698"/>
                  <a:gd name="T26" fmla="*/ 344 w 494"/>
                  <a:gd name="T27" fmla="*/ 20 h 698"/>
                  <a:gd name="T28" fmla="*/ 404 w 494"/>
                  <a:gd name="T29" fmla="*/ 58 h 698"/>
                  <a:gd name="T30" fmla="*/ 452 w 494"/>
                  <a:gd name="T31" fmla="*/ 110 h 698"/>
                  <a:gd name="T32" fmla="*/ 482 w 494"/>
                  <a:gd name="T33" fmla="*/ 174 h 698"/>
                  <a:gd name="T34" fmla="*/ 494 w 494"/>
                  <a:gd name="T35" fmla="*/ 248 h 698"/>
                  <a:gd name="T36" fmla="*/ 492 w 494"/>
                  <a:gd name="T37" fmla="*/ 284 h 698"/>
                  <a:gd name="T38" fmla="*/ 478 w 494"/>
                  <a:gd name="T39" fmla="*/ 336 h 698"/>
                  <a:gd name="T40" fmla="*/ 452 w 494"/>
                  <a:gd name="T41" fmla="*/ 384 h 698"/>
                  <a:gd name="T42" fmla="*/ 418 w 494"/>
                  <a:gd name="T43" fmla="*/ 426 h 698"/>
                  <a:gd name="T44" fmla="*/ 376 w 494"/>
                  <a:gd name="T45" fmla="*/ 458 h 698"/>
                  <a:gd name="T46" fmla="*/ 342 w 494"/>
                  <a:gd name="T47" fmla="*/ 698 h 698"/>
                  <a:gd name="T48" fmla="*/ 324 w 494"/>
                  <a:gd name="T49" fmla="*/ 462 h 698"/>
                  <a:gd name="T50" fmla="*/ 346 w 494"/>
                  <a:gd name="T51" fmla="*/ 454 h 698"/>
                  <a:gd name="T52" fmla="*/ 390 w 494"/>
                  <a:gd name="T53" fmla="*/ 426 h 698"/>
                  <a:gd name="T54" fmla="*/ 426 w 494"/>
                  <a:gd name="T55" fmla="*/ 390 h 698"/>
                  <a:gd name="T56" fmla="*/ 454 w 494"/>
                  <a:gd name="T57" fmla="*/ 348 h 698"/>
                  <a:gd name="T58" fmla="*/ 470 w 494"/>
                  <a:gd name="T59" fmla="*/ 300 h 698"/>
                  <a:gd name="T60" fmla="*/ 476 w 494"/>
                  <a:gd name="T61" fmla="*/ 248 h 698"/>
                  <a:gd name="T62" fmla="*/ 472 w 494"/>
                  <a:gd name="T63" fmla="*/ 202 h 698"/>
                  <a:gd name="T64" fmla="*/ 448 w 494"/>
                  <a:gd name="T65" fmla="*/ 138 h 698"/>
                  <a:gd name="T66" fmla="*/ 408 w 494"/>
                  <a:gd name="T67" fmla="*/ 86 h 698"/>
                  <a:gd name="T68" fmla="*/ 356 w 494"/>
                  <a:gd name="T69" fmla="*/ 46 h 698"/>
                  <a:gd name="T70" fmla="*/ 294 w 494"/>
                  <a:gd name="T71" fmla="*/ 24 h 698"/>
                  <a:gd name="T72" fmla="*/ 248 w 494"/>
                  <a:gd name="T73" fmla="*/ 18 h 698"/>
                  <a:gd name="T74" fmla="*/ 180 w 494"/>
                  <a:gd name="T75" fmla="*/ 30 h 698"/>
                  <a:gd name="T76" fmla="*/ 120 w 494"/>
                  <a:gd name="T77" fmla="*/ 58 h 698"/>
                  <a:gd name="T78" fmla="*/ 70 w 494"/>
                  <a:gd name="T79" fmla="*/ 102 h 698"/>
                  <a:gd name="T80" fmla="*/ 36 w 494"/>
                  <a:gd name="T81" fmla="*/ 158 h 698"/>
                  <a:gd name="T82" fmla="*/ 20 w 494"/>
                  <a:gd name="T83" fmla="*/ 224 h 698"/>
                  <a:gd name="T84" fmla="*/ 20 w 494"/>
                  <a:gd name="T85" fmla="*/ 264 h 698"/>
                  <a:gd name="T86" fmla="*/ 28 w 494"/>
                  <a:gd name="T87" fmla="*/ 316 h 698"/>
                  <a:gd name="T88" fmla="*/ 48 w 494"/>
                  <a:gd name="T89" fmla="*/ 362 h 698"/>
                  <a:gd name="T90" fmla="*/ 78 w 494"/>
                  <a:gd name="T91" fmla="*/ 402 h 698"/>
                  <a:gd name="T92" fmla="*/ 116 w 494"/>
                  <a:gd name="T93" fmla="*/ 434 h 698"/>
                  <a:gd name="T94" fmla="*/ 162 w 494"/>
                  <a:gd name="T95" fmla="*/ 460 h 6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94" h="698">
                    <a:moveTo>
                      <a:pt x="342" y="698"/>
                    </a:moveTo>
                    <a:lnTo>
                      <a:pt x="148" y="698"/>
                    </a:lnTo>
                    <a:lnTo>
                      <a:pt x="148" y="474"/>
                    </a:lnTo>
                    <a:lnTo>
                      <a:pt x="148" y="474"/>
                    </a:lnTo>
                    <a:lnTo>
                      <a:pt x="132" y="466"/>
                    </a:lnTo>
                    <a:lnTo>
                      <a:pt x="116" y="456"/>
                    </a:lnTo>
                    <a:lnTo>
                      <a:pt x="102" y="446"/>
                    </a:lnTo>
                    <a:lnTo>
                      <a:pt x="88" y="436"/>
                    </a:lnTo>
                    <a:lnTo>
                      <a:pt x="74" y="424"/>
                    </a:lnTo>
                    <a:lnTo>
                      <a:pt x="62" y="412"/>
                    </a:lnTo>
                    <a:lnTo>
                      <a:pt x="50" y="398"/>
                    </a:lnTo>
                    <a:lnTo>
                      <a:pt x="40" y="384"/>
                    </a:lnTo>
                    <a:lnTo>
                      <a:pt x="32" y="368"/>
                    </a:lnTo>
                    <a:lnTo>
                      <a:pt x="24" y="352"/>
                    </a:lnTo>
                    <a:lnTo>
                      <a:pt x="16" y="336"/>
                    </a:lnTo>
                    <a:lnTo>
                      <a:pt x="10" y="320"/>
                    </a:lnTo>
                    <a:lnTo>
                      <a:pt x="6" y="302"/>
                    </a:lnTo>
                    <a:lnTo>
                      <a:pt x="4" y="284"/>
                    </a:lnTo>
                    <a:lnTo>
                      <a:pt x="2" y="266"/>
                    </a:lnTo>
                    <a:lnTo>
                      <a:pt x="0" y="248"/>
                    </a:lnTo>
                    <a:lnTo>
                      <a:pt x="0" y="248"/>
                    </a:lnTo>
                    <a:lnTo>
                      <a:pt x="2" y="222"/>
                    </a:lnTo>
                    <a:lnTo>
                      <a:pt x="6" y="198"/>
                    </a:lnTo>
                    <a:lnTo>
                      <a:pt x="12" y="174"/>
                    </a:lnTo>
                    <a:lnTo>
                      <a:pt x="20" y="152"/>
                    </a:lnTo>
                    <a:lnTo>
                      <a:pt x="30" y="130"/>
                    </a:lnTo>
                    <a:lnTo>
                      <a:pt x="42" y="110"/>
                    </a:lnTo>
                    <a:lnTo>
                      <a:pt x="56" y="90"/>
                    </a:lnTo>
                    <a:lnTo>
                      <a:pt x="72" y="74"/>
                    </a:lnTo>
                    <a:lnTo>
                      <a:pt x="90" y="58"/>
                    </a:lnTo>
                    <a:lnTo>
                      <a:pt x="110" y="42"/>
                    </a:lnTo>
                    <a:lnTo>
                      <a:pt x="130" y="30"/>
                    </a:lnTo>
                    <a:lnTo>
                      <a:pt x="152" y="20"/>
                    </a:lnTo>
                    <a:lnTo>
                      <a:pt x="174" y="12"/>
                    </a:lnTo>
                    <a:lnTo>
                      <a:pt x="198" y="6"/>
                    </a:lnTo>
                    <a:lnTo>
                      <a:pt x="222" y="2"/>
                    </a:lnTo>
                    <a:lnTo>
                      <a:pt x="248" y="0"/>
                    </a:lnTo>
                    <a:lnTo>
                      <a:pt x="248" y="0"/>
                    </a:lnTo>
                    <a:lnTo>
                      <a:pt x="272" y="2"/>
                    </a:lnTo>
                    <a:lnTo>
                      <a:pt x="296" y="6"/>
                    </a:lnTo>
                    <a:lnTo>
                      <a:pt x="320" y="12"/>
                    </a:lnTo>
                    <a:lnTo>
                      <a:pt x="344" y="20"/>
                    </a:lnTo>
                    <a:lnTo>
                      <a:pt x="364" y="30"/>
                    </a:lnTo>
                    <a:lnTo>
                      <a:pt x="386" y="42"/>
                    </a:lnTo>
                    <a:lnTo>
                      <a:pt x="404" y="58"/>
                    </a:lnTo>
                    <a:lnTo>
                      <a:pt x="422" y="74"/>
                    </a:lnTo>
                    <a:lnTo>
                      <a:pt x="438" y="90"/>
                    </a:lnTo>
                    <a:lnTo>
                      <a:pt x="452" y="110"/>
                    </a:lnTo>
                    <a:lnTo>
                      <a:pt x="464" y="130"/>
                    </a:lnTo>
                    <a:lnTo>
                      <a:pt x="474" y="152"/>
                    </a:lnTo>
                    <a:lnTo>
                      <a:pt x="482" y="174"/>
                    </a:lnTo>
                    <a:lnTo>
                      <a:pt x="488" y="198"/>
                    </a:lnTo>
                    <a:lnTo>
                      <a:pt x="492" y="222"/>
                    </a:lnTo>
                    <a:lnTo>
                      <a:pt x="494" y="248"/>
                    </a:lnTo>
                    <a:lnTo>
                      <a:pt x="494" y="248"/>
                    </a:lnTo>
                    <a:lnTo>
                      <a:pt x="494" y="266"/>
                    </a:lnTo>
                    <a:lnTo>
                      <a:pt x="492" y="284"/>
                    </a:lnTo>
                    <a:lnTo>
                      <a:pt x="488" y="302"/>
                    </a:lnTo>
                    <a:lnTo>
                      <a:pt x="484" y="320"/>
                    </a:lnTo>
                    <a:lnTo>
                      <a:pt x="478" y="336"/>
                    </a:lnTo>
                    <a:lnTo>
                      <a:pt x="470" y="354"/>
                    </a:lnTo>
                    <a:lnTo>
                      <a:pt x="462" y="370"/>
                    </a:lnTo>
                    <a:lnTo>
                      <a:pt x="452" y="384"/>
                    </a:lnTo>
                    <a:lnTo>
                      <a:pt x="442" y="398"/>
                    </a:lnTo>
                    <a:lnTo>
                      <a:pt x="432" y="412"/>
                    </a:lnTo>
                    <a:lnTo>
                      <a:pt x="418" y="426"/>
                    </a:lnTo>
                    <a:lnTo>
                      <a:pt x="406" y="438"/>
                    </a:lnTo>
                    <a:lnTo>
                      <a:pt x="390" y="448"/>
                    </a:lnTo>
                    <a:lnTo>
                      <a:pt x="376" y="458"/>
                    </a:lnTo>
                    <a:lnTo>
                      <a:pt x="360" y="466"/>
                    </a:lnTo>
                    <a:lnTo>
                      <a:pt x="342" y="474"/>
                    </a:lnTo>
                    <a:lnTo>
                      <a:pt x="342" y="698"/>
                    </a:lnTo>
                    <a:close/>
                    <a:moveTo>
                      <a:pt x="166" y="680"/>
                    </a:moveTo>
                    <a:lnTo>
                      <a:pt x="324" y="680"/>
                    </a:lnTo>
                    <a:lnTo>
                      <a:pt x="324" y="462"/>
                    </a:lnTo>
                    <a:lnTo>
                      <a:pt x="330" y="460"/>
                    </a:lnTo>
                    <a:lnTo>
                      <a:pt x="330" y="460"/>
                    </a:lnTo>
                    <a:lnTo>
                      <a:pt x="346" y="454"/>
                    </a:lnTo>
                    <a:lnTo>
                      <a:pt x="362" y="446"/>
                    </a:lnTo>
                    <a:lnTo>
                      <a:pt x="376" y="436"/>
                    </a:lnTo>
                    <a:lnTo>
                      <a:pt x="390" y="426"/>
                    </a:lnTo>
                    <a:lnTo>
                      <a:pt x="404" y="414"/>
                    </a:lnTo>
                    <a:lnTo>
                      <a:pt x="416" y="402"/>
                    </a:lnTo>
                    <a:lnTo>
                      <a:pt x="426" y="390"/>
                    </a:lnTo>
                    <a:lnTo>
                      <a:pt x="436" y="376"/>
                    </a:lnTo>
                    <a:lnTo>
                      <a:pt x="446" y="362"/>
                    </a:lnTo>
                    <a:lnTo>
                      <a:pt x="454" y="348"/>
                    </a:lnTo>
                    <a:lnTo>
                      <a:pt x="460" y="332"/>
                    </a:lnTo>
                    <a:lnTo>
                      <a:pt x="466" y="316"/>
                    </a:lnTo>
                    <a:lnTo>
                      <a:pt x="470" y="300"/>
                    </a:lnTo>
                    <a:lnTo>
                      <a:pt x="474" y="282"/>
                    </a:lnTo>
                    <a:lnTo>
                      <a:pt x="476" y="266"/>
                    </a:lnTo>
                    <a:lnTo>
                      <a:pt x="476" y="248"/>
                    </a:lnTo>
                    <a:lnTo>
                      <a:pt x="476" y="248"/>
                    </a:lnTo>
                    <a:lnTo>
                      <a:pt x="474" y="224"/>
                    </a:lnTo>
                    <a:lnTo>
                      <a:pt x="472" y="202"/>
                    </a:lnTo>
                    <a:lnTo>
                      <a:pt x="466" y="180"/>
                    </a:lnTo>
                    <a:lnTo>
                      <a:pt x="458" y="158"/>
                    </a:lnTo>
                    <a:lnTo>
                      <a:pt x="448" y="138"/>
                    </a:lnTo>
                    <a:lnTo>
                      <a:pt x="436" y="120"/>
                    </a:lnTo>
                    <a:lnTo>
                      <a:pt x="424" y="102"/>
                    </a:lnTo>
                    <a:lnTo>
                      <a:pt x="408" y="86"/>
                    </a:lnTo>
                    <a:lnTo>
                      <a:pt x="392" y="72"/>
                    </a:lnTo>
                    <a:lnTo>
                      <a:pt x="374" y="58"/>
                    </a:lnTo>
                    <a:lnTo>
                      <a:pt x="356" y="46"/>
                    </a:lnTo>
                    <a:lnTo>
                      <a:pt x="336" y="36"/>
                    </a:lnTo>
                    <a:lnTo>
                      <a:pt x="316" y="30"/>
                    </a:lnTo>
                    <a:lnTo>
                      <a:pt x="294" y="24"/>
                    </a:lnTo>
                    <a:lnTo>
                      <a:pt x="270" y="20"/>
                    </a:lnTo>
                    <a:lnTo>
                      <a:pt x="248" y="18"/>
                    </a:lnTo>
                    <a:lnTo>
                      <a:pt x="248" y="18"/>
                    </a:lnTo>
                    <a:lnTo>
                      <a:pt x="224" y="20"/>
                    </a:lnTo>
                    <a:lnTo>
                      <a:pt x="202" y="24"/>
                    </a:lnTo>
                    <a:lnTo>
                      <a:pt x="180" y="30"/>
                    </a:lnTo>
                    <a:lnTo>
                      <a:pt x="158" y="36"/>
                    </a:lnTo>
                    <a:lnTo>
                      <a:pt x="138" y="46"/>
                    </a:lnTo>
                    <a:lnTo>
                      <a:pt x="120" y="58"/>
                    </a:lnTo>
                    <a:lnTo>
                      <a:pt x="102" y="72"/>
                    </a:lnTo>
                    <a:lnTo>
                      <a:pt x="86" y="86"/>
                    </a:lnTo>
                    <a:lnTo>
                      <a:pt x="70" y="102"/>
                    </a:lnTo>
                    <a:lnTo>
                      <a:pt x="58" y="120"/>
                    </a:lnTo>
                    <a:lnTo>
                      <a:pt x="46" y="138"/>
                    </a:lnTo>
                    <a:lnTo>
                      <a:pt x="36" y="158"/>
                    </a:lnTo>
                    <a:lnTo>
                      <a:pt x="28" y="180"/>
                    </a:lnTo>
                    <a:lnTo>
                      <a:pt x="24" y="202"/>
                    </a:lnTo>
                    <a:lnTo>
                      <a:pt x="20" y="224"/>
                    </a:lnTo>
                    <a:lnTo>
                      <a:pt x="18" y="248"/>
                    </a:lnTo>
                    <a:lnTo>
                      <a:pt x="18" y="248"/>
                    </a:lnTo>
                    <a:lnTo>
                      <a:pt x="20" y="264"/>
                    </a:lnTo>
                    <a:lnTo>
                      <a:pt x="20" y="282"/>
                    </a:lnTo>
                    <a:lnTo>
                      <a:pt x="24" y="298"/>
                    </a:lnTo>
                    <a:lnTo>
                      <a:pt x="28" y="316"/>
                    </a:lnTo>
                    <a:lnTo>
                      <a:pt x="34" y="332"/>
                    </a:lnTo>
                    <a:lnTo>
                      <a:pt x="40" y="346"/>
                    </a:lnTo>
                    <a:lnTo>
                      <a:pt x="48" y="362"/>
                    </a:lnTo>
                    <a:lnTo>
                      <a:pt x="58" y="376"/>
                    </a:lnTo>
                    <a:lnTo>
                      <a:pt x="68" y="388"/>
                    </a:lnTo>
                    <a:lnTo>
                      <a:pt x="78" y="402"/>
                    </a:lnTo>
                    <a:lnTo>
                      <a:pt x="90" y="414"/>
                    </a:lnTo>
                    <a:lnTo>
                      <a:pt x="102" y="424"/>
                    </a:lnTo>
                    <a:lnTo>
                      <a:pt x="116" y="434"/>
                    </a:lnTo>
                    <a:lnTo>
                      <a:pt x="130" y="444"/>
                    </a:lnTo>
                    <a:lnTo>
                      <a:pt x="146" y="452"/>
                    </a:lnTo>
                    <a:lnTo>
                      <a:pt x="162" y="460"/>
                    </a:lnTo>
                    <a:lnTo>
                      <a:pt x="166" y="462"/>
                    </a:lnTo>
                    <a:lnTo>
                      <a:pt x="166" y="6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33" name="Freeform 16">
                <a:extLst>
                  <a:ext uri="{FF2B5EF4-FFF2-40B4-BE49-F238E27FC236}">
                    <a16:creationId xmlns:a16="http://schemas.microsoft.com/office/drawing/2014/main" id="{828EC56C-48D7-2FDE-B26D-3B8AFDB84997}"/>
                  </a:ext>
                </a:extLst>
              </p:cNvPr>
              <p:cNvSpPr>
                <a:spLocks noEditPoints="1"/>
              </p:cNvSpPr>
              <p:nvPr/>
            </p:nvSpPr>
            <p:spPr bwMode="auto">
              <a:xfrm>
                <a:off x="4352308" y="1339652"/>
                <a:ext cx="161925" cy="101600"/>
              </a:xfrm>
              <a:custGeom>
                <a:avLst/>
                <a:gdLst>
                  <a:gd name="T0" fmla="*/ 76 w 102"/>
                  <a:gd name="T1" fmla="*/ 64 h 64"/>
                  <a:gd name="T2" fmla="*/ 26 w 102"/>
                  <a:gd name="T3" fmla="*/ 64 h 64"/>
                  <a:gd name="T4" fmla="*/ 0 w 102"/>
                  <a:gd name="T5" fmla="*/ 0 h 64"/>
                  <a:gd name="T6" fmla="*/ 102 w 102"/>
                  <a:gd name="T7" fmla="*/ 0 h 64"/>
                  <a:gd name="T8" fmla="*/ 76 w 102"/>
                  <a:gd name="T9" fmla="*/ 64 h 64"/>
                  <a:gd name="T10" fmla="*/ 38 w 102"/>
                  <a:gd name="T11" fmla="*/ 46 h 64"/>
                  <a:gd name="T12" fmla="*/ 64 w 102"/>
                  <a:gd name="T13" fmla="*/ 46 h 64"/>
                  <a:gd name="T14" fmla="*/ 76 w 102"/>
                  <a:gd name="T15" fmla="*/ 18 h 64"/>
                  <a:gd name="T16" fmla="*/ 26 w 102"/>
                  <a:gd name="T17" fmla="*/ 18 h 64"/>
                  <a:gd name="T18" fmla="*/ 38 w 102"/>
                  <a:gd name="T19" fmla="*/ 4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2" h="64">
                    <a:moveTo>
                      <a:pt x="76" y="64"/>
                    </a:moveTo>
                    <a:lnTo>
                      <a:pt x="26" y="64"/>
                    </a:lnTo>
                    <a:lnTo>
                      <a:pt x="0" y="0"/>
                    </a:lnTo>
                    <a:lnTo>
                      <a:pt x="102" y="0"/>
                    </a:lnTo>
                    <a:lnTo>
                      <a:pt x="76" y="64"/>
                    </a:lnTo>
                    <a:close/>
                    <a:moveTo>
                      <a:pt x="38" y="46"/>
                    </a:moveTo>
                    <a:lnTo>
                      <a:pt x="64" y="46"/>
                    </a:lnTo>
                    <a:lnTo>
                      <a:pt x="76" y="18"/>
                    </a:lnTo>
                    <a:lnTo>
                      <a:pt x="26" y="18"/>
                    </a:lnTo>
                    <a:lnTo>
                      <a:pt x="38" y="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34" name="Rectangle 17">
                <a:extLst>
                  <a:ext uri="{FF2B5EF4-FFF2-40B4-BE49-F238E27FC236}">
                    <a16:creationId xmlns:a16="http://schemas.microsoft.com/office/drawing/2014/main" id="{3AE89146-0357-2E04-8891-644A4ED7A881}"/>
                  </a:ext>
                </a:extLst>
              </p:cNvPr>
              <p:cNvSpPr>
                <a:spLocks noChangeArrowheads="1"/>
              </p:cNvSpPr>
              <p:nvPr/>
            </p:nvSpPr>
            <p:spPr bwMode="auto">
              <a:xfrm>
                <a:off x="4212608" y="1111052"/>
                <a:ext cx="441325"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35" name="Rectangle 18">
                <a:extLst>
                  <a:ext uri="{FF2B5EF4-FFF2-40B4-BE49-F238E27FC236}">
                    <a16:creationId xmlns:a16="http://schemas.microsoft.com/office/drawing/2014/main" id="{0A8C2D10-1C12-4BA1-7CD8-BE343A264847}"/>
                  </a:ext>
                </a:extLst>
              </p:cNvPr>
              <p:cNvSpPr>
                <a:spLocks noChangeArrowheads="1"/>
              </p:cNvSpPr>
              <p:nvPr/>
            </p:nvSpPr>
            <p:spPr bwMode="auto">
              <a:xfrm>
                <a:off x="4212608" y="1180902"/>
                <a:ext cx="441325"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36" name="Rectangle 19">
                <a:extLst>
                  <a:ext uri="{FF2B5EF4-FFF2-40B4-BE49-F238E27FC236}">
                    <a16:creationId xmlns:a16="http://schemas.microsoft.com/office/drawing/2014/main" id="{E6D93017-8715-33D3-0C9F-7065C5D97402}"/>
                  </a:ext>
                </a:extLst>
              </p:cNvPr>
              <p:cNvSpPr>
                <a:spLocks noChangeArrowheads="1"/>
              </p:cNvSpPr>
              <p:nvPr/>
            </p:nvSpPr>
            <p:spPr bwMode="auto">
              <a:xfrm>
                <a:off x="4212608" y="1253927"/>
                <a:ext cx="441325"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37" name="Rectangle 20">
                <a:extLst>
                  <a:ext uri="{FF2B5EF4-FFF2-40B4-BE49-F238E27FC236}">
                    <a16:creationId xmlns:a16="http://schemas.microsoft.com/office/drawing/2014/main" id="{2347B5B5-E02D-F4B3-6595-5465BEE5E982}"/>
                  </a:ext>
                </a:extLst>
              </p:cNvPr>
              <p:cNvSpPr>
                <a:spLocks noChangeArrowheads="1"/>
              </p:cNvSpPr>
              <p:nvPr/>
            </p:nvSpPr>
            <p:spPr bwMode="auto">
              <a:xfrm>
                <a:off x="4184033" y="244277"/>
                <a:ext cx="28575" cy="444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38" name="Rectangle 21">
                <a:extLst>
                  <a:ext uri="{FF2B5EF4-FFF2-40B4-BE49-F238E27FC236}">
                    <a16:creationId xmlns:a16="http://schemas.microsoft.com/office/drawing/2014/main" id="{79EDA35D-1D29-95D4-5FD2-E4C7A003DE7C}"/>
                  </a:ext>
                </a:extLst>
              </p:cNvPr>
              <p:cNvSpPr>
                <a:spLocks noChangeArrowheads="1"/>
              </p:cNvSpPr>
              <p:nvPr/>
            </p:nvSpPr>
            <p:spPr bwMode="auto">
              <a:xfrm>
                <a:off x="4025283" y="393502"/>
                <a:ext cx="28575" cy="444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39" name="Rectangle 22">
                <a:extLst>
                  <a:ext uri="{FF2B5EF4-FFF2-40B4-BE49-F238E27FC236}">
                    <a16:creationId xmlns:a16="http://schemas.microsoft.com/office/drawing/2014/main" id="{A3A2CAD6-0C5A-AF0D-ADAD-0E8E138024FE}"/>
                  </a:ext>
                </a:extLst>
              </p:cNvPr>
              <p:cNvSpPr>
                <a:spLocks noChangeArrowheads="1"/>
              </p:cNvSpPr>
              <p:nvPr/>
            </p:nvSpPr>
            <p:spPr bwMode="auto">
              <a:xfrm>
                <a:off x="4418983" y="180777"/>
                <a:ext cx="28575" cy="444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40" name="Rectangle 23">
                <a:extLst>
                  <a:ext uri="{FF2B5EF4-FFF2-40B4-BE49-F238E27FC236}">
                    <a16:creationId xmlns:a16="http://schemas.microsoft.com/office/drawing/2014/main" id="{2C57B97B-7739-2979-816D-CFE404E366E6}"/>
                  </a:ext>
                </a:extLst>
              </p:cNvPr>
              <p:cNvSpPr>
                <a:spLocks noChangeArrowheads="1"/>
              </p:cNvSpPr>
              <p:nvPr/>
            </p:nvSpPr>
            <p:spPr bwMode="auto">
              <a:xfrm>
                <a:off x="4653933" y="244277"/>
                <a:ext cx="28575" cy="444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41" name="Rectangle 24">
                <a:extLst>
                  <a:ext uri="{FF2B5EF4-FFF2-40B4-BE49-F238E27FC236}">
                    <a16:creationId xmlns:a16="http://schemas.microsoft.com/office/drawing/2014/main" id="{D66DDAB2-C90B-20B0-3EDD-D446D1A31FB3}"/>
                  </a:ext>
                </a:extLst>
              </p:cNvPr>
              <p:cNvSpPr>
                <a:spLocks noChangeArrowheads="1"/>
              </p:cNvSpPr>
              <p:nvPr/>
            </p:nvSpPr>
            <p:spPr bwMode="auto">
              <a:xfrm>
                <a:off x="4803158" y="393502"/>
                <a:ext cx="28575" cy="444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42" name="Rectangle 25">
                <a:extLst>
                  <a:ext uri="{FF2B5EF4-FFF2-40B4-BE49-F238E27FC236}">
                    <a16:creationId xmlns:a16="http://schemas.microsoft.com/office/drawing/2014/main" id="{328FFA4B-778B-76A5-14D4-3FD12145A40A}"/>
                  </a:ext>
                </a:extLst>
              </p:cNvPr>
              <p:cNvSpPr>
                <a:spLocks noChangeArrowheads="1"/>
              </p:cNvSpPr>
              <p:nvPr/>
            </p:nvSpPr>
            <p:spPr bwMode="auto">
              <a:xfrm>
                <a:off x="4025283" y="863402"/>
                <a:ext cx="28575" cy="444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43" name="Rectangle 26">
                <a:extLst>
                  <a:ext uri="{FF2B5EF4-FFF2-40B4-BE49-F238E27FC236}">
                    <a16:creationId xmlns:a16="http://schemas.microsoft.com/office/drawing/2014/main" id="{5D458A4A-8AAC-52AF-BC1D-ADA35E9007E9}"/>
                  </a:ext>
                </a:extLst>
              </p:cNvPr>
              <p:cNvSpPr>
                <a:spLocks noChangeArrowheads="1"/>
              </p:cNvSpPr>
              <p:nvPr/>
            </p:nvSpPr>
            <p:spPr bwMode="auto">
              <a:xfrm>
                <a:off x="4803158" y="863402"/>
                <a:ext cx="28575" cy="444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44" name="Rectangle 27">
                <a:extLst>
                  <a:ext uri="{FF2B5EF4-FFF2-40B4-BE49-F238E27FC236}">
                    <a16:creationId xmlns:a16="http://schemas.microsoft.com/office/drawing/2014/main" id="{B2D29573-A998-0F5F-D59A-7DF14F1432E2}"/>
                  </a:ext>
                </a:extLst>
              </p:cNvPr>
              <p:cNvSpPr>
                <a:spLocks noChangeArrowheads="1"/>
              </p:cNvSpPr>
              <p:nvPr/>
            </p:nvSpPr>
            <p:spPr bwMode="auto">
              <a:xfrm>
                <a:off x="4866658" y="615752"/>
                <a:ext cx="28575" cy="476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45" name="Rectangle 28">
                <a:extLst>
                  <a:ext uri="{FF2B5EF4-FFF2-40B4-BE49-F238E27FC236}">
                    <a16:creationId xmlns:a16="http://schemas.microsoft.com/office/drawing/2014/main" id="{C669A05F-E730-D9AA-A068-A57A0468F800}"/>
                  </a:ext>
                </a:extLst>
              </p:cNvPr>
              <p:cNvSpPr>
                <a:spLocks noChangeArrowheads="1"/>
              </p:cNvSpPr>
              <p:nvPr/>
            </p:nvSpPr>
            <p:spPr bwMode="auto">
              <a:xfrm>
                <a:off x="3974483" y="615752"/>
                <a:ext cx="28575" cy="476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46" name="Rectangle 29">
                <a:extLst>
                  <a:ext uri="{FF2B5EF4-FFF2-40B4-BE49-F238E27FC236}">
                    <a16:creationId xmlns:a16="http://schemas.microsoft.com/office/drawing/2014/main" id="{34F1DCC5-5257-3799-B30E-CF448A73DAC3}"/>
                  </a:ext>
                </a:extLst>
              </p:cNvPr>
              <p:cNvSpPr>
                <a:spLocks noChangeArrowheads="1"/>
              </p:cNvSpPr>
              <p:nvPr/>
            </p:nvSpPr>
            <p:spPr bwMode="auto">
              <a:xfrm>
                <a:off x="4377708" y="1003102"/>
                <a:ext cx="28575" cy="1365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47" name="Rectangle 30">
                <a:extLst>
                  <a:ext uri="{FF2B5EF4-FFF2-40B4-BE49-F238E27FC236}">
                    <a16:creationId xmlns:a16="http://schemas.microsoft.com/office/drawing/2014/main" id="{9431DB92-6CF1-A87C-E94F-B2D384C351E5}"/>
                  </a:ext>
                </a:extLst>
              </p:cNvPr>
              <p:cNvSpPr>
                <a:spLocks noChangeArrowheads="1"/>
              </p:cNvSpPr>
              <p:nvPr/>
            </p:nvSpPr>
            <p:spPr bwMode="auto">
              <a:xfrm>
                <a:off x="4460258" y="1003102"/>
                <a:ext cx="28575" cy="1365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48" name="Freeform 31">
                <a:extLst>
                  <a:ext uri="{FF2B5EF4-FFF2-40B4-BE49-F238E27FC236}">
                    <a16:creationId xmlns:a16="http://schemas.microsoft.com/office/drawing/2014/main" id="{2D45F2C0-DE6B-04CC-431B-ADEDEB8E0914}"/>
                  </a:ext>
                </a:extLst>
              </p:cNvPr>
              <p:cNvSpPr>
                <a:spLocks noEditPoints="1"/>
              </p:cNvSpPr>
              <p:nvPr/>
            </p:nvSpPr>
            <p:spPr bwMode="auto">
              <a:xfrm>
                <a:off x="4139583" y="355402"/>
                <a:ext cx="587375" cy="587375"/>
              </a:xfrm>
              <a:custGeom>
                <a:avLst/>
                <a:gdLst>
                  <a:gd name="T0" fmla="*/ 150 w 370"/>
                  <a:gd name="T1" fmla="*/ 328 h 370"/>
                  <a:gd name="T2" fmla="*/ 110 w 370"/>
                  <a:gd name="T3" fmla="*/ 310 h 370"/>
                  <a:gd name="T4" fmla="*/ 60 w 370"/>
                  <a:gd name="T5" fmla="*/ 260 h 370"/>
                  <a:gd name="T6" fmla="*/ 42 w 370"/>
                  <a:gd name="T7" fmla="*/ 220 h 370"/>
                  <a:gd name="T8" fmla="*/ 42 w 370"/>
                  <a:gd name="T9" fmla="*/ 150 h 370"/>
                  <a:gd name="T10" fmla="*/ 60 w 370"/>
                  <a:gd name="T11" fmla="*/ 108 h 370"/>
                  <a:gd name="T12" fmla="*/ 110 w 370"/>
                  <a:gd name="T13" fmla="*/ 60 h 370"/>
                  <a:gd name="T14" fmla="*/ 150 w 370"/>
                  <a:gd name="T15" fmla="*/ 42 h 370"/>
                  <a:gd name="T16" fmla="*/ 220 w 370"/>
                  <a:gd name="T17" fmla="*/ 42 h 370"/>
                  <a:gd name="T18" fmla="*/ 262 w 370"/>
                  <a:gd name="T19" fmla="*/ 60 h 370"/>
                  <a:gd name="T20" fmla="*/ 310 w 370"/>
                  <a:gd name="T21" fmla="*/ 108 h 370"/>
                  <a:gd name="T22" fmla="*/ 328 w 370"/>
                  <a:gd name="T23" fmla="*/ 150 h 370"/>
                  <a:gd name="T24" fmla="*/ 328 w 370"/>
                  <a:gd name="T25" fmla="*/ 220 h 370"/>
                  <a:gd name="T26" fmla="*/ 310 w 370"/>
                  <a:gd name="T27" fmla="*/ 260 h 370"/>
                  <a:gd name="T28" fmla="*/ 262 w 370"/>
                  <a:gd name="T29" fmla="*/ 310 h 370"/>
                  <a:gd name="T30" fmla="*/ 220 w 370"/>
                  <a:gd name="T31" fmla="*/ 328 h 370"/>
                  <a:gd name="T32" fmla="*/ 202 w 370"/>
                  <a:gd name="T33" fmla="*/ 352 h 370"/>
                  <a:gd name="T34" fmla="*/ 210 w 370"/>
                  <a:gd name="T35" fmla="*/ 310 h 370"/>
                  <a:gd name="T36" fmla="*/ 246 w 370"/>
                  <a:gd name="T37" fmla="*/ 298 h 370"/>
                  <a:gd name="T38" fmla="*/ 290 w 370"/>
                  <a:gd name="T39" fmla="*/ 314 h 370"/>
                  <a:gd name="T40" fmla="*/ 292 w 370"/>
                  <a:gd name="T41" fmla="*/ 256 h 370"/>
                  <a:gd name="T42" fmla="*/ 304 w 370"/>
                  <a:gd name="T43" fmla="*/ 234 h 370"/>
                  <a:gd name="T44" fmla="*/ 312 w 370"/>
                  <a:gd name="T45" fmla="*/ 202 h 370"/>
                  <a:gd name="T46" fmla="*/ 312 w 370"/>
                  <a:gd name="T47" fmla="*/ 168 h 370"/>
                  <a:gd name="T48" fmla="*/ 308 w 370"/>
                  <a:gd name="T49" fmla="*/ 148 h 370"/>
                  <a:gd name="T50" fmla="*/ 292 w 370"/>
                  <a:gd name="T51" fmla="*/ 112 h 370"/>
                  <a:gd name="T52" fmla="*/ 290 w 370"/>
                  <a:gd name="T53" fmla="*/ 54 h 370"/>
                  <a:gd name="T54" fmla="*/ 258 w 370"/>
                  <a:gd name="T55" fmla="*/ 78 h 370"/>
                  <a:gd name="T56" fmla="*/ 222 w 370"/>
                  <a:gd name="T57" fmla="*/ 62 h 370"/>
                  <a:gd name="T58" fmla="*/ 202 w 370"/>
                  <a:gd name="T59" fmla="*/ 18 h 370"/>
                  <a:gd name="T60" fmla="*/ 160 w 370"/>
                  <a:gd name="T61" fmla="*/ 58 h 370"/>
                  <a:gd name="T62" fmla="*/ 136 w 370"/>
                  <a:gd name="T63" fmla="*/ 66 h 370"/>
                  <a:gd name="T64" fmla="*/ 106 w 370"/>
                  <a:gd name="T65" fmla="*/ 82 h 370"/>
                  <a:gd name="T66" fmla="*/ 82 w 370"/>
                  <a:gd name="T67" fmla="*/ 106 h 370"/>
                  <a:gd name="T68" fmla="*/ 72 w 370"/>
                  <a:gd name="T69" fmla="*/ 124 h 370"/>
                  <a:gd name="T70" fmla="*/ 58 w 370"/>
                  <a:gd name="T71" fmla="*/ 160 h 370"/>
                  <a:gd name="T72" fmla="*/ 18 w 370"/>
                  <a:gd name="T73" fmla="*/ 202 h 370"/>
                  <a:gd name="T74" fmla="*/ 58 w 370"/>
                  <a:gd name="T75" fmla="*/ 208 h 370"/>
                  <a:gd name="T76" fmla="*/ 72 w 370"/>
                  <a:gd name="T77" fmla="*/ 246 h 370"/>
                  <a:gd name="T78" fmla="*/ 56 w 370"/>
                  <a:gd name="T79" fmla="*/ 290 h 370"/>
                  <a:gd name="T80" fmla="*/ 112 w 370"/>
                  <a:gd name="T81" fmla="*/ 292 h 370"/>
                  <a:gd name="T82" fmla="*/ 136 w 370"/>
                  <a:gd name="T83" fmla="*/ 304 h 370"/>
                  <a:gd name="T84" fmla="*/ 168 w 370"/>
                  <a:gd name="T85" fmla="*/ 312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70" h="370">
                    <a:moveTo>
                      <a:pt x="220" y="370"/>
                    </a:moveTo>
                    <a:lnTo>
                      <a:pt x="150" y="370"/>
                    </a:lnTo>
                    <a:lnTo>
                      <a:pt x="150" y="328"/>
                    </a:lnTo>
                    <a:lnTo>
                      <a:pt x="150" y="328"/>
                    </a:lnTo>
                    <a:lnTo>
                      <a:pt x="128" y="320"/>
                    </a:lnTo>
                    <a:lnTo>
                      <a:pt x="110" y="310"/>
                    </a:lnTo>
                    <a:lnTo>
                      <a:pt x="80" y="340"/>
                    </a:lnTo>
                    <a:lnTo>
                      <a:pt x="30" y="290"/>
                    </a:lnTo>
                    <a:lnTo>
                      <a:pt x="60" y="260"/>
                    </a:lnTo>
                    <a:lnTo>
                      <a:pt x="60" y="260"/>
                    </a:lnTo>
                    <a:lnTo>
                      <a:pt x="50" y="240"/>
                    </a:lnTo>
                    <a:lnTo>
                      <a:pt x="42" y="220"/>
                    </a:lnTo>
                    <a:lnTo>
                      <a:pt x="0" y="220"/>
                    </a:lnTo>
                    <a:lnTo>
                      <a:pt x="0" y="150"/>
                    </a:lnTo>
                    <a:lnTo>
                      <a:pt x="42" y="150"/>
                    </a:lnTo>
                    <a:lnTo>
                      <a:pt x="42" y="150"/>
                    </a:lnTo>
                    <a:lnTo>
                      <a:pt x="50" y="128"/>
                    </a:lnTo>
                    <a:lnTo>
                      <a:pt x="60" y="108"/>
                    </a:lnTo>
                    <a:lnTo>
                      <a:pt x="30" y="78"/>
                    </a:lnTo>
                    <a:lnTo>
                      <a:pt x="80" y="30"/>
                    </a:lnTo>
                    <a:lnTo>
                      <a:pt x="110" y="60"/>
                    </a:lnTo>
                    <a:lnTo>
                      <a:pt x="110" y="60"/>
                    </a:lnTo>
                    <a:lnTo>
                      <a:pt x="128" y="50"/>
                    </a:lnTo>
                    <a:lnTo>
                      <a:pt x="150" y="42"/>
                    </a:lnTo>
                    <a:lnTo>
                      <a:pt x="150" y="0"/>
                    </a:lnTo>
                    <a:lnTo>
                      <a:pt x="220" y="0"/>
                    </a:lnTo>
                    <a:lnTo>
                      <a:pt x="220" y="42"/>
                    </a:lnTo>
                    <a:lnTo>
                      <a:pt x="220" y="42"/>
                    </a:lnTo>
                    <a:lnTo>
                      <a:pt x="242" y="50"/>
                    </a:lnTo>
                    <a:lnTo>
                      <a:pt x="262" y="60"/>
                    </a:lnTo>
                    <a:lnTo>
                      <a:pt x="290" y="30"/>
                    </a:lnTo>
                    <a:lnTo>
                      <a:pt x="340" y="78"/>
                    </a:lnTo>
                    <a:lnTo>
                      <a:pt x="310" y="108"/>
                    </a:lnTo>
                    <a:lnTo>
                      <a:pt x="310" y="108"/>
                    </a:lnTo>
                    <a:lnTo>
                      <a:pt x="320" y="128"/>
                    </a:lnTo>
                    <a:lnTo>
                      <a:pt x="328" y="150"/>
                    </a:lnTo>
                    <a:lnTo>
                      <a:pt x="370" y="150"/>
                    </a:lnTo>
                    <a:lnTo>
                      <a:pt x="370" y="220"/>
                    </a:lnTo>
                    <a:lnTo>
                      <a:pt x="328" y="220"/>
                    </a:lnTo>
                    <a:lnTo>
                      <a:pt x="328" y="220"/>
                    </a:lnTo>
                    <a:lnTo>
                      <a:pt x="320" y="240"/>
                    </a:lnTo>
                    <a:lnTo>
                      <a:pt x="310" y="260"/>
                    </a:lnTo>
                    <a:lnTo>
                      <a:pt x="340" y="290"/>
                    </a:lnTo>
                    <a:lnTo>
                      <a:pt x="290" y="340"/>
                    </a:lnTo>
                    <a:lnTo>
                      <a:pt x="262" y="310"/>
                    </a:lnTo>
                    <a:lnTo>
                      <a:pt x="262" y="310"/>
                    </a:lnTo>
                    <a:lnTo>
                      <a:pt x="242" y="320"/>
                    </a:lnTo>
                    <a:lnTo>
                      <a:pt x="220" y="328"/>
                    </a:lnTo>
                    <a:lnTo>
                      <a:pt x="220" y="370"/>
                    </a:lnTo>
                    <a:close/>
                    <a:moveTo>
                      <a:pt x="168" y="352"/>
                    </a:moveTo>
                    <a:lnTo>
                      <a:pt x="202" y="352"/>
                    </a:lnTo>
                    <a:lnTo>
                      <a:pt x="202" y="312"/>
                    </a:lnTo>
                    <a:lnTo>
                      <a:pt x="210" y="310"/>
                    </a:lnTo>
                    <a:lnTo>
                      <a:pt x="210" y="310"/>
                    </a:lnTo>
                    <a:lnTo>
                      <a:pt x="222" y="308"/>
                    </a:lnTo>
                    <a:lnTo>
                      <a:pt x="234" y="304"/>
                    </a:lnTo>
                    <a:lnTo>
                      <a:pt x="246" y="298"/>
                    </a:lnTo>
                    <a:lnTo>
                      <a:pt x="258" y="292"/>
                    </a:lnTo>
                    <a:lnTo>
                      <a:pt x="264" y="288"/>
                    </a:lnTo>
                    <a:lnTo>
                      <a:pt x="290" y="314"/>
                    </a:lnTo>
                    <a:lnTo>
                      <a:pt x="314" y="290"/>
                    </a:lnTo>
                    <a:lnTo>
                      <a:pt x="288" y="264"/>
                    </a:lnTo>
                    <a:lnTo>
                      <a:pt x="292" y="256"/>
                    </a:lnTo>
                    <a:lnTo>
                      <a:pt x="292" y="256"/>
                    </a:lnTo>
                    <a:lnTo>
                      <a:pt x="298" y="246"/>
                    </a:lnTo>
                    <a:lnTo>
                      <a:pt x="304" y="234"/>
                    </a:lnTo>
                    <a:lnTo>
                      <a:pt x="308" y="222"/>
                    </a:lnTo>
                    <a:lnTo>
                      <a:pt x="312" y="208"/>
                    </a:lnTo>
                    <a:lnTo>
                      <a:pt x="312" y="202"/>
                    </a:lnTo>
                    <a:lnTo>
                      <a:pt x="352" y="202"/>
                    </a:lnTo>
                    <a:lnTo>
                      <a:pt x="352" y="168"/>
                    </a:lnTo>
                    <a:lnTo>
                      <a:pt x="312" y="168"/>
                    </a:lnTo>
                    <a:lnTo>
                      <a:pt x="312" y="160"/>
                    </a:lnTo>
                    <a:lnTo>
                      <a:pt x="312" y="160"/>
                    </a:lnTo>
                    <a:lnTo>
                      <a:pt x="308" y="148"/>
                    </a:lnTo>
                    <a:lnTo>
                      <a:pt x="304" y="136"/>
                    </a:lnTo>
                    <a:lnTo>
                      <a:pt x="298" y="124"/>
                    </a:lnTo>
                    <a:lnTo>
                      <a:pt x="292" y="112"/>
                    </a:lnTo>
                    <a:lnTo>
                      <a:pt x="288" y="106"/>
                    </a:lnTo>
                    <a:lnTo>
                      <a:pt x="314" y="78"/>
                    </a:lnTo>
                    <a:lnTo>
                      <a:pt x="290" y="54"/>
                    </a:lnTo>
                    <a:lnTo>
                      <a:pt x="264" y="82"/>
                    </a:lnTo>
                    <a:lnTo>
                      <a:pt x="258" y="78"/>
                    </a:lnTo>
                    <a:lnTo>
                      <a:pt x="258" y="78"/>
                    </a:lnTo>
                    <a:lnTo>
                      <a:pt x="246" y="72"/>
                    </a:lnTo>
                    <a:lnTo>
                      <a:pt x="234" y="66"/>
                    </a:lnTo>
                    <a:lnTo>
                      <a:pt x="222" y="62"/>
                    </a:lnTo>
                    <a:lnTo>
                      <a:pt x="210" y="58"/>
                    </a:lnTo>
                    <a:lnTo>
                      <a:pt x="202" y="56"/>
                    </a:lnTo>
                    <a:lnTo>
                      <a:pt x="202" y="18"/>
                    </a:lnTo>
                    <a:lnTo>
                      <a:pt x="168" y="18"/>
                    </a:lnTo>
                    <a:lnTo>
                      <a:pt x="168" y="56"/>
                    </a:lnTo>
                    <a:lnTo>
                      <a:pt x="160" y="58"/>
                    </a:lnTo>
                    <a:lnTo>
                      <a:pt x="160" y="58"/>
                    </a:lnTo>
                    <a:lnTo>
                      <a:pt x="148" y="62"/>
                    </a:lnTo>
                    <a:lnTo>
                      <a:pt x="136" y="66"/>
                    </a:lnTo>
                    <a:lnTo>
                      <a:pt x="124" y="72"/>
                    </a:lnTo>
                    <a:lnTo>
                      <a:pt x="112" y="78"/>
                    </a:lnTo>
                    <a:lnTo>
                      <a:pt x="106" y="82"/>
                    </a:lnTo>
                    <a:lnTo>
                      <a:pt x="80" y="54"/>
                    </a:lnTo>
                    <a:lnTo>
                      <a:pt x="56" y="78"/>
                    </a:lnTo>
                    <a:lnTo>
                      <a:pt x="82" y="106"/>
                    </a:lnTo>
                    <a:lnTo>
                      <a:pt x="78" y="112"/>
                    </a:lnTo>
                    <a:lnTo>
                      <a:pt x="78" y="112"/>
                    </a:lnTo>
                    <a:lnTo>
                      <a:pt x="72" y="124"/>
                    </a:lnTo>
                    <a:lnTo>
                      <a:pt x="66" y="136"/>
                    </a:lnTo>
                    <a:lnTo>
                      <a:pt x="62" y="148"/>
                    </a:lnTo>
                    <a:lnTo>
                      <a:pt x="58" y="160"/>
                    </a:lnTo>
                    <a:lnTo>
                      <a:pt x="58" y="168"/>
                    </a:lnTo>
                    <a:lnTo>
                      <a:pt x="18" y="168"/>
                    </a:lnTo>
                    <a:lnTo>
                      <a:pt x="18" y="202"/>
                    </a:lnTo>
                    <a:lnTo>
                      <a:pt x="58" y="202"/>
                    </a:lnTo>
                    <a:lnTo>
                      <a:pt x="58" y="208"/>
                    </a:lnTo>
                    <a:lnTo>
                      <a:pt x="58" y="208"/>
                    </a:lnTo>
                    <a:lnTo>
                      <a:pt x="62" y="222"/>
                    </a:lnTo>
                    <a:lnTo>
                      <a:pt x="66" y="234"/>
                    </a:lnTo>
                    <a:lnTo>
                      <a:pt x="72" y="246"/>
                    </a:lnTo>
                    <a:lnTo>
                      <a:pt x="78" y="256"/>
                    </a:lnTo>
                    <a:lnTo>
                      <a:pt x="82" y="264"/>
                    </a:lnTo>
                    <a:lnTo>
                      <a:pt x="56" y="290"/>
                    </a:lnTo>
                    <a:lnTo>
                      <a:pt x="80" y="314"/>
                    </a:lnTo>
                    <a:lnTo>
                      <a:pt x="106" y="288"/>
                    </a:lnTo>
                    <a:lnTo>
                      <a:pt x="112" y="292"/>
                    </a:lnTo>
                    <a:lnTo>
                      <a:pt x="112" y="292"/>
                    </a:lnTo>
                    <a:lnTo>
                      <a:pt x="124" y="298"/>
                    </a:lnTo>
                    <a:lnTo>
                      <a:pt x="136" y="304"/>
                    </a:lnTo>
                    <a:lnTo>
                      <a:pt x="148" y="308"/>
                    </a:lnTo>
                    <a:lnTo>
                      <a:pt x="160" y="310"/>
                    </a:lnTo>
                    <a:lnTo>
                      <a:pt x="168" y="312"/>
                    </a:lnTo>
                    <a:lnTo>
                      <a:pt x="168" y="3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49" name="Freeform 32">
                <a:extLst>
                  <a:ext uri="{FF2B5EF4-FFF2-40B4-BE49-F238E27FC236}">
                    <a16:creationId xmlns:a16="http://schemas.microsoft.com/office/drawing/2014/main" id="{2BFD0DFB-419A-C837-FA4D-D218AF936CA1}"/>
                  </a:ext>
                </a:extLst>
              </p:cNvPr>
              <p:cNvSpPr>
                <a:spLocks noEditPoints="1"/>
              </p:cNvSpPr>
              <p:nvPr/>
            </p:nvSpPr>
            <p:spPr bwMode="auto">
              <a:xfrm>
                <a:off x="4276108" y="491927"/>
                <a:ext cx="314325" cy="311150"/>
              </a:xfrm>
              <a:custGeom>
                <a:avLst/>
                <a:gdLst>
                  <a:gd name="T0" fmla="*/ 100 w 198"/>
                  <a:gd name="T1" fmla="*/ 196 h 196"/>
                  <a:gd name="T2" fmla="*/ 60 w 198"/>
                  <a:gd name="T3" fmla="*/ 190 h 196"/>
                  <a:gd name="T4" fmla="*/ 30 w 198"/>
                  <a:gd name="T5" fmla="*/ 168 h 196"/>
                  <a:gd name="T6" fmla="*/ 8 w 198"/>
                  <a:gd name="T7" fmla="*/ 136 h 196"/>
                  <a:gd name="T8" fmla="*/ 0 w 198"/>
                  <a:gd name="T9" fmla="*/ 98 h 196"/>
                  <a:gd name="T10" fmla="*/ 2 w 198"/>
                  <a:gd name="T11" fmla="*/ 78 h 196"/>
                  <a:gd name="T12" fmla="*/ 18 w 198"/>
                  <a:gd name="T13" fmla="*/ 44 h 196"/>
                  <a:gd name="T14" fmla="*/ 44 w 198"/>
                  <a:gd name="T15" fmla="*/ 18 h 196"/>
                  <a:gd name="T16" fmla="*/ 80 w 198"/>
                  <a:gd name="T17" fmla="*/ 2 h 196"/>
                  <a:gd name="T18" fmla="*/ 100 w 198"/>
                  <a:gd name="T19" fmla="*/ 0 h 196"/>
                  <a:gd name="T20" fmla="*/ 138 w 198"/>
                  <a:gd name="T21" fmla="*/ 8 h 196"/>
                  <a:gd name="T22" fmla="*/ 168 w 198"/>
                  <a:gd name="T23" fmla="*/ 30 h 196"/>
                  <a:gd name="T24" fmla="*/ 190 w 198"/>
                  <a:gd name="T25" fmla="*/ 60 h 196"/>
                  <a:gd name="T26" fmla="*/ 198 w 198"/>
                  <a:gd name="T27" fmla="*/ 98 h 196"/>
                  <a:gd name="T28" fmla="*/ 196 w 198"/>
                  <a:gd name="T29" fmla="*/ 118 h 196"/>
                  <a:gd name="T30" fmla="*/ 180 w 198"/>
                  <a:gd name="T31" fmla="*/ 154 h 196"/>
                  <a:gd name="T32" fmla="*/ 154 w 198"/>
                  <a:gd name="T33" fmla="*/ 180 h 196"/>
                  <a:gd name="T34" fmla="*/ 118 w 198"/>
                  <a:gd name="T35" fmla="*/ 194 h 196"/>
                  <a:gd name="T36" fmla="*/ 100 w 198"/>
                  <a:gd name="T37" fmla="*/ 196 h 196"/>
                  <a:gd name="T38" fmla="*/ 100 w 198"/>
                  <a:gd name="T39" fmla="*/ 18 h 196"/>
                  <a:gd name="T40" fmla="*/ 68 w 198"/>
                  <a:gd name="T41" fmla="*/ 24 h 196"/>
                  <a:gd name="T42" fmla="*/ 42 w 198"/>
                  <a:gd name="T43" fmla="*/ 42 h 196"/>
                  <a:gd name="T44" fmla="*/ 26 w 198"/>
                  <a:gd name="T45" fmla="*/ 68 h 196"/>
                  <a:gd name="T46" fmla="*/ 18 w 198"/>
                  <a:gd name="T47" fmla="*/ 98 h 196"/>
                  <a:gd name="T48" fmla="*/ 20 w 198"/>
                  <a:gd name="T49" fmla="*/ 114 h 196"/>
                  <a:gd name="T50" fmla="*/ 32 w 198"/>
                  <a:gd name="T51" fmla="*/ 144 h 196"/>
                  <a:gd name="T52" fmla="*/ 54 w 198"/>
                  <a:gd name="T53" fmla="*/ 166 h 196"/>
                  <a:gd name="T54" fmla="*/ 82 w 198"/>
                  <a:gd name="T55" fmla="*/ 178 h 196"/>
                  <a:gd name="T56" fmla="*/ 100 w 198"/>
                  <a:gd name="T57" fmla="*/ 178 h 196"/>
                  <a:gd name="T58" fmla="*/ 130 w 198"/>
                  <a:gd name="T59" fmla="*/ 172 h 196"/>
                  <a:gd name="T60" fmla="*/ 156 w 198"/>
                  <a:gd name="T61" fmla="*/ 156 h 196"/>
                  <a:gd name="T62" fmla="*/ 174 w 198"/>
                  <a:gd name="T63" fmla="*/ 130 h 196"/>
                  <a:gd name="T64" fmla="*/ 180 w 198"/>
                  <a:gd name="T65" fmla="*/ 98 h 196"/>
                  <a:gd name="T66" fmla="*/ 178 w 198"/>
                  <a:gd name="T67" fmla="*/ 82 h 196"/>
                  <a:gd name="T68" fmla="*/ 166 w 198"/>
                  <a:gd name="T69" fmla="*/ 54 h 196"/>
                  <a:gd name="T70" fmla="*/ 144 w 198"/>
                  <a:gd name="T71" fmla="*/ 32 h 196"/>
                  <a:gd name="T72" fmla="*/ 116 w 198"/>
                  <a:gd name="T73" fmla="*/ 20 h 196"/>
                  <a:gd name="T74" fmla="*/ 100 w 198"/>
                  <a:gd name="T75" fmla="*/ 18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98" h="196">
                    <a:moveTo>
                      <a:pt x="100" y="196"/>
                    </a:moveTo>
                    <a:lnTo>
                      <a:pt x="100" y="196"/>
                    </a:lnTo>
                    <a:lnTo>
                      <a:pt x="80" y="194"/>
                    </a:lnTo>
                    <a:lnTo>
                      <a:pt x="60" y="190"/>
                    </a:lnTo>
                    <a:lnTo>
                      <a:pt x="44" y="180"/>
                    </a:lnTo>
                    <a:lnTo>
                      <a:pt x="30" y="168"/>
                    </a:lnTo>
                    <a:lnTo>
                      <a:pt x="18" y="154"/>
                    </a:lnTo>
                    <a:lnTo>
                      <a:pt x="8" y="136"/>
                    </a:lnTo>
                    <a:lnTo>
                      <a:pt x="2" y="118"/>
                    </a:lnTo>
                    <a:lnTo>
                      <a:pt x="0" y="98"/>
                    </a:lnTo>
                    <a:lnTo>
                      <a:pt x="0" y="98"/>
                    </a:lnTo>
                    <a:lnTo>
                      <a:pt x="2" y="78"/>
                    </a:lnTo>
                    <a:lnTo>
                      <a:pt x="8" y="60"/>
                    </a:lnTo>
                    <a:lnTo>
                      <a:pt x="18" y="44"/>
                    </a:lnTo>
                    <a:lnTo>
                      <a:pt x="30" y="30"/>
                    </a:lnTo>
                    <a:lnTo>
                      <a:pt x="44" y="18"/>
                    </a:lnTo>
                    <a:lnTo>
                      <a:pt x="60" y="8"/>
                    </a:lnTo>
                    <a:lnTo>
                      <a:pt x="80" y="2"/>
                    </a:lnTo>
                    <a:lnTo>
                      <a:pt x="100" y="0"/>
                    </a:lnTo>
                    <a:lnTo>
                      <a:pt x="100" y="0"/>
                    </a:lnTo>
                    <a:lnTo>
                      <a:pt x="118" y="2"/>
                    </a:lnTo>
                    <a:lnTo>
                      <a:pt x="138" y="8"/>
                    </a:lnTo>
                    <a:lnTo>
                      <a:pt x="154" y="18"/>
                    </a:lnTo>
                    <a:lnTo>
                      <a:pt x="168" y="30"/>
                    </a:lnTo>
                    <a:lnTo>
                      <a:pt x="180" y="44"/>
                    </a:lnTo>
                    <a:lnTo>
                      <a:pt x="190" y="60"/>
                    </a:lnTo>
                    <a:lnTo>
                      <a:pt x="196" y="78"/>
                    </a:lnTo>
                    <a:lnTo>
                      <a:pt x="198" y="98"/>
                    </a:lnTo>
                    <a:lnTo>
                      <a:pt x="198" y="98"/>
                    </a:lnTo>
                    <a:lnTo>
                      <a:pt x="196" y="118"/>
                    </a:lnTo>
                    <a:lnTo>
                      <a:pt x="190" y="136"/>
                    </a:lnTo>
                    <a:lnTo>
                      <a:pt x="180" y="154"/>
                    </a:lnTo>
                    <a:lnTo>
                      <a:pt x="168" y="168"/>
                    </a:lnTo>
                    <a:lnTo>
                      <a:pt x="154" y="180"/>
                    </a:lnTo>
                    <a:lnTo>
                      <a:pt x="138" y="190"/>
                    </a:lnTo>
                    <a:lnTo>
                      <a:pt x="118" y="194"/>
                    </a:lnTo>
                    <a:lnTo>
                      <a:pt x="100" y="196"/>
                    </a:lnTo>
                    <a:lnTo>
                      <a:pt x="100" y="196"/>
                    </a:lnTo>
                    <a:close/>
                    <a:moveTo>
                      <a:pt x="100" y="18"/>
                    </a:moveTo>
                    <a:lnTo>
                      <a:pt x="100" y="18"/>
                    </a:lnTo>
                    <a:lnTo>
                      <a:pt x="82" y="20"/>
                    </a:lnTo>
                    <a:lnTo>
                      <a:pt x="68" y="24"/>
                    </a:lnTo>
                    <a:lnTo>
                      <a:pt x="54" y="32"/>
                    </a:lnTo>
                    <a:lnTo>
                      <a:pt x="42" y="42"/>
                    </a:lnTo>
                    <a:lnTo>
                      <a:pt x="32" y="54"/>
                    </a:lnTo>
                    <a:lnTo>
                      <a:pt x="26" y="68"/>
                    </a:lnTo>
                    <a:lnTo>
                      <a:pt x="20" y="82"/>
                    </a:lnTo>
                    <a:lnTo>
                      <a:pt x="18" y="98"/>
                    </a:lnTo>
                    <a:lnTo>
                      <a:pt x="18" y="98"/>
                    </a:lnTo>
                    <a:lnTo>
                      <a:pt x="20" y="114"/>
                    </a:lnTo>
                    <a:lnTo>
                      <a:pt x="26" y="130"/>
                    </a:lnTo>
                    <a:lnTo>
                      <a:pt x="32" y="144"/>
                    </a:lnTo>
                    <a:lnTo>
                      <a:pt x="42" y="156"/>
                    </a:lnTo>
                    <a:lnTo>
                      <a:pt x="54" y="166"/>
                    </a:lnTo>
                    <a:lnTo>
                      <a:pt x="68" y="172"/>
                    </a:lnTo>
                    <a:lnTo>
                      <a:pt x="82" y="178"/>
                    </a:lnTo>
                    <a:lnTo>
                      <a:pt x="100" y="178"/>
                    </a:lnTo>
                    <a:lnTo>
                      <a:pt x="100" y="178"/>
                    </a:lnTo>
                    <a:lnTo>
                      <a:pt x="116" y="178"/>
                    </a:lnTo>
                    <a:lnTo>
                      <a:pt x="130" y="172"/>
                    </a:lnTo>
                    <a:lnTo>
                      <a:pt x="144" y="166"/>
                    </a:lnTo>
                    <a:lnTo>
                      <a:pt x="156" y="156"/>
                    </a:lnTo>
                    <a:lnTo>
                      <a:pt x="166" y="144"/>
                    </a:lnTo>
                    <a:lnTo>
                      <a:pt x="174" y="130"/>
                    </a:lnTo>
                    <a:lnTo>
                      <a:pt x="178" y="114"/>
                    </a:lnTo>
                    <a:lnTo>
                      <a:pt x="180" y="98"/>
                    </a:lnTo>
                    <a:lnTo>
                      <a:pt x="180" y="98"/>
                    </a:lnTo>
                    <a:lnTo>
                      <a:pt x="178" y="82"/>
                    </a:lnTo>
                    <a:lnTo>
                      <a:pt x="174" y="68"/>
                    </a:lnTo>
                    <a:lnTo>
                      <a:pt x="166" y="54"/>
                    </a:lnTo>
                    <a:lnTo>
                      <a:pt x="156" y="42"/>
                    </a:lnTo>
                    <a:lnTo>
                      <a:pt x="144" y="32"/>
                    </a:lnTo>
                    <a:lnTo>
                      <a:pt x="130" y="24"/>
                    </a:lnTo>
                    <a:lnTo>
                      <a:pt x="116" y="20"/>
                    </a:lnTo>
                    <a:lnTo>
                      <a:pt x="100" y="18"/>
                    </a:lnTo>
                    <a:lnTo>
                      <a:pt x="100"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b-NO"/>
              </a:p>
            </p:txBody>
          </p:sp>
        </p:grpSp>
      </p:grpSp>
      <p:grpSp>
        <p:nvGrpSpPr>
          <p:cNvPr id="50" name="Gruppe 49">
            <a:extLst>
              <a:ext uri="{FF2B5EF4-FFF2-40B4-BE49-F238E27FC236}">
                <a16:creationId xmlns:a16="http://schemas.microsoft.com/office/drawing/2014/main" id="{3304460C-E63F-2F74-BE3D-877742D290A3}"/>
              </a:ext>
            </a:extLst>
          </p:cNvPr>
          <p:cNvGrpSpPr/>
          <p:nvPr/>
        </p:nvGrpSpPr>
        <p:grpSpPr>
          <a:xfrm>
            <a:off x="3321599" y="1145891"/>
            <a:ext cx="867817" cy="867817"/>
            <a:chOff x="0" y="3"/>
            <a:chExt cx="1155623" cy="1155623"/>
          </a:xfrm>
        </p:grpSpPr>
        <p:sp>
          <p:nvSpPr>
            <p:cNvPr id="51" name="Ellipse 50">
              <a:extLst>
                <a:ext uri="{FF2B5EF4-FFF2-40B4-BE49-F238E27FC236}">
                  <a16:creationId xmlns:a16="http://schemas.microsoft.com/office/drawing/2014/main" id="{11C19BB8-5A82-8714-DA19-7162648E9C62}"/>
                </a:ext>
              </a:extLst>
            </p:cNvPr>
            <p:cNvSpPr/>
            <p:nvPr/>
          </p:nvSpPr>
          <p:spPr>
            <a:xfrm>
              <a:off x="0" y="3"/>
              <a:ext cx="1155623" cy="1155623"/>
            </a:xfrm>
            <a:prstGeom prst="ellipse">
              <a:avLst/>
            </a:prstGeom>
            <a:solidFill>
              <a:srgbClr val="C73229"/>
            </a:solidFill>
            <a:ln w="12700" cap="flat" cmpd="sng" algn="ctr">
              <a:noFill/>
              <a:prstDash val="solid"/>
              <a:miter lim="800000"/>
            </a:ln>
            <a:effectLst/>
          </p:spPr>
          <p:txBody>
            <a:bodyPr rtlCol="0" anchor="ctr"/>
            <a:lstStyle/>
            <a:p>
              <a:endParaRPr lang="nb-NO"/>
            </a:p>
          </p:txBody>
        </p:sp>
        <p:grpSp>
          <p:nvGrpSpPr>
            <p:cNvPr id="52" name="Gruppe 51">
              <a:extLst>
                <a:ext uri="{FF2B5EF4-FFF2-40B4-BE49-F238E27FC236}">
                  <a16:creationId xmlns:a16="http://schemas.microsoft.com/office/drawing/2014/main" id="{CAC24C4C-0F7E-474E-3463-9F63B12418B1}"/>
                </a:ext>
              </a:extLst>
            </p:cNvPr>
            <p:cNvGrpSpPr/>
            <p:nvPr/>
          </p:nvGrpSpPr>
          <p:grpSpPr>
            <a:xfrm>
              <a:off x="234425" y="234427"/>
              <a:ext cx="686777" cy="686777"/>
              <a:chOff x="234424" y="234427"/>
              <a:chExt cx="1184275" cy="1184275"/>
            </a:xfrm>
            <a:solidFill>
              <a:sysClr val="window" lastClr="FFFFFF"/>
            </a:solidFill>
          </p:grpSpPr>
          <p:sp>
            <p:nvSpPr>
              <p:cNvPr id="53" name="Freeform 5">
                <a:extLst>
                  <a:ext uri="{FF2B5EF4-FFF2-40B4-BE49-F238E27FC236}">
                    <a16:creationId xmlns:a16="http://schemas.microsoft.com/office/drawing/2014/main" id="{86FA192F-DEA6-4C74-4DD4-C5A50392C1D1}"/>
                  </a:ext>
                </a:extLst>
              </p:cNvPr>
              <p:cNvSpPr>
                <a:spLocks noEditPoints="1"/>
              </p:cNvSpPr>
              <p:nvPr/>
            </p:nvSpPr>
            <p:spPr bwMode="auto">
              <a:xfrm>
                <a:off x="1091674" y="234427"/>
                <a:ext cx="327025" cy="327025"/>
              </a:xfrm>
              <a:custGeom>
                <a:avLst/>
                <a:gdLst>
                  <a:gd name="T0" fmla="*/ 92 w 206"/>
                  <a:gd name="T1" fmla="*/ 206 h 206"/>
                  <a:gd name="T2" fmla="*/ 6 w 206"/>
                  <a:gd name="T3" fmla="*/ 200 h 206"/>
                  <a:gd name="T4" fmla="*/ 0 w 206"/>
                  <a:gd name="T5" fmla="*/ 114 h 206"/>
                  <a:gd name="T6" fmla="*/ 114 w 206"/>
                  <a:gd name="T7" fmla="*/ 0 h 206"/>
                  <a:gd name="T8" fmla="*/ 110 w 206"/>
                  <a:gd name="T9" fmla="*/ 96 h 206"/>
                  <a:gd name="T10" fmla="*/ 206 w 206"/>
                  <a:gd name="T11" fmla="*/ 92 h 206"/>
                  <a:gd name="T12" fmla="*/ 92 w 206"/>
                  <a:gd name="T13" fmla="*/ 206 h 206"/>
                  <a:gd name="T14" fmla="*/ 22 w 206"/>
                  <a:gd name="T15" fmla="*/ 184 h 206"/>
                  <a:gd name="T16" fmla="*/ 84 w 206"/>
                  <a:gd name="T17" fmla="*/ 188 h 206"/>
                  <a:gd name="T18" fmla="*/ 160 w 206"/>
                  <a:gd name="T19" fmla="*/ 112 h 206"/>
                  <a:gd name="T20" fmla="*/ 90 w 206"/>
                  <a:gd name="T21" fmla="*/ 116 h 206"/>
                  <a:gd name="T22" fmla="*/ 94 w 206"/>
                  <a:gd name="T23" fmla="*/ 46 h 206"/>
                  <a:gd name="T24" fmla="*/ 18 w 206"/>
                  <a:gd name="T25" fmla="*/ 122 h 206"/>
                  <a:gd name="T26" fmla="*/ 22 w 206"/>
                  <a:gd name="T27" fmla="*/ 184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6" h="206">
                    <a:moveTo>
                      <a:pt x="92" y="206"/>
                    </a:moveTo>
                    <a:lnTo>
                      <a:pt x="6" y="200"/>
                    </a:lnTo>
                    <a:lnTo>
                      <a:pt x="0" y="114"/>
                    </a:lnTo>
                    <a:lnTo>
                      <a:pt x="114" y="0"/>
                    </a:lnTo>
                    <a:lnTo>
                      <a:pt x="110" y="96"/>
                    </a:lnTo>
                    <a:lnTo>
                      <a:pt x="206" y="92"/>
                    </a:lnTo>
                    <a:lnTo>
                      <a:pt x="92" y="206"/>
                    </a:lnTo>
                    <a:close/>
                    <a:moveTo>
                      <a:pt x="22" y="184"/>
                    </a:moveTo>
                    <a:lnTo>
                      <a:pt x="84" y="188"/>
                    </a:lnTo>
                    <a:lnTo>
                      <a:pt x="160" y="112"/>
                    </a:lnTo>
                    <a:lnTo>
                      <a:pt x="90" y="116"/>
                    </a:lnTo>
                    <a:lnTo>
                      <a:pt x="94" y="46"/>
                    </a:lnTo>
                    <a:lnTo>
                      <a:pt x="18" y="122"/>
                    </a:lnTo>
                    <a:lnTo>
                      <a:pt x="22" y="1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54" name="Freeform 6">
                <a:extLst>
                  <a:ext uri="{FF2B5EF4-FFF2-40B4-BE49-F238E27FC236}">
                    <a16:creationId xmlns:a16="http://schemas.microsoft.com/office/drawing/2014/main" id="{65C36A41-E303-05E8-6E9D-083B9AECDA64}"/>
                  </a:ext>
                </a:extLst>
              </p:cNvPr>
              <p:cNvSpPr>
                <a:spLocks/>
              </p:cNvSpPr>
              <p:nvPr/>
            </p:nvSpPr>
            <p:spPr bwMode="auto">
              <a:xfrm>
                <a:off x="783699" y="342377"/>
                <a:ext cx="527050" cy="527050"/>
              </a:xfrm>
              <a:custGeom>
                <a:avLst/>
                <a:gdLst>
                  <a:gd name="T0" fmla="*/ 12 w 332"/>
                  <a:gd name="T1" fmla="*/ 332 h 332"/>
                  <a:gd name="T2" fmla="*/ 0 w 332"/>
                  <a:gd name="T3" fmla="*/ 320 h 332"/>
                  <a:gd name="T4" fmla="*/ 320 w 332"/>
                  <a:gd name="T5" fmla="*/ 0 h 332"/>
                  <a:gd name="T6" fmla="*/ 332 w 332"/>
                  <a:gd name="T7" fmla="*/ 12 h 332"/>
                  <a:gd name="T8" fmla="*/ 12 w 332"/>
                  <a:gd name="T9" fmla="*/ 332 h 332"/>
                </a:gdLst>
                <a:ahLst/>
                <a:cxnLst>
                  <a:cxn ang="0">
                    <a:pos x="T0" y="T1"/>
                  </a:cxn>
                  <a:cxn ang="0">
                    <a:pos x="T2" y="T3"/>
                  </a:cxn>
                  <a:cxn ang="0">
                    <a:pos x="T4" y="T5"/>
                  </a:cxn>
                  <a:cxn ang="0">
                    <a:pos x="T6" y="T7"/>
                  </a:cxn>
                  <a:cxn ang="0">
                    <a:pos x="T8" y="T9"/>
                  </a:cxn>
                </a:cxnLst>
                <a:rect l="0" t="0" r="r" b="b"/>
                <a:pathLst>
                  <a:path w="332" h="332">
                    <a:moveTo>
                      <a:pt x="12" y="332"/>
                    </a:moveTo>
                    <a:lnTo>
                      <a:pt x="0" y="320"/>
                    </a:lnTo>
                    <a:lnTo>
                      <a:pt x="320" y="0"/>
                    </a:lnTo>
                    <a:lnTo>
                      <a:pt x="332" y="12"/>
                    </a:lnTo>
                    <a:lnTo>
                      <a:pt x="12" y="3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55" name="Freeform 7">
                <a:extLst>
                  <a:ext uri="{FF2B5EF4-FFF2-40B4-BE49-F238E27FC236}">
                    <a16:creationId xmlns:a16="http://schemas.microsoft.com/office/drawing/2014/main" id="{7AE0DD63-998B-463C-DE9D-26723838286E}"/>
                  </a:ext>
                </a:extLst>
              </p:cNvPr>
              <p:cNvSpPr>
                <a:spLocks noEditPoints="1"/>
              </p:cNvSpPr>
              <p:nvPr/>
            </p:nvSpPr>
            <p:spPr bwMode="auto">
              <a:xfrm>
                <a:off x="726549" y="828152"/>
                <a:ext cx="98425" cy="98425"/>
              </a:xfrm>
              <a:custGeom>
                <a:avLst/>
                <a:gdLst>
                  <a:gd name="T0" fmla="*/ 30 w 62"/>
                  <a:gd name="T1" fmla="*/ 62 h 62"/>
                  <a:gd name="T2" fmla="*/ 30 w 62"/>
                  <a:gd name="T3" fmla="*/ 62 h 62"/>
                  <a:gd name="T4" fmla="*/ 24 w 62"/>
                  <a:gd name="T5" fmla="*/ 62 h 62"/>
                  <a:gd name="T6" fmla="*/ 18 w 62"/>
                  <a:gd name="T7" fmla="*/ 60 h 62"/>
                  <a:gd name="T8" fmla="*/ 14 w 62"/>
                  <a:gd name="T9" fmla="*/ 58 h 62"/>
                  <a:gd name="T10" fmla="*/ 8 w 62"/>
                  <a:gd name="T11" fmla="*/ 54 h 62"/>
                  <a:gd name="T12" fmla="*/ 8 w 62"/>
                  <a:gd name="T13" fmla="*/ 54 h 62"/>
                  <a:gd name="T14" fmla="*/ 4 w 62"/>
                  <a:gd name="T15" fmla="*/ 48 h 62"/>
                  <a:gd name="T16" fmla="*/ 2 w 62"/>
                  <a:gd name="T17" fmla="*/ 44 h 62"/>
                  <a:gd name="T18" fmla="*/ 0 w 62"/>
                  <a:gd name="T19" fmla="*/ 38 h 62"/>
                  <a:gd name="T20" fmla="*/ 0 w 62"/>
                  <a:gd name="T21" fmla="*/ 32 h 62"/>
                  <a:gd name="T22" fmla="*/ 0 w 62"/>
                  <a:gd name="T23" fmla="*/ 32 h 62"/>
                  <a:gd name="T24" fmla="*/ 0 w 62"/>
                  <a:gd name="T25" fmla="*/ 24 h 62"/>
                  <a:gd name="T26" fmla="*/ 2 w 62"/>
                  <a:gd name="T27" fmla="*/ 20 h 62"/>
                  <a:gd name="T28" fmla="*/ 4 w 62"/>
                  <a:gd name="T29" fmla="*/ 14 h 62"/>
                  <a:gd name="T30" fmla="*/ 8 w 62"/>
                  <a:gd name="T31" fmla="*/ 8 h 62"/>
                  <a:gd name="T32" fmla="*/ 8 w 62"/>
                  <a:gd name="T33" fmla="*/ 8 h 62"/>
                  <a:gd name="T34" fmla="*/ 14 w 62"/>
                  <a:gd name="T35" fmla="*/ 4 h 62"/>
                  <a:gd name="T36" fmla="*/ 18 w 62"/>
                  <a:gd name="T37" fmla="*/ 2 h 62"/>
                  <a:gd name="T38" fmla="*/ 30 w 62"/>
                  <a:gd name="T39" fmla="*/ 0 h 62"/>
                  <a:gd name="T40" fmla="*/ 42 w 62"/>
                  <a:gd name="T41" fmla="*/ 2 h 62"/>
                  <a:gd name="T42" fmla="*/ 48 w 62"/>
                  <a:gd name="T43" fmla="*/ 4 h 62"/>
                  <a:gd name="T44" fmla="*/ 54 w 62"/>
                  <a:gd name="T45" fmla="*/ 8 h 62"/>
                  <a:gd name="T46" fmla="*/ 54 w 62"/>
                  <a:gd name="T47" fmla="*/ 8 h 62"/>
                  <a:gd name="T48" fmla="*/ 58 w 62"/>
                  <a:gd name="T49" fmla="*/ 14 h 62"/>
                  <a:gd name="T50" fmla="*/ 60 w 62"/>
                  <a:gd name="T51" fmla="*/ 20 h 62"/>
                  <a:gd name="T52" fmla="*/ 62 w 62"/>
                  <a:gd name="T53" fmla="*/ 24 h 62"/>
                  <a:gd name="T54" fmla="*/ 62 w 62"/>
                  <a:gd name="T55" fmla="*/ 32 h 62"/>
                  <a:gd name="T56" fmla="*/ 62 w 62"/>
                  <a:gd name="T57" fmla="*/ 32 h 62"/>
                  <a:gd name="T58" fmla="*/ 62 w 62"/>
                  <a:gd name="T59" fmla="*/ 38 h 62"/>
                  <a:gd name="T60" fmla="*/ 60 w 62"/>
                  <a:gd name="T61" fmla="*/ 44 h 62"/>
                  <a:gd name="T62" fmla="*/ 58 w 62"/>
                  <a:gd name="T63" fmla="*/ 48 h 62"/>
                  <a:gd name="T64" fmla="*/ 54 w 62"/>
                  <a:gd name="T65" fmla="*/ 54 h 62"/>
                  <a:gd name="T66" fmla="*/ 54 w 62"/>
                  <a:gd name="T67" fmla="*/ 54 h 62"/>
                  <a:gd name="T68" fmla="*/ 48 w 62"/>
                  <a:gd name="T69" fmla="*/ 58 h 62"/>
                  <a:gd name="T70" fmla="*/ 44 w 62"/>
                  <a:gd name="T71" fmla="*/ 60 h 62"/>
                  <a:gd name="T72" fmla="*/ 38 w 62"/>
                  <a:gd name="T73" fmla="*/ 62 h 62"/>
                  <a:gd name="T74" fmla="*/ 30 w 62"/>
                  <a:gd name="T75" fmla="*/ 62 h 62"/>
                  <a:gd name="T76" fmla="*/ 30 w 62"/>
                  <a:gd name="T77" fmla="*/ 62 h 62"/>
                  <a:gd name="T78" fmla="*/ 30 w 62"/>
                  <a:gd name="T79" fmla="*/ 18 h 62"/>
                  <a:gd name="T80" fmla="*/ 30 w 62"/>
                  <a:gd name="T81" fmla="*/ 18 h 62"/>
                  <a:gd name="T82" fmla="*/ 26 w 62"/>
                  <a:gd name="T83" fmla="*/ 18 h 62"/>
                  <a:gd name="T84" fmla="*/ 22 w 62"/>
                  <a:gd name="T85" fmla="*/ 22 h 62"/>
                  <a:gd name="T86" fmla="*/ 22 w 62"/>
                  <a:gd name="T87" fmla="*/ 22 h 62"/>
                  <a:gd name="T88" fmla="*/ 18 w 62"/>
                  <a:gd name="T89" fmla="*/ 26 h 62"/>
                  <a:gd name="T90" fmla="*/ 18 w 62"/>
                  <a:gd name="T91" fmla="*/ 32 h 62"/>
                  <a:gd name="T92" fmla="*/ 18 w 62"/>
                  <a:gd name="T93" fmla="*/ 36 h 62"/>
                  <a:gd name="T94" fmla="*/ 22 w 62"/>
                  <a:gd name="T95" fmla="*/ 40 h 62"/>
                  <a:gd name="T96" fmla="*/ 22 w 62"/>
                  <a:gd name="T97" fmla="*/ 40 h 62"/>
                  <a:gd name="T98" fmla="*/ 26 w 62"/>
                  <a:gd name="T99" fmla="*/ 44 h 62"/>
                  <a:gd name="T100" fmla="*/ 30 w 62"/>
                  <a:gd name="T101" fmla="*/ 44 h 62"/>
                  <a:gd name="T102" fmla="*/ 36 w 62"/>
                  <a:gd name="T103" fmla="*/ 44 h 62"/>
                  <a:gd name="T104" fmla="*/ 40 w 62"/>
                  <a:gd name="T105" fmla="*/ 40 h 62"/>
                  <a:gd name="T106" fmla="*/ 40 w 62"/>
                  <a:gd name="T107" fmla="*/ 40 h 62"/>
                  <a:gd name="T108" fmla="*/ 44 w 62"/>
                  <a:gd name="T109" fmla="*/ 36 h 62"/>
                  <a:gd name="T110" fmla="*/ 44 w 62"/>
                  <a:gd name="T111" fmla="*/ 32 h 62"/>
                  <a:gd name="T112" fmla="*/ 44 w 62"/>
                  <a:gd name="T113" fmla="*/ 26 h 62"/>
                  <a:gd name="T114" fmla="*/ 40 w 62"/>
                  <a:gd name="T115" fmla="*/ 22 h 62"/>
                  <a:gd name="T116" fmla="*/ 40 w 62"/>
                  <a:gd name="T117" fmla="*/ 22 h 62"/>
                  <a:gd name="T118" fmla="*/ 36 w 62"/>
                  <a:gd name="T119" fmla="*/ 18 h 62"/>
                  <a:gd name="T120" fmla="*/ 30 w 62"/>
                  <a:gd name="T121" fmla="*/ 18 h 62"/>
                  <a:gd name="T122" fmla="*/ 30 w 62"/>
                  <a:gd name="T123" fmla="*/ 18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2" h="62">
                    <a:moveTo>
                      <a:pt x="30" y="62"/>
                    </a:moveTo>
                    <a:lnTo>
                      <a:pt x="30" y="62"/>
                    </a:lnTo>
                    <a:lnTo>
                      <a:pt x="24" y="62"/>
                    </a:lnTo>
                    <a:lnTo>
                      <a:pt x="18" y="60"/>
                    </a:lnTo>
                    <a:lnTo>
                      <a:pt x="14" y="58"/>
                    </a:lnTo>
                    <a:lnTo>
                      <a:pt x="8" y="54"/>
                    </a:lnTo>
                    <a:lnTo>
                      <a:pt x="8" y="54"/>
                    </a:lnTo>
                    <a:lnTo>
                      <a:pt x="4" y="48"/>
                    </a:lnTo>
                    <a:lnTo>
                      <a:pt x="2" y="44"/>
                    </a:lnTo>
                    <a:lnTo>
                      <a:pt x="0" y="38"/>
                    </a:lnTo>
                    <a:lnTo>
                      <a:pt x="0" y="32"/>
                    </a:lnTo>
                    <a:lnTo>
                      <a:pt x="0" y="32"/>
                    </a:lnTo>
                    <a:lnTo>
                      <a:pt x="0" y="24"/>
                    </a:lnTo>
                    <a:lnTo>
                      <a:pt x="2" y="20"/>
                    </a:lnTo>
                    <a:lnTo>
                      <a:pt x="4" y="14"/>
                    </a:lnTo>
                    <a:lnTo>
                      <a:pt x="8" y="8"/>
                    </a:lnTo>
                    <a:lnTo>
                      <a:pt x="8" y="8"/>
                    </a:lnTo>
                    <a:lnTo>
                      <a:pt x="14" y="4"/>
                    </a:lnTo>
                    <a:lnTo>
                      <a:pt x="18" y="2"/>
                    </a:lnTo>
                    <a:lnTo>
                      <a:pt x="30" y="0"/>
                    </a:lnTo>
                    <a:lnTo>
                      <a:pt x="42" y="2"/>
                    </a:lnTo>
                    <a:lnTo>
                      <a:pt x="48" y="4"/>
                    </a:lnTo>
                    <a:lnTo>
                      <a:pt x="54" y="8"/>
                    </a:lnTo>
                    <a:lnTo>
                      <a:pt x="54" y="8"/>
                    </a:lnTo>
                    <a:lnTo>
                      <a:pt x="58" y="14"/>
                    </a:lnTo>
                    <a:lnTo>
                      <a:pt x="60" y="20"/>
                    </a:lnTo>
                    <a:lnTo>
                      <a:pt x="62" y="24"/>
                    </a:lnTo>
                    <a:lnTo>
                      <a:pt x="62" y="32"/>
                    </a:lnTo>
                    <a:lnTo>
                      <a:pt x="62" y="32"/>
                    </a:lnTo>
                    <a:lnTo>
                      <a:pt x="62" y="38"/>
                    </a:lnTo>
                    <a:lnTo>
                      <a:pt x="60" y="44"/>
                    </a:lnTo>
                    <a:lnTo>
                      <a:pt x="58" y="48"/>
                    </a:lnTo>
                    <a:lnTo>
                      <a:pt x="54" y="54"/>
                    </a:lnTo>
                    <a:lnTo>
                      <a:pt x="54" y="54"/>
                    </a:lnTo>
                    <a:lnTo>
                      <a:pt x="48" y="58"/>
                    </a:lnTo>
                    <a:lnTo>
                      <a:pt x="44" y="60"/>
                    </a:lnTo>
                    <a:lnTo>
                      <a:pt x="38" y="62"/>
                    </a:lnTo>
                    <a:lnTo>
                      <a:pt x="30" y="62"/>
                    </a:lnTo>
                    <a:lnTo>
                      <a:pt x="30" y="62"/>
                    </a:lnTo>
                    <a:close/>
                    <a:moveTo>
                      <a:pt x="30" y="18"/>
                    </a:moveTo>
                    <a:lnTo>
                      <a:pt x="30" y="18"/>
                    </a:lnTo>
                    <a:lnTo>
                      <a:pt x="26" y="18"/>
                    </a:lnTo>
                    <a:lnTo>
                      <a:pt x="22" y="22"/>
                    </a:lnTo>
                    <a:lnTo>
                      <a:pt x="22" y="22"/>
                    </a:lnTo>
                    <a:lnTo>
                      <a:pt x="18" y="26"/>
                    </a:lnTo>
                    <a:lnTo>
                      <a:pt x="18" y="32"/>
                    </a:lnTo>
                    <a:lnTo>
                      <a:pt x="18" y="36"/>
                    </a:lnTo>
                    <a:lnTo>
                      <a:pt x="22" y="40"/>
                    </a:lnTo>
                    <a:lnTo>
                      <a:pt x="22" y="40"/>
                    </a:lnTo>
                    <a:lnTo>
                      <a:pt x="26" y="44"/>
                    </a:lnTo>
                    <a:lnTo>
                      <a:pt x="30" y="44"/>
                    </a:lnTo>
                    <a:lnTo>
                      <a:pt x="36" y="44"/>
                    </a:lnTo>
                    <a:lnTo>
                      <a:pt x="40" y="40"/>
                    </a:lnTo>
                    <a:lnTo>
                      <a:pt x="40" y="40"/>
                    </a:lnTo>
                    <a:lnTo>
                      <a:pt x="44" y="36"/>
                    </a:lnTo>
                    <a:lnTo>
                      <a:pt x="44" y="32"/>
                    </a:lnTo>
                    <a:lnTo>
                      <a:pt x="44" y="26"/>
                    </a:lnTo>
                    <a:lnTo>
                      <a:pt x="40" y="22"/>
                    </a:lnTo>
                    <a:lnTo>
                      <a:pt x="40" y="22"/>
                    </a:lnTo>
                    <a:lnTo>
                      <a:pt x="36" y="18"/>
                    </a:lnTo>
                    <a:lnTo>
                      <a:pt x="30" y="18"/>
                    </a:lnTo>
                    <a:lnTo>
                      <a:pt x="30"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56" name="Freeform 8">
                <a:extLst>
                  <a:ext uri="{FF2B5EF4-FFF2-40B4-BE49-F238E27FC236}">
                    <a16:creationId xmlns:a16="http://schemas.microsoft.com/office/drawing/2014/main" id="{299E3B92-3E8A-9E89-4889-67445FED645F}"/>
                  </a:ext>
                </a:extLst>
              </p:cNvPr>
              <p:cNvSpPr>
                <a:spLocks/>
              </p:cNvSpPr>
              <p:nvPr/>
            </p:nvSpPr>
            <p:spPr bwMode="auto">
              <a:xfrm>
                <a:off x="1161524" y="386827"/>
                <a:ext cx="44450" cy="47625"/>
              </a:xfrm>
              <a:custGeom>
                <a:avLst/>
                <a:gdLst>
                  <a:gd name="T0" fmla="*/ 12 w 28"/>
                  <a:gd name="T1" fmla="*/ 30 h 30"/>
                  <a:gd name="T2" fmla="*/ 0 w 28"/>
                  <a:gd name="T3" fmla="*/ 16 h 30"/>
                  <a:gd name="T4" fmla="*/ 16 w 28"/>
                  <a:gd name="T5" fmla="*/ 0 h 30"/>
                  <a:gd name="T6" fmla="*/ 28 w 28"/>
                  <a:gd name="T7" fmla="*/ 14 h 30"/>
                  <a:gd name="T8" fmla="*/ 12 w 28"/>
                  <a:gd name="T9" fmla="*/ 30 h 30"/>
                </a:gdLst>
                <a:ahLst/>
                <a:cxnLst>
                  <a:cxn ang="0">
                    <a:pos x="T0" y="T1"/>
                  </a:cxn>
                  <a:cxn ang="0">
                    <a:pos x="T2" y="T3"/>
                  </a:cxn>
                  <a:cxn ang="0">
                    <a:pos x="T4" y="T5"/>
                  </a:cxn>
                  <a:cxn ang="0">
                    <a:pos x="T6" y="T7"/>
                  </a:cxn>
                  <a:cxn ang="0">
                    <a:pos x="T8" y="T9"/>
                  </a:cxn>
                </a:cxnLst>
                <a:rect l="0" t="0" r="r" b="b"/>
                <a:pathLst>
                  <a:path w="28" h="30">
                    <a:moveTo>
                      <a:pt x="12" y="30"/>
                    </a:moveTo>
                    <a:lnTo>
                      <a:pt x="0" y="16"/>
                    </a:lnTo>
                    <a:lnTo>
                      <a:pt x="16" y="0"/>
                    </a:lnTo>
                    <a:lnTo>
                      <a:pt x="28" y="14"/>
                    </a:lnTo>
                    <a:lnTo>
                      <a:pt x="12"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57" name="Freeform 9">
                <a:extLst>
                  <a:ext uri="{FF2B5EF4-FFF2-40B4-BE49-F238E27FC236}">
                    <a16:creationId xmlns:a16="http://schemas.microsoft.com/office/drawing/2014/main" id="{A2B40C13-7FF9-38C9-5A49-AC149166F657}"/>
                  </a:ext>
                </a:extLst>
              </p:cNvPr>
              <p:cNvSpPr>
                <a:spLocks/>
              </p:cNvSpPr>
              <p:nvPr/>
            </p:nvSpPr>
            <p:spPr bwMode="auto">
              <a:xfrm>
                <a:off x="1221849" y="450327"/>
                <a:ext cx="47625" cy="44450"/>
              </a:xfrm>
              <a:custGeom>
                <a:avLst/>
                <a:gdLst>
                  <a:gd name="T0" fmla="*/ 14 w 30"/>
                  <a:gd name="T1" fmla="*/ 28 h 28"/>
                  <a:gd name="T2" fmla="*/ 0 w 30"/>
                  <a:gd name="T3" fmla="*/ 16 h 28"/>
                  <a:gd name="T4" fmla="*/ 16 w 30"/>
                  <a:gd name="T5" fmla="*/ 0 h 28"/>
                  <a:gd name="T6" fmla="*/ 30 w 30"/>
                  <a:gd name="T7" fmla="*/ 12 h 28"/>
                  <a:gd name="T8" fmla="*/ 14 w 30"/>
                  <a:gd name="T9" fmla="*/ 28 h 28"/>
                </a:gdLst>
                <a:ahLst/>
                <a:cxnLst>
                  <a:cxn ang="0">
                    <a:pos x="T0" y="T1"/>
                  </a:cxn>
                  <a:cxn ang="0">
                    <a:pos x="T2" y="T3"/>
                  </a:cxn>
                  <a:cxn ang="0">
                    <a:pos x="T4" y="T5"/>
                  </a:cxn>
                  <a:cxn ang="0">
                    <a:pos x="T6" y="T7"/>
                  </a:cxn>
                  <a:cxn ang="0">
                    <a:pos x="T8" y="T9"/>
                  </a:cxn>
                </a:cxnLst>
                <a:rect l="0" t="0" r="r" b="b"/>
                <a:pathLst>
                  <a:path w="30" h="28">
                    <a:moveTo>
                      <a:pt x="14" y="28"/>
                    </a:moveTo>
                    <a:lnTo>
                      <a:pt x="0" y="16"/>
                    </a:lnTo>
                    <a:lnTo>
                      <a:pt x="16" y="0"/>
                    </a:lnTo>
                    <a:lnTo>
                      <a:pt x="30" y="12"/>
                    </a:lnTo>
                    <a:lnTo>
                      <a:pt x="14"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58" name="Freeform 10">
                <a:extLst>
                  <a:ext uri="{FF2B5EF4-FFF2-40B4-BE49-F238E27FC236}">
                    <a16:creationId xmlns:a16="http://schemas.microsoft.com/office/drawing/2014/main" id="{04ABD0DD-96EC-7411-A32C-0C613AF3764B}"/>
                  </a:ext>
                </a:extLst>
              </p:cNvPr>
              <p:cNvSpPr>
                <a:spLocks/>
              </p:cNvSpPr>
              <p:nvPr/>
            </p:nvSpPr>
            <p:spPr bwMode="auto">
              <a:xfrm>
                <a:off x="234424" y="336027"/>
                <a:ext cx="1082675" cy="1082675"/>
              </a:xfrm>
              <a:custGeom>
                <a:avLst/>
                <a:gdLst>
                  <a:gd name="T0" fmla="*/ 308 w 682"/>
                  <a:gd name="T1" fmla="*/ 680 h 682"/>
                  <a:gd name="T2" fmla="*/ 210 w 682"/>
                  <a:gd name="T3" fmla="*/ 656 h 682"/>
                  <a:gd name="T4" fmla="*/ 124 w 682"/>
                  <a:gd name="T5" fmla="*/ 606 h 682"/>
                  <a:gd name="T6" fmla="*/ 76 w 682"/>
                  <a:gd name="T7" fmla="*/ 558 h 682"/>
                  <a:gd name="T8" fmla="*/ 26 w 682"/>
                  <a:gd name="T9" fmla="*/ 472 h 682"/>
                  <a:gd name="T10" fmla="*/ 2 w 682"/>
                  <a:gd name="T11" fmla="*/ 376 h 682"/>
                  <a:gd name="T12" fmla="*/ 2 w 682"/>
                  <a:gd name="T13" fmla="*/ 308 h 682"/>
                  <a:gd name="T14" fmla="*/ 26 w 682"/>
                  <a:gd name="T15" fmla="*/ 210 h 682"/>
                  <a:gd name="T16" fmla="*/ 76 w 682"/>
                  <a:gd name="T17" fmla="*/ 126 h 682"/>
                  <a:gd name="T18" fmla="*/ 122 w 682"/>
                  <a:gd name="T19" fmla="*/ 80 h 682"/>
                  <a:gd name="T20" fmla="*/ 196 w 682"/>
                  <a:gd name="T21" fmla="*/ 32 h 682"/>
                  <a:gd name="T22" fmla="*/ 278 w 682"/>
                  <a:gd name="T23" fmla="*/ 6 h 682"/>
                  <a:gd name="T24" fmla="*/ 364 w 682"/>
                  <a:gd name="T25" fmla="*/ 0 h 682"/>
                  <a:gd name="T26" fmla="*/ 448 w 682"/>
                  <a:gd name="T27" fmla="*/ 18 h 682"/>
                  <a:gd name="T28" fmla="*/ 528 w 682"/>
                  <a:gd name="T29" fmla="*/ 56 h 682"/>
                  <a:gd name="T30" fmla="*/ 518 w 682"/>
                  <a:gd name="T31" fmla="*/ 70 h 682"/>
                  <a:gd name="T32" fmla="*/ 468 w 682"/>
                  <a:gd name="T33" fmla="*/ 44 h 682"/>
                  <a:gd name="T34" fmla="*/ 390 w 682"/>
                  <a:gd name="T35" fmla="*/ 22 h 682"/>
                  <a:gd name="T36" fmla="*/ 308 w 682"/>
                  <a:gd name="T37" fmla="*/ 20 h 682"/>
                  <a:gd name="T38" fmla="*/ 228 w 682"/>
                  <a:gd name="T39" fmla="*/ 38 h 682"/>
                  <a:gd name="T40" fmla="*/ 156 w 682"/>
                  <a:gd name="T41" fmla="*/ 76 h 682"/>
                  <a:gd name="T42" fmla="*/ 112 w 682"/>
                  <a:gd name="T43" fmla="*/ 112 h 682"/>
                  <a:gd name="T44" fmla="*/ 56 w 682"/>
                  <a:gd name="T45" fmla="*/ 190 h 682"/>
                  <a:gd name="T46" fmla="*/ 24 w 682"/>
                  <a:gd name="T47" fmla="*/ 278 h 682"/>
                  <a:gd name="T48" fmla="*/ 18 w 682"/>
                  <a:gd name="T49" fmla="*/ 342 h 682"/>
                  <a:gd name="T50" fmla="*/ 32 w 682"/>
                  <a:gd name="T51" fmla="*/ 436 h 682"/>
                  <a:gd name="T52" fmla="*/ 72 w 682"/>
                  <a:gd name="T53" fmla="*/ 520 h 682"/>
                  <a:gd name="T54" fmla="*/ 112 w 682"/>
                  <a:gd name="T55" fmla="*/ 570 h 682"/>
                  <a:gd name="T56" fmla="*/ 188 w 682"/>
                  <a:gd name="T57" fmla="*/ 626 h 682"/>
                  <a:gd name="T58" fmla="*/ 278 w 682"/>
                  <a:gd name="T59" fmla="*/ 658 h 682"/>
                  <a:gd name="T60" fmla="*/ 340 w 682"/>
                  <a:gd name="T61" fmla="*/ 664 h 682"/>
                  <a:gd name="T62" fmla="*/ 436 w 682"/>
                  <a:gd name="T63" fmla="*/ 650 h 682"/>
                  <a:gd name="T64" fmla="*/ 520 w 682"/>
                  <a:gd name="T65" fmla="*/ 610 h 682"/>
                  <a:gd name="T66" fmla="*/ 570 w 682"/>
                  <a:gd name="T67" fmla="*/ 570 h 682"/>
                  <a:gd name="T68" fmla="*/ 622 w 682"/>
                  <a:gd name="T69" fmla="*/ 502 h 682"/>
                  <a:gd name="T70" fmla="*/ 654 w 682"/>
                  <a:gd name="T71" fmla="*/ 424 h 682"/>
                  <a:gd name="T72" fmla="*/ 664 w 682"/>
                  <a:gd name="T73" fmla="*/ 344 h 682"/>
                  <a:gd name="T74" fmla="*/ 654 w 682"/>
                  <a:gd name="T75" fmla="*/ 262 h 682"/>
                  <a:gd name="T76" fmla="*/ 622 w 682"/>
                  <a:gd name="T77" fmla="*/ 182 h 682"/>
                  <a:gd name="T78" fmla="*/ 616 w 682"/>
                  <a:gd name="T79" fmla="*/ 140 h 682"/>
                  <a:gd name="T80" fmla="*/ 638 w 682"/>
                  <a:gd name="T81" fmla="*/ 174 h 682"/>
                  <a:gd name="T82" fmla="*/ 672 w 682"/>
                  <a:gd name="T83" fmla="*/ 256 h 682"/>
                  <a:gd name="T84" fmla="*/ 682 w 682"/>
                  <a:gd name="T85" fmla="*/ 344 h 682"/>
                  <a:gd name="T86" fmla="*/ 670 w 682"/>
                  <a:gd name="T87" fmla="*/ 430 h 682"/>
                  <a:gd name="T88" fmla="*/ 638 w 682"/>
                  <a:gd name="T89" fmla="*/ 510 h 682"/>
                  <a:gd name="T90" fmla="*/ 582 w 682"/>
                  <a:gd name="T91" fmla="*/ 582 h 682"/>
                  <a:gd name="T92" fmla="*/ 530 w 682"/>
                  <a:gd name="T93" fmla="*/ 626 h 682"/>
                  <a:gd name="T94" fmla="*/ 440 w 682"/>
                  <a:gd name="T95" fmla="*/ 668 h 682"/>
                  <a:gd name="T96" fmla="*/ 340 w 682"/>
                  <a:gd name="T97" fmla="*/ 682 h 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82" h="682">
                    <a:moveTo>
                      <a:pt x="340" y="682"/>
                    </a:moveTo>
                    <a:lnTo>
                      <a:pt x="340" y="682"/>
                    </a:lnTo>
                    <a:lnTo>
                      <a:pt x="308" y="680"/>
                    </a:lnTo>
                    <a:lnTo>
                      <a:pt x="274" y="676"/>
                    </a:lnTo>
                    <a:lnTo>
                      <a:pt x="242" y="668"/>
                    </a:lnTo>
                    <a:lnTo>
                      <a:pt x="210" y="656"/>
                    </a:lnTo>
                    <a:lnTo>
                      <a:pt x="180" y="642"/>
                    </a:lnTo>
                    <a:lnTo>
                      <a:pt x="152" y="626"/>
                    </a:lnTo>
                    <a:lnTo>
                      <a:pt x="124" y="606"/>
                    </a:lnTo>
                    <a:lnTo>
                      <a:pt x="100" y="582"/>
                    </a:lnTo>
                    <a:lnTo>
                      <a:pt x="100" y="582"/>
                    </a:lnTo>
                    <a:lnTo>
                      <a:pt x="76" y="558"/>
                    </a:lnTo>
                    <a:lnTo>
                      <a:pt x="56" y="530"/>
                    </a:lnTo>
                    <a:lnTo>
                      <a:pt x="40" y="502"/>
                    </a:lnTo>
                    <a:lnTo>
                      <a:pt x="26" y="472"/>
                    </a:lnTo>
                    <a:lnTo>
                      <a:pt x="14" y="440"/>
                    </a:lnTo>
                    <a:lnTo>
                      <a:pt x="6" y="408"/>
                    </a:lnTo>
                    <a:lnTo>
                      <a:pt x="2" y="376"/>
                    </a:lnTo>
                    <a:lnTo>
                      <a:pt x="0" y="342"/>
                    </a:lnTo>
                    <a:lnTo>
                      <a:pt x="0" y="342"/>
                    </a:lnTo>
                    <a:lnTo>
                      <a:pt x="2" y="308"/>
                    </a:lnTo>
                    <a:lnTo>
                      <a:pt x="6" y="274"/>
                    </a:lnTo>
                    <a:lnTo>
                      <a:pt x="14" y="242"/>
                    </a:lnTo>
                    <a:lnTo>
                      <a:pt x="26" y="210"/>
                    </a:lnTo>
                    <a:lnTo>
                      <a:pt x="40" y="180"/>
                    </a:lnTo>
                    <a:lnTo>
                      <a:pt x="56" y="152"/>
                    </a:lnTo>
                    <a:lnTo>
                      <a:pt x="76" y="126"/>
                    </a:lnTo>
                    <a:lnTo>
                      <a:pt x="100" y="100"/>
                    </a:lnTo>
                    <a:lnTo>
                      <a:pt x="100" y="100"/>
                    </a:lnTo>
                    <a:lnTo>
                      <a:pt x="122" y="80"/>
                    </a:lnTo>
                    <a:lnTo>
                      <a:pt x="146" y="62"/>
                    </a:lnTo>
                    <a:lnTo>
                      <a:pt x="170" y="46"/>
                    </a:lnTo>
                    <a:lnTo>
                      <a:pt x="196" y="32"/>
                    </a:lnTo>
                    <a:lnTo>
                      <a:pt x="222" y="22"/>
                    </a:lnTo>
                    <a:lnTo>
                      <a:pt x="250" y="12"/>
                    </a:lnTo>
                    <a:lnTo>
                      <a:pt x="278" y="6"/>
                    </a:lnTo>
                    <a:lnTo>
                      <a:pt x="306" y="2"/>
                    </a:lnTo>
                    <a:lnTo>
                      <a:pt x="334" y="0"/>
                    </a:lnTo>
                    <a:lnTo>
                      <a:pt x="364" y="0"/>
                    </a:lnTo>
                    <a:lnTo>
                      <a:pt x="392" y="4"/>
                    </a:lnTo>
                    <a:lnTo>
                      <a:pt x="420" y="10"/>
                    </a:lnTo>
                    <a:lnTo>
                      <a:pt x="448" y="18"/>
                    </a:lnTo>
                    <a:lnTo>
                      <a:pt x="476" y="28"/>
                    </a:lnTo>
                    <a:lnTo>
                      <a:pt x="502" y="40"/>
                    </a:lnTo>
                    <a:lnTo>
                      <a:pt x="528" y="56"/>
                    </a:lnTo>
                    <a:lnTo>
                      <a:pt x="536" y="60"/>
                    </a:lnTo>
                    <a:lnTo>
                      <a:pt x="526" y="76"/>
                    </a:lnTo>
                    <a:lnTo>
                      <a:pt x="518" y="70"/>
                    </a:lnTo>
                    <a:lnTo>
                      <a:pt x="518" y="70"/>
                    </a:lnTo>
                    <a:lnTo>
                      <a:pt x="494" y="56"/>
                    </a:lnTo>
                    <a:lnTo>
                      <a:pt x="468" y="44"/>
                    </a:lnTo>
                    <a:lnTo>
                      <a:pt x="442" y="34"/>
                    </a:lnTo>
                    <a:lnTo>
                      <a:pt x="416" y="26"/>
                    </a:lnTo>
                    <a:lnTo>
                      <a:pt x="390" y="22"/>
                    </a:lnTo>
                    <a:lnTo>
                      <a:pt x="362" y="18"/>
                    </a:lnTo>
                    <a:lnTo>
                      <a:pt x="336" y="18"/>
                    </a:lnTo>
                    <a:lnTo>
                      <a:pt x="308" y="20"/>
                    </a:lnTo>
                    <a:lnTo>
                      <a:pt x="282" y="24"/>
                    </a:lnTo>
                    <a:lnTo>
                      <a:pt x="254" y="30"/>
                    </a:lnTo>
                    <a:lnTo>
                      <a:pt x="228" y="38"/>
                    </a:lnTo>
                    <a:lnTo>
                      <a:pt x="204" y="48"/>
                    </a:lnTo>
                    <a:lnTo>
                      <a:pt x="178" y="62"/>
                    </a:lnTo>
                    <a:lnTo>
                      <a:pt x="156" y="76"/>
                    </a:lnTo>
                    <a:lnTo>
                      <a:pt x="134" y="94"/>
                    </a:lnTo>
                    <a:lnTo>
                      <a:pt x="112" y="112"/>
                    </a:lnTo>
                    <a:lnTo>
                      <a:pt x="112" y="112"/>
                    </a:lnTo>
                    <a:lnTo>
                      <a:pt x="90" y="136"/>
                    </a:lnTo>
                    <a:lnTo>
                      <a:pt x="72" y="162"/>
                    </a:lnTo>
                    <a:lnTo>
                      <a:pt x="56" y="190"/>
                    </a:lnTo>
                    <a:lnTo>
                      <a:pt x="42" y="218"/>
                    </a:lnTo>
                    <a:lnTo>
                      <a:pt x="32" y="248"/>
                    </a:lnTo>
                    <a:lnTo>
                      <a:pt x="24" y="278"/>
                    </a:lnTo>
                    <a:lnTo>
                      <a:pt x="20" y="310"/>
                    </a:lnTo>
                    <a:lnTo>
                      <a:pt x="18" y="342"/>
                    </a:lnTo>
                    <a:lnTo>
                      <a:pt x="18" y="342"/>
                    </a:lnTo>
                    <a:lnTo>
                      <a:pt x="20" y="374"/>
                    </a:lnTo>
                    <a:lnTo>
                      <a:pt x="24" y="404"/>
                    </a:lnTo>
                    <a:lnTo>
                      <a:pt x="32" y="436"/>
                    </a:lnTo>
                    <a:lnTo>
                      <a:pt x="42" y="464"/>
                    </a:lnTo>
                    <a:lnTo>
                      <a:pt x="56" y="494"/>
                    </a:lnTo>
                    <a:lnTo>
                      <a:pt x="72" y="520"/>
                    </a:lnTo>
                    <a:lnTo>
                      <a:pt x="90" y="546"/>
                    </a:lnTo>
                    <a:lnTo>
                      <a:pt x="112" y="570"/>
                    </a:lnTo>
                    <a:lnTo>
                      <a:pt x="112" y="570"/>
                    </a:lnTo>
                    <a:lnTo>
                      <a:pt x="136" y="592"/>
                    </a:lnTo>
                    <a:lnTo>
                      <a:pt x="162" y="610"/>
                    </a:lnTo>
                    <a:lnTo>
                      <a:pt x="188" y="626"/>
                    </a:lnTo>
                    <a:lnTo>
                      <a:pt x="218" y="640"/>
                    </a:lnTo>
                    <a:lnTo>
                      <a:pt x="246" y="650"/>
                    </a:lnTo>
                    <a:lnTo>
                      <a:pt x="278" y="658"/>
                    </a:lnTo>
                    <a:lnTo>
                      <a:pt x="308" y="662"/>
                    </a:lnTo>
                    <a:lnTo>
                      <a:pt x="340" y="664"/>
                    </a:lnTo>
                    <a:lnTo>
                      <a:pt x="340" y="664"/>
                    </a:lnTo>
                    <a:lnTo>
                      <a:pt x="374" y="662"/>
                    </a:lnTo>
                    <a:lnTo>
                      <a:pt x="404" y="658"/>
                    </a:lnTo>
                    <a:lnTo>
                      <a:pt x="436" y="650"/>
                    </a:lnTo>
                    <a:lnTo>
                      <a:pt x="464" y="640"/>
                    </a:lnTo>
                    <a:lnTo>
                      <a:pt x="494" y="626"/>
                    </a:lnTo>
                    <a:lnTo>
                      <a:pt x="520" y="610"/>
                    </a:lnTo>
                    <a:lnTo>
                      <a:pt x="546" y="592"/>
                    </a:lnTo>
                    <a:lnTo>
                      <a:pt x="570" y="570"/>
                    </a:lnTo>
                    <a:lnTo>
                      <a:pt x="570" y="570"/>
                    </a:lnTo>
                    <a:lnTo>
                      <a:pt x="588" y="548"/>
                    </a:lnTo>
                    <a:lnTo>
                      <a:pt x="606" y="526"/>
                    </a:lnTo>
                    <a:lnTo>
                      <a:pt x="622" y="502"/>
                    </a:lnTo>
                    <a:lnTo>
                      <a:pt x="634" y="476"/>
                    </a:lnTo>
                    <a:lnTo>
                      <a:pt x="644" y="452"/>
                    </a:lnTo>
                    <a:lnTo>
                      <a:pt x="654" y="424"/>
                    </a:lnTo>
                    <a:lnTo>
                      <a:pt x="660" y="398"/>
                    </a:lnTo>
                    <a:lnTo>
                      <a:pt x="662" y="370"/>
                    </a:lnTo>
                    <a:lnTo>
                      <a:pt x="664" y="344"/>
                    </a:lnTo>
                    <a:lnTo>
                      <a:pt x="664" y="316"/>
                    </a:lnTo>
                    <a:lnTo>
                      <a:pt x="660" y="288"/>
                    </a:lnTo>
                    <a:lnTo>
                      <a:pt x="654" y="262"/>
                    </a:lnTo>
                    <a:lnTo>
                      <a:pt x="646" y="234"/>
                    </a:lnTo>
                    <a:lnTo>
                      <a:pt x="636" y="208"/>
                    </a:lnTo>
                    <a:lnTo>
                      <a:pt x="622" y="182"/>
                    </a:lnTo>
                    <a:lnTo>
                      <a:pt x="608" y="158"/>
                    </a:lnTo>
                    <a:lnTo>
                      <a:pt x="602" y="150"/>
                    </a:lnTo>
                    <a:lnTo>
                      <a:pt x="616" y="140"/>
                    </a:lnTo>
                    <a:lnTo>
                      <a:pt x="622" y="148"/>
                    </a:lnTo>
                    <a:lnTo>
                      <a:pt x="622" y="148"/>
                    </a:lnTo>
                    <a:lnTo>
                      <a:pt x="638" y="174"/>
                    </a:lnTo>
                    <a:lnTo>
                      <a:pt x="652" y="200"/>
                    </a:lnTo>
                    <a:lnTo>
                      <a:pt x="662" y="228"/>
                    </a:lnTo>
                    <a:lnTo>
                      <a:pt x="672" y="256"/>
                    </a:lnTo>
                    <a:lnTo>
                      <a:pt x="678" y="286"/>
                    </a:lnTo>
                    <a:lnTo>
                      <a:pt x="682" y="314"/>
                    </a:lnTo>
                    <a:lnTo>
                      <a:pt x="682" y="344"/>
                    </a:lnTo>
                    <a:lnTo>
                      <a:pt x="680" y="372"/>
                    </a:lnTo>
                    <a:lnTo>
                      <a:pt x="676" y="402"/>
                    </a:lnTo>
                    <a:lnTo>
                      <a:pt x="670" y="430"/>
                    </a:lnTo>
                    <a:lnTo>
                      <a:pt x="662" y="458"/>
                    </a:lnTo>
                    <a:lnTo>
                      <a:pt x="650" y="484"/>
                    </a:lnTo>
                    <a:lnTo>
                      <a:pt x="638" y="510"/>
                    </a:lnTo>
                    <a:lnTo>
                      <a:pt x="622" y="536"/>
                    </a:lnTo>
                    <a:lnTo>
                      <a:pt x="602" y="560"/>
                    </a:lnTo>
                    <a:lnTo>
                      <a:pt x="582" y="582"/>
                    </a:lnTo>
                    <a:lnTo>
                      <a:pt x="582" y="582"/>
                    </a:lnTo>
                    <a:lnTo>
                      <a:pt x="558" y="606"/>
                    </a:lnTo>
                    <a:lnTo>
                      <a:pt x="530" y="626"/>
                    </a:lnTo>
                    <a:lnTo>
                      <a:pt x="502" y="642"/>
                    </a:lnTo>
                    <a:lnTo>
                      <a:pt x="472" y="656"/>
                    </a:lnTo>
                    <a:lnTo>
                      <a:pt x="440" y="668"/>
                    </a:lnTo>
                    <a:lnTo>
                      <a:pt x="408" y="676"/>
                    </a:lnTo>
                    <a:lnTo>
                      <a:pt x="374" y="680"/>
                    </a:lnTo>
                    <a:lnTo>
                      <a:pt x="340" y="682"/>
                    </a:lnTo>
                    <a:lnTo>
                      <a:pt x="340" y="6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59" name="Freeform 11">
                <a:extLst>
                  <a:ext uri="{FF2B5EF4-FFF2-40B4-BE49-F238E27FC236}">
                    <a16:creationId xmlns:a16="http://schemas.microsoft.com/office/drawing/2014/main" id="{FD9A75A3-1CBD-073F-723A-4CABF36C2AC5}"/>
                  </a:ext>
                </a:extLst>
              </p:cNvPr>
              <p:cNvSpPr>
                <a:spLocks/>
              </p:cNvSpPr>
              <p:nvPr/>
            </p:nvSpPr>
            <p:spPr bwMode="auto">
              <a:xfrm>
                <a:off x="323324" y="424927"/>
                <a:ext cx="904875" cy="904875"/>
              </a:xfrm>
              <a:custGeom>
                <a:avLst/>
                <a:gdLst>
                  <a:gd name="T0" fmla="*/ 256 w 570"/>
                  <a:gd name="T1" fmla="*/ 570 h 570"/>
                  <a:gd name="T2" fmla="*/ 176 w 570"/>
                  <a:gd name="T3" fmla="*/ 550 h 570"/>
                  <a:gd name="T4" fmla="*/ 104 w 570"/>
                  <a:gd name="T5" fmla="*/ 506 h 570"/>
                  <a:gd name="T6" fmla="*/ 64 w 570"/>
                  <a:gd name="T7" fmla="*/ 466 h 570"/>
                  <a:gd name="T8" fmla="*/ 20 w 570"/>
                  <a:gd name="T9" fmla="*/ 394 h 570"/>
                  <a:gd name="T10" fmla="*/ 0 w 570"/>
                  <a:gd name="T11" fmla="*/ 314 h 570"/>
                  <a:gd name="T12" fmla="*/ 0 w 570"/>
                  <a:gd name="T13" fmla="*/ 256 h 570"/>
                  <a:gd name="T14" fmla="*/ 20 w 570"/>
                  <a:gd name="T15" fmla="*/ 176 h 570"/>
                  <a:gd name="T16" fmla="*/ 64 w 570"/>
                  <a:gd name="T17" fmla="*/ 104 h 570"/>
                  <a:gd name="T18" fmla="*/ 102 w 570"/>
                  <a:gd name="T19" fmla="*/ 66 h 570"/>
                  <a:gd name="T20" fmla="*/ 168 w 570"/>
                  <a:gd name="T21" fmla="*/ 24 h 570"/>
                  <a:gd name="T22" fmla="*/ 240 w 570"/>
                  <a:gd name="T23" fmla="*/ 4 h 570"/>
                  <a:gd name="T24" fmla="*/ 316 w 570"/>
                  <a:gd name="T25" fmla="*/ 2 h 570"/>
                  <a:gd name="T26" fmla="*/ 388 w 570"/>
                  <a:gd name="T27" fmla="*/ 20 h 570"/>
                  <a:gd name="T28" fmla="*/ 456 w 570"/>
                  <a:gd name="T29" fmla="*/ 58 h 570"/>
                  <a:gd name="T30" fmla="*/ 446 w 570"/>
                  <a:gd name="T31" fmla="*/ 72 h 570"/>
                  <a:gd name="T32" fmla="*/ 404 w 570"/>
                  <a:gd name="T33" fmla="*/ 46 h 570"/>
                  <a:gd name="T34" fmla="*/ 336 w 570"/>
                  <a:gd name="T35" fmla="*/ 22 h 570"/>
                  <a:gd name="T36" fmla="*/ 266 w 570"/>
                  <a:gd name="T37" fmla="*/ 18 h 570"/>
                  <a:gd name="T38" fmla="*/ 198 w 570"/>
                  <a:gd name="T39" fmla="*/ 32 h 570"/>
                  <a:gd name="T40" fmla="*/ 134 w 570"/>
                  <a:gd name="T41" fmla="*/ 64 h 570"/>
                  <a:gd name="T42" fmla="*/ 96 w 570"/>
                  <a:gd name="T43" fmla="*/ 96 h 570"/>
                  <a:gd name="T44" fmla="*/ 48 w 570"/>
                  <a:gd name="T45" fmla="*/ 160 h 570"/>
                  <a:gd name="T46" fmla="*/ 22 w 570"/>
                  <a:gd name="T47" fmla="*/ 232 h 570"/>
                  <a:gd name="T48" fmla="*/ 18 w 570"/>
                  <a:gd name="T49" fmla="*/ 286 h 570"/>
                  <a:gd name="T50" fmla="*/ 28 w 570"/>
                  <a:gd name="T51" fmla="*/ 364 h 570"/>
                  <a:gd name="T52" fmla="*/ 62 w 570"/>
                  <a:gd name="T53" fmla="*/ 434 h 570"/>
                  <a:gd name="T54" fmla="*/ 96 w 570"/>
                  <a:gd name="T55" fmla="*/ 474 h 570"/>
                  <a:gd name="T56" fmla="*/ 158 w 570"/>
                  <a:gd name="T57" fmla="*/ 522 h 570"/>
                  <a:gd name="T58" fmla="*/ 232 w 570"/>
                  <a:gd name="T59" fmla="*/ 548 h 570"/>
                  <a:gd name="T60" fmla="*/ 284 w 570"/>
                  <a:gd name="T61" fmla="*/ 552 h 570"/>
                  <a:gd name="T62" fmla="*/ 362 w 570"/>
                  <a:gd name="T63" fmla="*/ 542 h 570"/>
                  <a:gd name="T64" fmla="*/ 434 w 570"/>
                  <a:gd name="T65" fmla="*/ 508 h 570"/>
                  <a:gd name="T66" fmla="*/ 474 w 570"/>
                  <a:gd name="T67" fmla="*/ 474 h 570"/>
                  <a:gd name="T68" fmla="*/ 518 w 570"/>
                  <a:gd name="T69" fmla="*/ 416 h 570"/>
                  <a:gd name="T70" fmla="*/ 544 w 570"/>
                  <a:gd name="T71" fmla="*/ 348 h 570"/>
                  <a:gd name="T72" fmla="*/ 552 w 570"/>
                  <a:gd name="T73" fmla="*/ 278 h 570"/>
                  <a:gd name="T74" fmla="*/ 542 w 570"/>
                  <a:gd name="T75" fmla="*/ 208 h 570"/>
                  <a:gd name="T76" fmla="*/ 510 w 570"/>
                  <a:gd name="T77" fmla="*/ 142 h 570"/>
                  <a:gd name="T78" fmla="*/ 506 w 570"/>
                  <a:gd name="T79" fmla="*/ 104 h 570"/>
                  <a:gd name="T80" fmla="*/ 526 w 570"/>
                  <a:gd name="T81" fmla="*/ 132 h 570"/>
                  <a:gd name="T82" fmla="*/ 558 w 570"/>
                  <a:gd name="T83" fmla="*/ 202 h 570"/>
                  <a:gd name="T84" fmla="*/ 570 w 570"/>
                  <a:gd name="T85" fmla="*/ 278 h 570"/>
                  <a:gd name="T86" fmla="*/ 562 w 570"/>
                  <a:gd name="T87" fmla="*/ 354 h 570"/>
                  <a:gd name="T88" fmla="*/ 534 w 570"/>
                  <a:gd name="T89" fmla="*/ 424 h 570"/>
                  <a:gd name="T90" fmla="*/ 486 w 570"/>
                  <a:gd name="T91" fmla="*/ 488 h 570"/>
                  <a:gd name="T92" fmla="*/ 444 w 570"/>
                  <a:gd name="T93" fmla="*/ 524 h 570"/>
                  <a:gd name="T94" fmla="*/ 368 w 570"/>
                  <a:gd name="T95" fmla="*/ 558 h 570"/>
                  <a:gd name="T96" fmla="*/ 284 w 570"/>
                  <a:gd name="T97" fmla="*/ 570 h 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70" h="570">
                    <a:moveTo>
                      <a:pt x="284" y="570"/>
                    </a:moveTo>
                    <a:lnTo>
                      <a:pt x="284" y="570"/>
                    </a:lnTo>
                    <a:lnTo>
                      <a:pt x="256" y="570"/>
                    </a:lnTo>
                    <a:lnTo>
                      <a:pt x="228" y="566"/>
                    </a:lnTo>
                    <a:lnTo>
                      <a:pt x="202" y="558"/>
                    </a:lnTo>
                    <a:lnTo>
                      <a:pt x="176" y="550"/>
                    </a:lnTo>
                    <a:lnTo>
                      <a:pt x="150" y="538"/>
                    </a:lnTo>
                    <a:lnTo>
                      <a:pt x="126" y="524"/>
                    </a:lnTo>
                    <a:lnTo>
                      <a:pt x="104" y="506"/>
                    </a:lnTo>
                    <a:lnTo>
                      <a:pt x="82" y="488"/>
                    </a:lnTo>
                    <a:lnTo>
                      <a:pt x="82" y="488"/>
                    </a:lnTo>
                    <a:lnTo>
                      <a:pt x="64" y="466"/>
                    </a:lnTo>
                    <a:lnTo>
                      <a:pt x="48" y="444"/>
                    </a:lnTo>
                    <a:lnTo>
                      <a:pt x="32" y="420"/>
                    </a:lnTo>
                    <a:lnTo>
                      <a:pt x="20" y="394"/>
                    </a:lnTo>
                    <a:lnTo>
                      <a:pt x="12" y="368"/>
                    </a:lnTo>
                    <a:lnTo>
                      <a:pt x="4" y="342"/>
                    </a:lnTo>
                    <a:lnTo>
                      <a:pt x="0" y="314"/>
                    </a:lnTo>
                    <a:lnTo>
                      <a:pt x="0" y="286"/>
                    </a:lnTo>
                    <a:lnTo>
                      <a:pt x="0" y="286"/>
                    </a:lnTo>
                    <a:lnTo>
                      <a:pt x="0" y="256"/>
                    </a:lnTo>
                    <a:lnTo>
                      <a:pt x="4" y="230"/>
                    </a:lnTo>
                    <a:lnTo>
                      <a:pt x="12" y="202"/>
                    </a:lnTo>
                    <a:lnTo>
                      <a:pt x="20" y="176"/>
                    </a:lnTo>
                    <a:lnTo>
                      <a:pt x="32" y="150"/>
                    </a:lnTo>
                    <a:lnTo>
                      <a:pt x="48" y="126"/>
                    </a:lnTo>
                    <a:lnTo>
                      <a:pt x="64" y="104"/>
                    </a:lnTo>
                    <a:lnTo>
                      <a:pt x="82" y="84"/>
                    </a:lnTo>
                    <a:lnTo>
                      <a:pt x="82" y="84"/>
                    </a:lnTo>
                    <a:lnTo>
                      <a:pt x="102" y="66"/>
                    </a:lnTo>
                    <a:lnTo>
                      <a:pt x="124" y="50"/>
                    </a:lnTo>
                    <a:lnTo>
                      <a:pt x="144" y="36"/>
                    </a:lnTo>
                    <a:lnTo>
                      <a:pt x="168" y="24"/>
                    </a:lnTo>
                    <a:lnTo>
                      <a:pt x="192" y="16"/>
                    </a:lnTo>
                    <a:lnTo>
                      <a:pt x="216" y="8"/>
                    </a:lnTo>
                    <a:lnTo>
                      <a:pt x="240" y="4"/>
                    </a:lnTo>
                    <a:lnTo>
                      <a:pt x="264" y="0"/>
                    </a:lnTo>
                    <a:lnTo>
                      <a:pt x="290" y="0"/>
                    </a:lnTo>
                    <a:lnTo>
                      <a:pt x="316" y="2"/>
                    </a:lnTo>
                    <a:lnTo>
                      <a:pt x="340" y="6"/>
                    </a:lnTo>
                    <a:lnTo>
                      <a:pt x="364" y="12"/>
                    </a:lnTo>
                    <a:lnTo>
                      <a:pt x="388" y="20"/>
                    </a:lnTo>
                    <a:lnTo>
                      <a:pt x="412" y="30"/>
                    </a:lnTo>
                    <a:lnTo>
                      <a:pt x="434" y="42"/>
                    </a:lnTo>
                    <a:lnTo>
                      <a:pt x="456" y="58"/>
                    </a:lnTo>
                    <a:lnTo>
                      <a:pt x="464" y="62"/>
                    </a:lnTo>
                    <a:lnTo>
                      <a:pt x="452" y="78"/>
                    </a:lnTo>
                    <a:lnTo>
                      <a:pt x="446" y="72"/>
                    </a:lnTo>
                    <a:lnTo>
                      <a:pt x="446" y="72"/>
                    </a:lnTo>
                    <a:lnTo>
                      <a:pt x="426" y="58"/>
                    </a:lnTo>
                    <a:lnTo>
                      <a:pt x="404" y="46"/>
                    </a:lnTo>
                    <a:lnTo>
                      <a:pt x="382" y="36"/>
                    </a:lnTo>
                    <a:lnTo>
                      <a:pt x="360" y="28"/>
                    </a:lnTo>
                    <a:lnTo>
                      <a:pt x="336" y="22"/>
                    </a:lnTo>
                    <a:lnTo>
                      <a:pt x="314" y="20"/>
                    </a:lnTo>
                    <a:lnTo>
                      <a:pt x="290" y="18"/>
                    </a:lnTo>
                    <a:lnTo>
                      <a:pt x="266" y="18"/>
                    </a:lnTo>
                    <a:lnTo>
                      <a:pt x="242" y="22"/>
                    </a:lnTo>
                    <a:lnTo>
                      <a:pt x="220" y="26"/>
                    </a:lnTo>
                    <a:lnTo>
                      <a:pt x="198" y="32"/>
                    </a:lnTo>
                    <a:lnTo>
                      <a:pt x="176" y="42"/>
                    </a:lnTo>
                    <a:lnTo>
                      <a:pt x="154" y="52"/>
                    </a:lnTo>
                    <a:lnTo>
                      <a:pt x="134" y="64"/>
                    </a:lnTo>
                    <a:lnTo>
                      <a:pt x="114" y="80"/>
                    </a:lnTo>
                    <a:lnTo>
                      <a:pt x="96" y="96"/>
                    </a:lnTo>
                    <a:lnTo>
                      <a:pt x="96" y="96"/>
                    </a:lnTo>
                    <a:lnTo>
                      <a:pt x="78" y="116"/>
                    </a:lnTo>
                    <a:lnTo>
                      <a:pt x="62" y="136"/>
                    </a:lnTo>
                    <a:lnTo>
                      <a:pt x="48" y="160"/>
                    </a:lnTo>
                    <a:lnTo>
                      <a:pt x="38" y="182"/>
                    </a:lnTo>
                    <a:lnTo>
                      <a:pt x="28" y="208"/>
                    </a:lnTo>
                    <a:lnTo>
                      <a:pt x="22" y="232"/>
                    </a:lnTo>
                    <a:lnTo>
                      <a:pt x="18" y="258"/>
                    </a:lnTo>
                    <a:lnTo>
                      <a:pt x="18" y="286"/>
                    </a:lnTo>
                    <a:lnTo>
                      <a:pt x="18" y="286"/>
                    </a:lnTo>
                    <a:lnTo>
                      <a:pt x="18" y="312"/>
                    </a:lnTo>
                    <a:lnTo>
                      <a:pt x="22" y="338"/>
                    </a:lnTo>
                    <a:lnTo>
                      <a:pt x="28" y="364"/>
                    </a:lnTo>
                    <a:lnTo>
                      <a:pt x="38" y="388"/>
                    </a:lnTo>
                    <a:lnTo>
                      <a:pt x="48" y="412"/>
                    </a:lnTo>
                    <a:lnTo>
                      <a:pt x="62" y="434"/>
                    </a:lnTo>
                    <a:lnTo>
                      <a:pt x="78" y="454"/>
                    </a:lnTo>
                    <a:lnTo>
                      <a:pt x="96" y="474"/>
                    </a:lnTo>
                    <a:lnTo>
                      <a:pt x="96" y="474"/>
                    </a:lnTo>
                    <a:lnTo>
                      <a:pt x="116" y="492"/>
                    </a:lnTo>
                    <a:lnTo>
                      <a:pt x="136" y="508"/>
                    </a:lnTo>
                    <a:lnTo>
                      <a:pt x="158" y="522"/>
                    </a:lnTo>
                    <a:lnTo>
                      <a:pt x="182" y="532"/>
                    </a:lnTo>
                    <a:lnTo>
                      <a:pt x="206" y="542"/>
                    </a:lnTo>
                    <a:lnTo>
                      <a:pt x="232" y="548"/>
                    </a:lnTo>
                    <a:lnTo>
                      <a:pt x="258" y="552"/>
                    </a:lnTo>
                    <a:lnTo>
                      <a:pt x="284" y="552"/>
                    </a:lnTo>
                    <a:lnTo>
                      <a:pt x="284" y="552"/>
                    </a:lnTo>
                    <a:lnTo>
                      <a:pt x="312" y="552"/>
                    </a:lnTo>
                    <a:lnTo>
                      <a:pt x="338" y="548"/>
                    </a:lnTo>
                    <a:lnTo>
                      <a:pt x="362" y="542"/>
                    </a:lnTo>
                    <a:lnTo>
                      <a:pt x="388" y="532"/>
                    </a:lnTo>
                    <a:lnTo>
                      <a:pt x="410" y="522"/>
                    </a:lnTo>
                    <a:lnTo>
                      <a:pt x="434" y="508"/>
                    </a:lnTo>
                    <a:lnTo>
                      <a:pt x="454" y="492"/>
                    </a:lnTo>
                    <a:lnTo>
                      <a:pt x="474" y="474"/>
                    </a:lnTo>
                    <a:lnTo>
                      <a:pt x="474" y="474"/>
                    </a:lnTo>
                    <a:lnTo>
                      <a:pt x="492" y="456"/>
                    </a:lnTo>
                    <a:lnTo>
                      <a:pt x="506" y="436"/>
                    </a:lnTo>
                    <a:lnTo>
                      <a:pt x="518" y="416"/>
                    </a:lnTo>
                    <a:lnTo>
                      <a:pt x="530" y="394"/>
                    </a:lnTo>
                    <a:lnTo>
                      <a:pt x="538" y="372"/>
                    </a:lnTo>
                    <a:lnTo>
                      <a:pt x="544" y="348"/>
                    </a:lnTo>
                    <a:lnTo>
                      <a:pt x="550" y="326"/>
                    </a:lnTo>
                    <a:lnTo>
                      <a:pt x="552" y="302"/>
                    </a:lnTo>
                    <a:lnTo>
                      <a:pt x="552" y="278"/>
                    </a:lnTo>
                    <a:lnTo>
                      <a:pt x="550" y="254"/>
                    </a:lnTo>
                    <a:lnTo>
                      <a:pt x="546" y="232"/>
                    </a:lnTo>
                    <a:lnTo>
                      <a:pt x="542" y="208"/>
                    </a:lnTo>
                    <a:lnTo>
                      <a:pt x="534" y="186"/>
                    </a:lnTo>
                    <a:lnTo>
                      <a:pt x="522" y="164"/>
                    </a:lnTo>
                    <a:lnTo>
                      <a:pt x="510" y="142"/>
                    </a:lnTo>
                    <a:lnTo>
                      <a:pt x="496" y="122"/>
                    </a:lnTo>
                    <a:lnTo>
                      <a:pt x="490" y="114"/>
                    </a:lnTo>
                    <a:lnTo>
                      <a:pt x="506" y="104"/>
                    </a:lnTo>
                    <a:lnTo>
                      <a:pt x="510" y="110"/>
                    </a:lnTo>
                    <a:lnTo>
                      <a:pt x="510" y="110"/>
                    </a:lnTo>
                    <a:lnTo>
                      <a:pt x="526" y="132"/>
                    </a:lnTo>
                    <a:lnTo>
                      <a:pt x="538" y="154"/>
                    </a:lnTo>
                    <a:lnTo>
                      <a:pt x="550" y="178"/>
                    </a:lnTo>
                    <a:lnTo>
                      <a:pt x="558" y="202"/>
                    </a:lnTo>
                    <a:lnTo>
                      <a:pt x="564" y="228"/>
                    </a:lnTo>
                    <a:lnTo>
                      <a:pt x="568" y="252"/>
                    </a:lnTo>
                    <a:lnTo>
                      <a:pt x="570" y="278"/>
                    </a:lnTo>
                    <a:lnTo>
                      <a:pt x="570" y="304"/>
                    </a:lnTo>
                    <a:lnTo>
                      <a:pt x="568" y="328"/>
                    </a:lnTo>
                    <a:lnTo>
                      <a:pt x="562" y="354"/>
                    </a:lnTo>
                    <a:lnTo>
                      <a:pt x="556" y="378"/>
                    </a:lnTo>
                    <a:lnTo>
                      <a:pt x="546" y="402"/>
                    </a:lnTo>
                    <a:lnTo>
                      <a:pt x="534" y="424"/>
                    </a:lnTo>
                    <a:lnTo>
                      <a:pt x="520" y="446"/>
                    </a:lnTo>
                    <a:lnTo>
                      <a:pt x="504" y="468"/>
                    </a:lnTo>
                    <a:lnTo>
                      <a:pt x="486" y="488"/>
                    </a:lnTo>
                    <a:lnTo>
                      <a:pt x="486" y="488"/>
                    </a:lnTo>
                    <a:lnTo>
                      <a:pt x="466" y="506"/>
                    </a:lnTo>
                    <a:lnTo>
                      <a:pt x="444" y="524"/>
                    </a:lnTo>
                    <a:lnTo>
                      <a:pt x="420" y="538"/>
                    </a:lnTo>
                    <a:lnTo>
                      <a:pt x="394" y="550"/>
                    </a:lnTo>
                    <a:lnTo>
                      <a:pt x="368" y="558"/>
                    </a:lnTo>
                    <a:lnTo>
                      <a:pt x="342" y="566"/>
                    </a:lnTo>
                    <a:lnTo>
                      <a:pt x="314" y="570"/>
                    </a:lnTo>
                    <a:lnTo>
                      <a:pt x="284" y="570"/>
                    </a:lnTo>
                    <a:lnTo>
                      <a:pt x="284" y="5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60" name="Freeform 12">
                <a:extLst>
                  <a:ext uri="{FF2B5EF4-FFF2-40B4-BE49-F238E27FC236}">
                    <a16:creationId xmlns:a16="http://schemas.microsoft.com/office/drawing/2014/main" id="{AE51C61C-C359-52C7-8F59-FDF746AC660E}"/>
                  </a:ext>
                </a:extLst>
              </p:cNvPr>
              <p:cNvSpPr>
                <a:spLocks/>
              </p:cNvSpPr>
              <p:nvPr/>
            </p:nvSpPr>
            <p:spPr bwMode="auto">
              <a:xfrm>
                <a:off x="412224" y="513827"/>
                <a:ext cx="727075" cy="727075"/>
              </a:xfrm>
              <a:custGeom>
                <a:avLst/>
                <a:gdLst>
                  <a:gd name="T0" fmla="*/ 206 w 458"/>
                  <a:gd name="T1" fmla="*/ 458 h 458"/>
                  <a:gd name="T2" fmla="*/ 142 w 458"/>
                  <a:gd name="T3" fmla="*/ 442 h 458"/>
                  <a:gd name="T4" fmla="*/ 84 w 458"/>
                  <a:gd name="T5" fmla="*/ 408 h 458"/>
                  <a:gd name="T6" fmla="*/ 52 w 458"/>
                  <a:gd name="T7" fmla="*/ 374 h 458"/>
                  <a:gd name="T8" fmla="*/ 16 w 458"/>
                  <a:gd name="T9" fmla="*/ 318 h 458"/>
                  <a:gd name="T10" fmla="*/ 0 w 458"/>
                  <a:gd name="T11" fmla="*/ 252 h 458"/>
                  <a:gd name="T12" fmla="*/ 0 w 458"/>
                  <a:gd name="T13" fmla="*/ 206 h 458"/>
                  <a:gd name="T14" fmla="*/ 16 w 458"/>
                  <a:gd name="T15" fmla="*/ 142 h 458"/>
                  <a:gd name="T16" fmla="*/ 52 w 458"/>
                  <a:gd name="T17" fmla="*/ 84 h 458"/>
                  <a:gd name="T18" fmla="*/ 82 w 458"/>
                  <a:gd name="T19" fmla="*/ 54 h 458"/>
                  <a:gd name="T20" fmla="*/ 132 w 458"/>
                  <a:gd name="T21" fmla="*/ 20 h 458"/>
                  <a:gd name="T22" fmla="*/ 190 w 458"/>
                  <a:gd name="T23" fmla="*/ 4 h 458"/>
                  <a:gd name="T24" fmla="*/ 248 w 458"/>
                  <a:gd name="T25" fmla="*/ 0 h 458"/>
                  <a:gd name="T26" fmla="*/ 306 w 458"/>
                  <a:gd name="T27" fmla="*/ 14 h 458"/>
                  <a:gd name="T28" fmla="*/ 360 w 458"/>
                  <a:gd name="T29" fmla="*/ 42 h 458"/>
                  <a:gd name="T30" fmla="*/ 350 w 458"/>
                  <a:gd name="T31" fmla="*/ 56 h 458"/>
                  <a:gd name="T32" fmla="*/ 318 w 458"/>
                  <a:gd name="T33" fmla="*/ 38 h 458"/>
                  <a:gd name="T34" fmla="*/ 264 w 458"/>
                  <a:gd name="T35" fmla="*/ 20 h 458"/>
                  <a:gd name="T36" fmla="*/ 210 w 458"/>
                  <a:gd name="T37" fmla="*/ 18 h 458"/>
                  <a:gd name="T38" fmla="*/ 158 w 458"/>
                  <a:gd name="T39" fmla="*/ 30 h 458"/>
                  <a:gd name="T40" fmla="*/ 108 w 458"/>
                  <a:gd name="T41" fmla="*/ 56 h 458"/>
                  <a:gd name="T42" fmla="*/ 80 w 458"/>
                  <a:gd name="T43" fmla="*/ 80 h 458"/>
                  <a:gd name="T44" fmla="*/ 42 w 458"/>
                  <a:gd name="T45" fmla="*/ 130 h 458"/>
                  <a:gd name="T46" fmla="*/ 22 w 458"/>
                  <a:gd name="T47" fmla="*/ 188 h 458"/>
                  <a:gd name="T48" fmla="*/ 18 w 458"/>
                  <a:gd name="T49" fmla="*/ 230 h 458"/>
                  <a:gd name="T50" fmla="*/ 26 w 458"/>
                  <a:gd name="T51" fmla="*/ 290 h 458"/>
                  <a:gd name="T52" fmla="*/ 52 w 458"/>
                  <a:gd name="T53" fmla="*/ 346 h 458"/>
                  <a:gd name="T54" fmla="*/ 80 w 458"/>
                  <a:gd name="T55" fmla="*/ 378 h 458"/>
                  <a:gd name="T56" fmla="*/ 130 w 458"/>
                  <a:gd name="T57" fmla="*/ 416 h 458"/>
                  <a:gd name="T58" fmla="*/ 188 w 458"/>
                  <a:gd name="T59" fmla="*/ 436 h 458"/>
                  <a:gd name="T60" fmla="*/ 250 w 458"/>
                  <a:gd name="T61" fmla="*/ 440 h 458"/>
                  <a:gd name="T62" fmla="*/ 308 w 458"/>
                  <a:gd name="T63" fmla="*/ 424 h 458"/>
                  <a:gd name="T64" fmla="*/ 362 w 458"/>
                  <a:gd name="T65" fmla="*/ 394 h 458"/>
                  <a:gd name="T66" fmla="*/ 392 w 458"/>
                  <a:gd name="T67" fmla="*/ 364 h 458"/>
                  <a:gd name="T68" fmla="*/ 422 w 458"/>
                  <a:gd name="T69" fmla="*/ 316 h 458"/>
                  <a:gd name="T70" fmla="*/ 438 w 458"/>
                  <a:gd name="T71" fmla="*/ 264 h 458"/>
                  <a:gd name="T72" fmla="*/ 440 w 458"/>
                  <a:gd name="T73" fmla="*/ 210 h 458"/>
                  <a:gd name="T74" fmla="*/ 428 w 458"/>
                  <a:gd name="T75" fmla="*/ 156 h 458"/>
                  <a:gd name="T76" fmla="*/ 400 w 458"/>
                  <a:gd name="T77" fmla="*/ 106 h 458"/>
                  <a:gd name="T78" fmla="*/ 414 w 458"/>
                  <a:gd name="T79" fmla="*/ 94 h 458"/>
                  <a:gd name="T80" fmla="*/ 436 w 458"/>
                  <a:gd name="T81" fmla="*/ 130 h 458"/>
                  <a:gd name="T82" fmla="*/ 454 w 458"/>
                  <a:gd name="T83" fmla="*/ 188 h 458"/>
                  <a:gd name="T84" fmla="*/ 458 w 458"/>
                  <a:gd name="T85" fmla="*/ 248 h 458"/>
                  <a:gd name="T86" fmla="*/ 446 w 458"/>
                  <a:gd name="T87" fmla="*/ 306 h 458"/>
                  <a:gd name="T88" fmla="*/ 418 w 458"/>
                  <a:gd name="T89" fmla="*/ 360 h 458"/>
                  <a:gd name="T90" fmla="*/ 392 w 458"/>
                  <a:gd name="T91" fmla="*/ 392 h 458"/>
                  <a:gd name="T92" fmla="*/ 336 w 458"/>
                  <a:gd name="T93" fmla="*/ 432 h 458"/>
                  <a:gd name="T94" fmla="*/ 272 w 458"/>
                  <a:gd name="T95" fmla="*/ 454 h 458"/>
                  <a:gd name="T96" fmla="*/ 228 w 458"/>
                  <a:gd name="T97" fmla="*/ 458 h 4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58" h="458">
                    <a:moveTo>
                      <a:pt x="228" y="458"/>
                    </a:moveTo>
                    <a:lnTo>
                      <a:pt x="228" y="458"/>
                    </a:lnTo>
                    <a:lnTo>
                      <a:pt x="206" y="458"/>
                    </a:lnTo>
                    <a:lnTo>
                      <a:pt x="186" y="454"/>
                    </a:lnTo>
                    <a:lnTo>
                      <a:pt x="164" y="450"/>
                    </a:lnTo>
                    <a:lnTo>
                      <a:pt x="142" y="442"/>
                    </a:lnTo>
                    <a:lnTo>
                      <a:pt x="122" y="432"/>
                    </a:lnTo>
                    <a:lnTo>
                      <a:pt x="102" y="420"/>
                    </a:lnTo>
                    <a:lnTo>
                      <a:pt x="84" y="408"/>
                    </a:lnTo>
                    <a:lnTo>
                      <a:pt x="66" y="392"/>
                    </a:lnTo>
                    <a:lnTo>
                      <a:pt x="66" y="392"/>
                    </a:lnTo>
                    <a:lnTo>
                      <a:pt x="52" y="374"/>
                    </a:lnTo>
                    <a:lnTo>
                      <a:pt x="38" y="356"/>
                    </a:lnTo>
                    <a:lnTo>
                      <a:pt x="26" y="338"/>
                    </a:lnTo>
                    <a:lnTo>
                      <a:pt x="16" y="318"/>
                    </a:lnTo>
                    <a:lnTo>
                      <a:pt x="10" y="296"/>
                    </a:lnTo>
                    <a:lnTo>
                      <a:pt x="4" y="274"/>
                    </a:lnTo>
                    <a:lnTo>
                      <a:pt x="0" y="252"/>
                    </a:lnTo>
                    <a:lnTo>
                      <a:pt x="0" y="230"/>
                    </a:lnTo>
                    <a:lnTo>
                      <a:pt x="0" y="230"/>
                    </a:lnTo>
                    <a:lnTo>
                      <a:pt x="0" y="206"/>
                    </a:lnTo>
                    <a:lnTo>
                      <a:pt x="4" y="184"/>
                    </a:lnTo>
                    <a:lnTo>
                      <a:pt x="10" y="162"/>
                    </a:lnTo>
                    <a:lnTo>
                      <a:pt x="16" y="142"/>
                    </a:lnTo>
                    <a:lnTo>
                      <a:pt x="26" y="122"/>
                    </a:lnTo>
                    <a:lnTo>
                      <a:pt x="38" y="102"/>
                    </a:lnTo>
                    <a:lnTo>
                      <a:pt x="52" y="84"/>
                    </a:lnTo>
                    <a:lnTo>
                      <a:pt x="66" y="66"/>
                    </a:lnTo>
                    <a:lnTo>
                      <a:pt x="66" y="66"/>
                    </a:lnTo>
                    <a:lnTo>
                      <a:pt x="82" y="54"/>
                    </a:lnTo>
                    <a:lnTo>
                      <a:pt x="98" y="40"/>
                    </a:lnTo>
                    <a:lnTo>
                      <a:pt x="116" y="30"/>
                    </a:lnTo>
                    <a:lnTo>
                      <a:pt x="132" y="20"/>
                    </a:lnTo>
                    <a:lnTo>
                      <a:pt x="152" y="14"/>
                    </a:lnTo>
                    <a:lnTo>
                      <a:pt x="170" y="8"/>
                    </a:lnTo>
                    <a:lnTo>
                      <a:pt x="190" y="4"/>
                    </a:lnTo>
                    <a:lnTo>
                      <a:pt x="208" y="0"/>
                    </a:lnTo>
                    <a:lnTo>
                      <a:pt x="228" y="0"/>
                    </a:lnTo>
                    <a:lnTo>
                      <a:pt x="248" y="0"/>
                    </a:lnTo>
                    <a:lnTo>
                      <a:pt x="268" y="4"/>
                    </a:lnTo>
                    <a:lnTo>
                      <a:pt x="286" y="8"/>
                    </a:lnTo>
                    <a:lnTo>
                      <a:pt x="306" y="14"/>
                    </a:lnTo>
                    <a:lnTo>
                      <a:pt x="324" y="20"/>
                    </a:lnTo>
                    <a:lnTo>
                      <a:pt x="342" y="30"/>
                    </a:lnTo>
                    <a:lnTo>
                      <a:pt x="360" y="42"/>
                    </a:lnTo>
                    <a:lnTo>
                      <a:pt x="368" y="46"/>
                    </a:lnTo>
                    <a:lnTo>
                      <a:pt x="358" y="62"/>
                    </a:lnTo>
                    <a:lnTo>
                      <a:pt x="350" y="56"/>
                    </a:lnTo>
                    <a:lnTo>
                      <a:pt x="350" y="56"/>
                    </a:lnTo>
                    <a:lnTo>
                      <a:pt x="334" y="46"/>
                    </a:lnTo>
                    <a:lnTo>
                      <a:pt x="318" y="38"/>
                    </a:lnTo>
                    <a:lnTo>
                      <a:pt x="300" y="30"/>
                    </a:lnTo>
                    <a:lnTo>
                      <a:pt x="282" y="24"/>
                    </a:lnTo>
                    <a:lnTo>
                      <a:pt x="264" y="20"/>
                    </a:lnTo>
                    <a:lnTo>
                      <a:pt x="246" y="18"/>
                    </a:lnTo>
                    <a:lnTo>
                      <a:pt x="228" y="18"/>
                    </a:lnTo>
                    <a:lnTo>
                      <a:pt x="210" y="18"/>
                    </a:lnTo>
                    <a:lnTo>
                      <a:pt x="192" y="20"/>
                    </a:lnTo>
                    <a:lnTo>
                      <a:pt x="174" y="24"/>
                    </a:lnTo>
                    <a:lnTo>
                      <a:pt x="158" y="30"/>
                    </a:lnTo>
                    <a:lnTo>
                      <a:pt x="140" y="38"/>
                    </a:lnTo>
                    <a:lnTo>
                      <a:pt x="124" y="46"/>
                    </a:lnTo>
                    <a:lnTo>
                      <a:pt x="108" y="56"/>
                    </a:lnTo>
                    <a:lnTo>
                      <a:pt x="94" y="66"/>
                    </a:lnTo>
                    <a:lnTo>
                      <a:pt x="80" y="80"/>
                    </a:lnTo>
                    <a:lnTo>
                      <a:pt x="80" y="80"/>
                    </a:lnTo>
                    <a:lnTo>
                      <a:pt x="66" y="96"/>
                    </a:lnTo>
                    <a:lnTo>
                      <a:pt x="52" y="112"/>
                    </a:lnTo>
                    <a:lnTo>
                      <a:pt x="42" y="130"/>
                    </a:lnTo>
                    <a:lnTo>
                      <a:pt x="34" y="148"/>
                    </a:lnTo>
                    <a:lnTo>
                      <a:pt x="26" y="168"/>
                    </a:lnTo>
                    <a:lnTo>
                      <a:pt x="22" y="188"/>
                    </a:lnTo>
                    <a:lnTo>
                      <a:pt x="18" y="208"/>
                    </a:lnTo>
                    <a:lnTo>
                      <a:pt x="18" y="230"/>
                    </a:lnTo>
                    <a:lnTo>
                      <a:pt x="18" y="230"/>
                    </a:lnTo>
                    <a:lnTo>
                      <a:pt x="18" y="250"/>
                    </a:lnTo>
                    <a:lnTo>
                      <a:pt x="22" y="270"/>
                    </a:lnTo>
                    <a:lnTo>
                      <a:pt x="26" y="290"/>
                    </a:lnTo>
                    <a:lnTo>
                      <a:pt x="34" y="310"/>
                    </a:lnTo>
                    <a:lnTo>
                      <a:pt x="42" y="328"/>
                    </a:lnTo>
                    <a:lnTo>
                      <a:pt x="52" y="346"/>
                    </a:lnTo>
                    <a:lnTo>
                      <a:pt x="66" y="364"/>
                    </a:lnTo>
                    <a:lnTo>
                      <a:pt x="80" y="378"/>
                    </a:lnTo>
                    <a:lnTo>
                      <a:pt x="80" y="378"/>
                    </a:lnTo>
                    <a:lnTo>
                      <a:pt x="96" y="394"/>
                    </a:lnTo>
                    <a:lnTo>
                      <a:pt x="112" y="406"/>
                    </a:lnTo>
                    <a:lnTo>
                      <a:pt x="130" y="416"/>
                    </a:lnTo>
                    <a:lnTo>
                      <a:pt x="150" y="426"/>
                    </a:lnTo>
                    <a:lnTo>
                      <a:pt x="168" y="432"/>
                    </a:lnTo>
                    <a:lnTo>
                      <a:pt x="188" y="436"/>
                    </a:lnTo>
                    <a:lnTo>
                      <a:pt x="208" y="440"/>
                    </a:lnTo>
                    <a:lnTo>
                      <a:pt x="228" y="440"/>
                    </a:lnTo>
                    <a:lnTo>
                      <a:pt x="250" y="440"/>
                    </a:lnTo>
                    <a:lnTo>
                      <a:pt x="270" y="436"/>
                    </a:lnTo>
                    <a:lnTo>
                      <a:pt x="290" y="432"/>
                    </a:lnTo>
                    <a:lnTo>
                      <a:pt x="308" y="424"/>
                    </a:lnTo>
                    <a:lnTo>
                      <a:pt x="328" y="416"/>
                    </a:lnTo>
                    <a:lnTo>
                      <a:pt x="346" y="406"/>
                    </a:lnTo>
                    <a:lnTo>
                      <a:pt x="362" y="394"/>
                    </a:lnTo>
                    <a:lnTo>
                      <a:pt x="378" y="378"/>
                    </a:lnTo>
                    <a:lnTo>
                      <a:pt x="378" y="378"/>
                    </a:lnTo>
                    <a:lnTo>
                      <a:pt x="392" y="364"/>
                    </a:lnTo>
                    <a:lnTo>
                      <a:pt x="402" y="350"/>
                    </a:lnTo>
                    <a:lnTo>
                      <a:pt x="414" y="334"/>
                    </a:lnTo>
                    <a:lnTo>
                      <a:pt x="422" y="316"/>
                    </a:lnTo>
                    <a:lnTo>
                      <a:pt x="428" y="300"/>
                    </a:lnTo>
                    <a:lnTo>
                      <a:pt x="434" y="282"/>
                    </a:lnTo>
                    <a:lnTo>
                      <a:pt x="438" y="264"/>
                    </a:lnTo>
                    <a:lnTo>
                      <a:pt x="440" y="246"/>
                    </a:lnTo>
                    <a:lnTo>
                      <a:pt x="440" y="228"/>
                    </a:lnTo>
                    <a:lnTo>
                      <a:pt x="440" y="210"/>
                    </a:lnTo>
                    <a:lnTo>
                      <a:pt x="436" y="192"/>
                    </a:lnTo>
                    <a:lnTo>
                      <a:pt x="432" y="174"/>
                    </a:lnTo>
                    <a:lnTo>
                      <a:pt x="428" y="156"/>
                    </a:lnTo>
                    <a:lnTo>
                      <a:pt x="420" y="138"/>
                    </a:lnTo>
                    <a:lnTo>
                      <a:pt x="410" y="122"/>
                    </a:lnTo>
                    <a:lnTo>
                      <a:pt x="400" y="106"/>
                    </a:lnTo>
                    <a:lnTo>
                      <a:pt x="394" y="98"/>
                    </a:lnTo>
                    <a:lnTo>
                      <a:pt x="410" y="88"/>
                    </a:lnTo>
                    <a:lnTo>
                      <a:pt x="414" y="94"/>
                    </a:lnTo>
                    <a:lnTo>
                      <a:pt x="414" y="94"/>
                    </a:lnTo>
                    <a:lnTo>
                      <a:pt x="426" y="112"/>
                    </a:lnTo>
                    <a:lnTo>
                      <a:pt x="436" y="130"/>
                    </a:lnTo>
                    <a:lnTo>
                      <a:pt x="444" y="150"/>
                    </a:lnTo>
                    <a:lnTo>
                      <a:pt x="450" y="168"/>
                    </a:lnTo>
                    <a:lnTo>
                      <a:pt x="454" y="188"/>
                    </a:lnTo>
                    <a:lnTo>
                      <a:pt x="458" y="208"/>
                    </a:lnTo>
                    <a:lnTo>
                      <a:pt x="458" y="228"/>
                    </a:lnTo>
                    <a:lnTo>
                      <a:pt x="458" y="248"/>
                    </a:lnTo>
                    <a:lnTo>
                      <a:pt x="456" y="268"/>
                    </a:lnTo>
                    <a:lnTo>
                      <a:pt x="452" y="286"/>
                    </a:lnTo>
                    <a:lnTo>
                      <a:pt x="446" y="306"/>
                    </a:lnTo>
                    <a:lnTo>
                      <a:pt x="438" y="324"/>
                    </a:lnTo>
                    <a:lnTo>
                      <a:pt x="428" y="342"/>
                    </a:lnTo>
                    <a:lnTo>
                      <a:pt x="418" y="360"/>
                    </a:lnTo>
                    <a:lnTo>
                      <a:pt x="406" y="376"/>
                    </a:lnTo>
                    <a:lnTo>
                      <a:pt x="392" y="392"/>
                    </a:lnTo>
                    <a:lnTo>
                      <a:pt x="392" y="392"/>
                    </a:lnTo>
                    <a:lnTo>
                      <a:pt x="374" y="408"/>
                    </a:lnTo>
                    <a:lnTo>
                      <a:pt x="356" y="420"/>
                    </a:lnTo>
                    <a:lnTo>
                      <a:pt x="336" y="432"/>
                    </a:lnTo>
                    <a:lnTo>
                      <a:pt x="316" y="442"/>
                    </a:lnTo>
                    <a:lnTo>
                      <a:pt x="294" y="448"/>
                    </a:lnTo>
                    <a:lnTo>
                      <a:pt x="272" y="454"/>
                    </a:lnTo>
                    <a:lnTo>
                      <a:pt x="250" y="458"/>
                    </a:lnTo>
                    <a:lnTo>
                      <a:pt x="228" y="458"/>
                    </a:lnTo>
                    <a:lnTo>
                      <a:pt x="228" y="4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61" name="Freeform 13">
                <a:extLst>
                  <a:ext uri="{FF2B5EF4-FFF2-40B4-BE49-F238E27FC236}">
                    <a16:creationId xmlns:a16="http://schemas.microsoft.com/office/drawing/2014/main" id="{C696A83D-7393-7DFB-BE6F-97EE22075F45}"/>
                  </a:ext>
                </a:extLst>
              </p:cNvPr>
              <p:cNvSpPr>
                <a:spLocks/>
              </p:cNvSpPr>
              <p:nvPr/>
            </p:nvSpPr>
            <p:spPr bwMode="auto">
              <a:xfrm>
                <a:off x="501124" y="602727"/>
                <a:ext cx="549275" cy="549275"/>
              </a:xfrm>
              <a:custGeom>
                <a:avLst/>
                <a:gdLst>
                  <a:gd name="T0" fmla="*/ 172 w 346"/>
                  <a:gd name="T1" fmla="*/ 346 h 346"/>
                  <a:gd name="T2" fmla="*/ 140 w 346"/>
                  <a:gd name="T3" fmla="*/ 342 h 346"/>
                  <a:gd name="T4" fmla="*/ 108 w 346"/>
                  <a:gd name="T5" fmla="*/ 334 h 346"/>
                  <a:gd name="T6" fmla="*/ 78 w 346"/>
                  <a:gd name="T7" fmla="*/ 318 h 346"/>
                  <a:gd name="T8" fmla="*/ 50 w 346"/>
                  <a:gd name="T9" fmla="*/ 296 h 346"/>
                  <a:gd name="T10" fmla="*/ 38 w 346"/>
                  <a:gd name="T11" fmla="*/ 282 h 346"/>
                  <a:gd name="T12" fmla="*/ 20 w 346"/>
                  <a:gd name="T13" fmla="*/ 254 h 346"/>
                  <a:gd name="T14" fmla="*/ 8 w 346"/>
                  <a:gd name="T15" fmla="*/ 222 h 346"/>
                  <a:gd name="T16" fmla="*/ 2 w 346"/>
                  <a:gd name="T17" fmla="*/ 190 h 346"/>
                  <a:gd name="T18" fmla="*/ 2 w 346"/>
                  <a:gd name="T19" fmla="*/ 156 h 346"/>
                  <a:gd name="T20" fmla="*/ 8 w 346"/>
                  <a:gd name="T21" fmla="*/ 124 h 346"/>
                  <a:gd name="T22" fmla="*/ 20 w 346"/>
                  <a:gd name="T23" fmla="*/ 92 h 346"/>
                  <a:gd name="T24" fmla="*/ 38 w 346"/>
                  <a:gd name="T25" fmla="*/ 64 h 346"/>
                  <a:gd name="T26" fmla="*/ 50 w 346"/>
                  <a:gd name="T27" fmla="*/ 52 h 346"/>
                  <a:gd name="T28" fmla="*/ 74 w 346"/>
                  <a:gd name="T29" fmla="*/ 32 h 346"/>
                  <a:gd name="T30" fmla="*/ 98 w 346"/>
                  <a:gd name="T31" fmla="*/ 18 h 346"/>
                  <a:gd name="T32" fmla="*/ 152 w 346"/>
                  <a:gd name="T33" fmla="*/ 2 h 346"/>
                  <a:gd name="T34" fmla="*/ 208 w 346"/>
                  <a:gd name="T35" fmla="*/ 4 h 346"/>
                  <a:gd name="T36" fmla="*/ 236 w 346"/>
                  <a:gd name="T37" fmla="*/ 12 h 346"/>
                  <a:gd name="T38" fmla="*/ 262 w 346"/>
                  <a:gd name="T39" fmla="*/ 26 h 346"/>
                  <a:gd name="T40" fmla="*/ 262 w 346"/>
                  <a:gd name="T41" fmla="*/ 46 h 346"/>
                  <a:gd name="T42" fmla="*/ 254 w 346"/>
                  <a:gd name="T43" fmla="*/ 42 h 346"/>
                  <a:gd name="T44" fmla="*/ 206 w 346"/>
                  <a:gd name="T45" fmla="*/ 22 h 346"/>
                  <a:gd name="T46" fmla="*/ 154 w 346"/>
                  <a:gd name="T47" fmla="*/ 20 h 346"/>
                  <a:gd name="T48" fmla="*/ 106 w 346"/>
                  <a:gd name="T49" fmla="*/ 34 h 346"/>
                  <a:gd name="T50" fmla="*/ 64 w 346"/>
                  <a:gd name="T51" fmla="*/ 64 h 346"/>
                  <a:gd name="T52" fmla="*/ 52 w 346"/>
                  <a:gd name="T53" fmla="*/ 76 h 346"/>
                  <a:gd name="T54" fmla="*/ 36 w 346"/>
                  <a:gd name="T55" fmla="*/ 102 h 346"/>
                  <a:gd name="T56" fmla="*/ 24 w 346"/>
                  <a:gd name="T57" fmla="*/ 130 h 346"/>
                  <a:gd name="T58" fmla="*/ 18 w 346"/>
                  <a:gd name="T59" fmla="*/ 158 h 346"/>
                  <a:gd name="T60" fmla="*/ 18 w 346"/>
                  <a:gd name="T61" fmla="*/ 188 h 346"/>
                  <a:gd name="T62" fmla="*/ 24 w 346"/>
                  <a:gd name="T63" fmla="*/ 218 h 346"/>
                  <a:gd name="T64" fmla="*/ 36 w 346"/>
                  <a:gd name="T65" fmla="*/ 246 h 346"/>
                  <a:gd name="T66" fmla="*/ 52 w 346"/>
                  <a:gd name="T67" fmla="*/ 270 h 346"/>
                  <a:gd name="T68" fmla="*/ 64 w 346"/>
                  <a:gd name="T69" fmla="*/ 282 h 346"/>
                  <a:gd name="T70" fmla="*/ 88 w 346"/>
                  <a:gd name="T71" fmla="*/ 302 h 346"/>
                  <a:gd name="T72" fmla="*/ 114 w 346"/>
                  <a:gd name="T73" fmla="*/ 316 h 346"/>
                  <a:gd name="T74" fmla="*/ 144 w 346"/>
                  <a:gd name="T75" fmla="*/ 326 h 346"/>
                  <a:gd name="T76" fmla="*/ 172 w 346"/>
                  <a:gd name="T77" fmla="*/ 328 h 346"/>
                  <a:gd name="T78" fmla="*/ 202 w 346"/>
                  <a:gd name="T79" fmla="*/ 326 h 346"/>
                  <a:gd name="T80" fmla="*/ 232 w 346"/>
                  <a:gd name="T81" fmla="*/ 316 h 346"/>
                  <a:gd name="T82" fmla="*/ 258 w 346"/>
                  <a:gd name="T83" fmla="*/ 302 h 346"/>
                  <a:gd name="T84" fmla="*/ 282 w 346"/>
                  <a:gd name="T85" fmla="*/ 282 h 346"/>
                  <a:gd name="T86" fmla="*/ 300 w 346"/>
                  <a:gd name="T87" fmla="*/ 262 h 346"/>
                  <a:gd name="T88" fmla="*/ 322 w 346"/>
                  <a:gd name="T89" fmla="*/ 216 h 346"/>
                  <a:gd name="T90" fmla="*/ 328 w 346"/>
                  <a:gd name="T91" fmla="*/ 164 h 346"/>
                  <a:gd name="T92" fmla="*/ 316 w 346"/>
                  <a:gd name="T93" fmla="*/ 114 h 346"/>
                  <a:gd name="T94" fmla="*/ 298 w 346"/>
                  <a:gd name="T95" fmla="*/ 82 h 346"/>
                  <a:gd name="T96" fmla="*/ 318 w 346"/>
                  <a:gd name="T97" fmla="*/ 80 h 346"/>
                  <a:gd name="T98" fmla="*/ 326 w 346"/>
                  <a:gd name="T99" fmla="*/ 92 h 346"/>
                  <a:gd name="T100" fmla="*/ 338 w 346"/>
                  <a:gd name="T101" fmla="*/ 120 h 346"/>
                  <a:gd name="T102" fmla="*/ 344 w 346"/>
                  <a:gd name="T103" fmla="*/ 148 h 346"/>
                  <a:gd name="T104" fmla="*/ 344 w 346"/>
                  <a:gd name="T105" fmla="*/ 192 h 346"/>
                  <a:gd name="T106" fmla="*/ 334 w 346"/>
                  <a:gd name="T107" fmla="*/ 234 h 346"/>
                  <a:gd name="T108" fmla="*/ 322 w 346"/>
                  <a:gd name="T109" fmla="*/ 260 h 346"/>
                  <a:gd name="T110" fmla="*/ 306 w 346"/>
                  <a:gd name="T111" fmla="*/ 284 h 346"/>
                  <a:gd name="T112" fmla="*/ 296 w 346"/>
                  <a:gd name="T113" fmla="*/ 296 h 346"/>
                  <a:gd name="T114" fmla="*/ 268 w 346"/>
                  <a:gd name="T115" fmla="*/ 318 h 346"/>
                  <a:gd name="T116" fmla="*/ 238 w 346"/>
                  <a:gd name="T117" fmla="*/ 334 h 346"/>
                  <a:gd name="T118" fmla="*/ 206 w 346"/>
                  <a:gd name="T119" fmla="*/ 342 h 346"/>
                  <a:gd name="T120" fmla="*/ 172 w 346"/>
                  <a:gd name="T121" fmla="*/ 346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46" h="346">
                    <a:moveTo>
                      <a:pt x="172" y="346"/>
                    </a:moveTo>
                    <a:lnTo>
                      <a:pt x="172" y="346"/>
                    </a:lnTo>
                    <a:lnTo>
                      <a:pt x="156" y="346"/>
                    </a:lnTo>
                    <a:lnTo>
                      <a:pt x="140" y="342"/>
                    </a:lnTo>
                    <a:lnTo>
                      <a:pt x="124" y="338"/>
                    </a:lnTo>
                    <a:lnTo>
                      <a:pt x="108" y="334"/>
                    </a:lnTo>
                    <a:lnTo>
                      <a:pt x="92" y="326"/>
                    </a:lnTo>
                    <a:lnTo>
                      <a:pt x="78" y="318"/>
                    </a:lnTo>
                    <a:lnTo>
                      <a:pt x="64" y="308"/>
                    </a:lnTo>
                    <a:lnTo>
                      <a:pt x="50" y="296"/>
                    </a:lnTo>
                    <a:lnTo>
                      <a:pt x="50" y="296"/>
                    </a:lnTo>
                    <a:lnTo>
                      <a:pt x="38" y="282"/>
                    </a:lnTo>
                    <a:lnTo>
                      <a:pt x="28" y="268"/>
                    </a:lnTo>
                    <a:lnTo>
                      <a:pt x="20" y="254"/>
                    </a:lnTo>
                    <a:lnTo>
                      <a:pt x="12" y="238"/>
                    </a:lnTo>
                    <a:lnTo>
                      <a:pt x="8" y="222"/>
                    </a:lnTo>
                    <a:lnTo>
                      <a:pt x="4" y="206"/>
                    </a:lnTo>
                    <a:lnTo>
                      <a:pt x="2" y="190"/>
                    </a:lnTo>
                    <a:lnTo>
                      <a:pt x="0" y="174"/>
                    </a:lnTo>
                    <a:lnTo>
                      <a:pt x="2" y="156"/>
                    </a:lnTo>
                    <a:lnTo>
                      <a:pt x="4" y="140"/>
                    </a:lnTo>
                    <a:lnTo>
                      <a:pt x="8" y="124"/>
                    </a:lnTo>
                    <a:lnTo>
                      <a:pt x="12" y="108"/>
                    </a:lnTo>
                    <a:lnTo>
                      <a:pt x="20" y="92"/>
                    </a:lnTo>
                    <a:lnTo>
                      <a:pt x="28" y="78"/>
                    </a:lnTo>
                    <a:lnTo>
                      <a:pt x="38" y="64"/>
                    </a:lnTo>
                    <a:lnTo>
                      <a:pt x="50" y="52"/>
                    </a:lnTo>
                    <a:lnTo>
                      <a:pt x="50" y="52"/>
                    </a:lnTo>
                    <a:lnTo>
                      <a:pt x="62" y="40"/>
                    </a:lnTo>
                    <a:lnTo>
                      <a:pt x="74" y="32"/>
                    </a:lnTo>
                    <a:lnTo>
                      <a:pt x="86" y="24"/>
                    </a:lnTo>
                    <a:lnTo>
                      <a:pt x="98" y="18"/>
                    </a:lnTo>
                    <a:lnTo>
                      <a:pt x="124" y="8"/>
                    </a:lnTo>
                    <a:lnTo>
                      <a:pt x="152" y="2"/>
                    </a:lnTo>
                    <a:lnTo>
                      <a:pt x="180" y="0"/>
                    </a:lnTo>
                    <a:lnTo>
                      <a:pt x="208" y="4"/>
                    </a:lnTo>
                    <a:lnTo>
                      <a:pt x="222" y="8"/>
                    </a:lnTo>
                    <a:lnTo>
                      <a:pt x="236" y="12"/>
                    </a:lnTo>
                    <a:lnTo>
                      <a:pt x="250" y="18"/>
                    </a:lnTo>
                    <a:lnTo>
                      <a:pt x="262" y="26"/>
                    </a:lnTo>
                    <a:lnTo>
                      <a:pt x="270" y="30"/>
                    </a:lnTo>
                    <a:lnTo>
                      <a:pt x="262" y="46"/>
                    </a:lnTo>
                    <a:lnTo>
                      <a:pt x="254" y="42"/>
                    </a:lnTo>
                    <a:lnTo>
                      <a:pt x="254" y="42"/>
                    </a:lnTo>
                    <a:lnTo>
                      <a:pt x="230" y="30"/>
                    </a:lnTo>
                    <a:lnTo>
                      <a:pt x="206" y="22"/>
                    </a:lnTo>
                    <a:lnTo>
                      <a:pt x="180" y="18"/>
                    </a:lnTo>
                    <a:lnTo>
                      <a:pt x="154" y="20"/>
                    </a:lnTo>
                    <a:lnTo>
                      <a:pt x="130" y="24"/>
                    </a:lnTo>
                    <a:lnTo>
                      <a:pt x="106" y="34"/>
                    </a:lnTo>
                    <a:lnTo>
                      <a:pt x="84" y="46"/>
                    </a:lnTo>
                    <a:lnTo>
                      <a:pt x="64" y="64"/>
                    </a:lnTo>
                    <a:lnTo>
                      <a:pt x="64" y="64"/>
                    </a:lnTo>
                    <a:lnTo>
                      <a:pt x="52" y="76"/>
                    </a:lnTo>
                    <a:lnTo>
                      <a:pt x="44" y="88"/>
                    </a:lnTo>
                    <a:lnTo>
                      <a:pt x="36" y="102"/>
                    </a:lnTo>
                    <a:lnTo>
                      <a:pt x="30" y="114"/>
                    </a:lnTo>
                    <a:lnTo>
                      <a:pt x="24" y="130"/>
                    </a:lnTo>
                    <a:lnTo>
                      <a:pt x="22" y="144"/>
                    </a:lnTo>
                    <a:lnTo>
                      <a:pt x="18" y="158"/>
                    </a:lnTo>
                    <a:lnTo>
                      <a:pt x="18" y="174"/>
                    </a:lnTo>
                    <a:lnTo>
                      <a:pt x="18" y="188"/>
                    </a:lnTo>
                    <a:lnTo>
                      <a:pt x="22" y="202"/>
                    </a:lnTo>
                    <a:lnTo>
                      <a:pt x="24" y="218"/>
                    </a:lnTo>
                    <a:lnTo>
                      <a:pt x="30" y="232"/>
                    </a:lnTo>
                    <a:lnTo>
                      <a:pt x="36" y="246"/>
                    </a:lnTo>
                    <a:lnTo>
                      <a:pt x="44" y="258"/>
                    </a:lnTo>
                    <a:lnTo>
                      <a:pt x="52" y="270"/>
                    </a:lnTo>
                    <a:lnTo>
                      <a:pt x="64" y="282"/>
                    </a:lnTo>
                    <a:lnTo>
                      <a:pt x="64" y="282"/>
                    </a:lnTo>
                    <a:lnTo>
                      <a:pt x="76" y="294"/>
                    </a:lnTo>
                    <a:lnTo>
                      <a:pt x="88" y="302"/>
                    </a:lnTo>
                    <a:lnTo>
                      <a:pt x="100" y="310"/>
                    </a:lnTo>
                    <a:lnTo>
                      <a:pt x="114" y="316"/>
                    </a:lnTo>
                    <a:lnTo>
                      <a:pt x="128" y="322"/>
                    </a:lnTo>
                    <a:lnTo>
                      <a:pt x="144" y="326"/>
                    </a:lnTo>
                    <a:lnTo>
                      <a:pt x="158" y="328"/>
                    </a:lnTo>
                    <a:lnTo>
                      <a:pt x="172" y="328"/>
                    </a:lnTo>
                    <a:lnTo>
                      <a:pt x="188" y="328"/>
                    </a:lnTo>
                    <a:lnTo>
                      <a:pt x="202" y="326"/>
                    </a:lnTo>
                    <a:lnTo>
                      <a:pt x="216" y="322"/>
                    </a:lnTo>
                    <a:lnTo>
                      <a:pt x="232" y="316"/>
                    </a:lnTo>
                    <a:lnTo>
                      <a:pt x="244" y="310"/>
                    </a:lnTo>
                    <a:lnTo>
                      <a:pt x="258" y="302"/>
                    </a:lnTo>
                    <a:lnTo>
                      <a:pt x="270" y="294"/>
                    </a:lnTo>
                    <a:lnTo>
                      <a:pt x="282" y="282"/>
                    </a:lnTo>
                    <a:lnTo>
                      <a:pt x="282" y="282"/>
                    </a:lnTo>
                    <a:lnTo>
                      <a:pt x="300" y="262"/>
                    </a:lnTo>
                    <a:lnTo>
                      <a:pt x="312" y="240"/>
                    </a:lnTo>
                    <a:lnTo>
                      <a:pt x="322" y="216"/>
                    </a:lnTo>
                    <a:lnTo>
                      <a:pt x="326" y="190"/>
                    </a:lnTo>
                    <a:lnTo>
                      <a:pt x="328" y="164"/>
                    </a:lnTo>
                    <a:lnTo>
                      <a:pt x="324" y="138"/>
                    </a:lnTo>
                    <a:lnTo>
                      <a:pt x="316" y="114"/>
                    </a:lnTo>
                    <a:lnTo>
                      <a:pt x="304" y="90"/>
                    </a:lnTo>
                    <a:lnTo>
                      <a:pt x="298" y="82"/>
                    </a:lnTo>
                    <a:lnTo>
                      <a:pt x="314" y="72"/>
                    </a:lnTo>
                    <a:lnTo>
                      <a:pt x="318" y="80"/>
                    </a:lnTo>
                    <a:lnTo>
                      <a:pt x="318" y="80"/>
                    </a:lnTo>
                    <a:lnTo>
                      <a:pt x="326" y="92"/>
                    </a:lnTo>
                    <a:lnTo>
                      <a:pt x="332" y="106"/>
                    </a:lnTo>
                    <a:lnTo>
                      <a:pt x="338" y="120"/>
                    </a:lnTo>
                    <a:lnTo>
                      <a:pt x="342" y="134"/>
                    </a:lnTo>
                    <a:lnTo>
                      <a:pt x="344" y="148"/>
                    </a:lnTo>
                    <a:lnTo>
                      <a:pt x="346" y="162"/>
                    </a:lnTo>
                    <a:lnTo>
                      <a:pt x="344" y="192"/>
                    </a:lnTo>
                    <a:lnTo>
                      <a:pt x="338" y="220"/>
                    </a:lnTo>
                    <a:lnTo>
                      <a:pt x="334" y="234"/>
                    </a:lnTo>
                    <a:lnTo>
                      <a:pt x="328" y="248"/>
                    </a:lnTo>
                    <a:lnTo>
                      <a:pt x="322" y="260"/>
                    </a:lnTo>
                    <a:lnTo>
                      <a:pt x="314" y="272"/>
                    </a:lnTo>
                    <a:lnTo>
                      <a:pt x="306" y="284"/>
                    </a:lnTo>
                    <a:lnTo>
                      <a:pt x="296" y="296"/>
                    </a:lnTo>
                    <a:lnTo>
                      <a:pt x="296" y="296"/>
                    </a:lnTo>
                    <a:lnTo>
                      <a:pt x="282" y="308"/>
                    </a:lnTo>
                    <a:lnTo>
                      <a:pt x="268" y="318"/>
                    </a:lnTo>
                    <a:lnTo>
                      <a:pt x="254" y="326"/>
                    </a:lnTo>
                    <a:lnTo>
                      <a:pt x="238" y="334"/>
                    </a:lnTo>
                    <a:lnTo>
                      <a:pt x="222" y="338"/>
                    </a:lnTo>
                    <a:lnTo>
                      <a:pt x="206" y="342"/>
                    </a:lnTo>
                    <a:lnTo>
                      <a:pt x="190" y="346"/>
                    </a:lnTo>
                    <a:lnTo>
                      <a:pt x="172" y="346"/>
                    </a:lnTo>
                    <a:lnTo>
                      <a:pt x="172" y="3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62" name="Freeform 14">
                <a:extLst>
                  <a:ext uri="{FF2B5EF4-FFF2-40B4-BE49-F238E27FC236}">
                    <a16:creationId xmlns:a16="http://schemas.microsoft.com/office/drawing/2014/main" id="{4FFA8519-654E-5B75-EAE3-BA6EE901DF54}"/>
                  </a:ext>
                </a:extLst>
              </p:cNvPr>
              <p:cNvSpPr>
                <a:spLocks/>
              </p:cNvSpPr>
              <p:nvPr/>
            </p:nvSpPr>
            <p:spPr bwMode="auto">
              <a:xfrm>
                <a:off x="599549" y="701152"/>
                <a:ext cx="352425" cy="352425"/>
              </a:xfrm>
              <a:custGeom>
                <a:avLst/>
                <a:gdLst>
                  <a:gd name="T0" fmla="*/ 110 w 222"/>
                  <a:gd name="T1" fmla="*/ 222 h 222"/>
                  <a:gd name="T2" fmla="*/ 70 w 222"/>
                  <a:gd name="T3" fmla="*/ 214 h 222"/>
                  <a:gd name="T4" fmla="*/ 32 w 222"/>
                  <a:gd name="T5" fmla="*/ 190 h 222"/>
                  <a:gd name="T6" fmla="*/ 18 w 222"/>
                  <a:gd name="T7" fmla="*/ 172 h 222"/>
                  <a:gd name="T8" fmla="*/ 2 w 222"/>
                  <a:gd name="T9" fmla="*/ 134 h 222"/>
                  <a:gd name="T10" fmla="*/ 0 w 222"/>
                  <a:gd name="T11" fmla="*/ 112 h 222"/>
                  <a:gd name="T12" fmla="*/ 8 w 222"/>
                  <a:gd name="T13" fmla="*/ 68 h 222"/>
                  <a:gd name="T14" fmla="*/ 32 w 222"/>
                  <a:gd name="T15" fmla="*/ 32 h 222"/>
                  <a:gd name="T16" fmla="*/ 46 w 222"/>
                  <a:gd name="T17" fmla="*/ 22 h 222"/>
                  <a:gd name="T18" fmla="*/ 74 w 222"/>
                  <a:gd name="T19" fmla="*/ 6 h 222"/>
                  <a:gd name="T20" fmla="*/ 106 w 222"/>
                  <a:gd name="T21" fmla="*/ 0 h 222"/>
                  <a:gd name="T22" fmla="*/ 138 w 222"/>
                  <a:gd name="T23" fmla="*/ 4 h 222"/>
                  <a:gd name="T24" fmla="*/ 162 w 222"/>
                  <a:gd name="T25" fmla="*/ 12 h 222"/>
                  <a:gd name="T26" fmla="*/ 146 w 222"/>
                  <a:gd name="T27" fmla="*/ 26 h 222"/>
                  <a:gd name="T28" fmla="*/ 134 w 222"/>
                  <a:gd name="T29" fmla="*/ 22 h 222"/>
                  <a:gd name="T30" fmla="*/ 106 w 222"/>
                  <a:gd name="T31" fmla="*/ 18 h 222"/>
                  <a:gd name="T32" fmla="*/ 80 w 222"/>
                  <a:gd name="T33" fmla="*/ 24 h 222"/>
                  <a:gd name="T34" fmla="*/ 56 w 222"/>
                  <a:gd name="T35" fmla="*/ 36 h 222"/>
                  <a:gd name="T36" fmla="*/ 46 w 222"/>
                  <a:gd name="T37" fmla="*/ 46 h 222"/>
                  <a:gd name="T38" fmla="*/ 24 w 222"/>
                  <a:gd name="T39" fmla="*/ 76 h 222"/>
                  <a:gd name="T40" fmla="*/ 18 w 222"/>
                  <a:gd name="T41" fmla="*/ 112 h 222"/>
                  <a:gd name="T42" fmla="*/ 20 w 222"/>
                  <a:gd name="T43" fmla="*/ 130 h 222"/>
                  <a:gd name="T44" fmla="*/ 34 w 222"/>
                  <a:gd name="T45" fmla="*/ 162 h 222"/>
                  <a:gd name="T46" fmla="*/ 46 w 222"/>
                  <a:gd name="T47" fmla="*/ 176 h 222"/>
                  <a:gd name="T48" fmla="*/ 76 w 222"/>
                  <a:gd name="T49" fmla="*/ 198 h 222"/>
                  <a:gd name="T50" fmla="*/ 110 w 222"/>
                  <a:gd name="T51" fmla="*/ 204 h 222"/>
                  <a:gd name="T52" fmla="*/ 146 w 222"/>
                  <a:gd name="T53" fmla="*/ 198 h 222"/>
                  <a:gd name="T54" fmla="*/ 176 w 222"/>
                  <a:gd name="T55" fmla="*/ 176 h 222"/>
                  <a:gd name="T56" fmla="*/ 186 w 222"/>
                  <a:gd name="T57" fmla="*/ 166 h 222"/>
                  <a:gd name="T58" fmla="*/ 198 w 222"/>
                  <a:gd name="T59" fmla="*/ 140 h 222"/>
                  <a:gd name="T60" fmla="*/ 204 w 222"/>
                  <a:gd name="T61" fmla="*/ 114 h 222"/>
                  <a:gd name="T62" fmla="*/ 200 w 222"/>
                  <a:gd name="T63" fmla="*/ 86 h 222"/>
                  <a:gd name="T64" fmla="*/ 192 w 222"/>
                  <a:gd name="T65" fmla="*/ 64 h 222"/>
                  <a:gd name="T66" fmla="*/ 212 w 222"/>
                  <a:gd name="T67" fmla="*/ 64 h 222"/>
                  <a:gd name="T68" fmla="*/ 218 w 222"/>
                  <a:gd name="T69" fmla="*/ 80 h 222"/>
                  <a:gd name="T70" fmla="*/ 222 w 222"/>
                  <a:gd name="T71" fmla="*/ 114 h 222"/>
                  <a:gd name="T72" fmla="*/ 216 w 222"/>
                  <a:gd name="T73" fmla="*/ 146 h 222"/>
                  <a:gd name="T74" fmla="*/ 200 w 222"/>
                  <a:gd name="T75" fmla="*/ 176 h 222"/>
                  <a:gd name="T76" fmla="*/ 190 w 222"/>
                  <a:gd name="T77" fmla="*/ 190 h 222"/>
                  <a:gd name="T78" fmla="*/ 152 w 222"/>
                  <a:gd name="T79" fmla="*/ 214 h 222"/>
                  <a:gd name="T80" fmla="*/ 110 w 222"/>
                  <a:gd name="T81"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22" h="222">
                    <a:moveTo>
                      <a:pt x="110" y="222"/>
                    </a:moveTo>
                    <a:lnTo>
                      <a:pt x="110" y="222"/>
                    </a:lnTo>
                    <a:lnTo>
                      <a:pt x="90" y="220"/>
                    </a:lnTo>
                    <a:lnTo>
                      <a:pt x="70" y="214"/>
                    </a:lnTo>
                    <a:lnTo>
                      <a:pt x="50" y="204"/>
                    </a:lnTo>
                    <a:lnTo>
                      <a:pt x="32" y="190"/>
                    </a:lnTo>
                    <a:lnTo>
                      <a:pt x="32" y="190"/>
                    </a:lnTo>
                    <a:lnTo>
                      <a:pt x="18" y="172"/>
                    </a:lnTo>
                    <a:lnTo>
                      <a:pt x="8" y="154"/>
                    </a:lnTo>
                    <a:lnTo>
                      <a:pt x="2" y="134"/>
                    </a:lnTo>
                    <a:lnTo>
                      <a:pt x="0" y="112"/>
                    </a:lnTo>
                    <a:lnTo>
                      <a:pt x="0" y="112"/>
                    </a:lnTo>
                    <a:lnTo>
                      <a:pt x="2" y="90"/>
                    </a:lnTo>
                    <a:lnTo>
                      <a:pt x="8" y="68"/>
                    </a:lnTo>
                    <a:lnTo>
                      <a:pt x="18" y="50"/>
                    </a:lnTo>
                    <a:lnTo>
                      <a:pt x="32" y="32"/>
                    </a:lnTo>
                    <a:lnTo>
                      <a:pt x="32" y="32"/>
                    </a:lnTo>
                    <a:lnTo>
                      <a:pt x="46" y="22"/>
                    </a:lnTo>
                    <a:lnTo>
                      <a:pt x="60" y="14"/>
                    </a:lnTo>
                    <a:lnTo>
                      <a:pt x="74" y="6"/>
                    </a:lnTo>
                    <a:lnTo>
                      <a:pt x="90" y="2"/>
                    </a:lnTo>
                    <a:lnTo>
                      <a:pt x="106" y="0"/>
                    </a:lnTo>
                    <a:lnTo>
                      <a:pt x="122" y="0"/>
                    </a:lnTo>
                    <a:lnTo>
                      <a:pt x="138" y="4"/>
                    </a:lnTo>
                    <a:lnTo>
                      <a:pt x="154" y="8"/>
                    </a:lnTo>
                    <a:lnTo>
                      <a:pt x="162" y="12"/>
                    </a:lnTo>
                    <a:lnTo>
                      <a:pt x="156" y="28"/>
                    </a:lnTo>
                    <a:lnTo>
                      <a:pt x="146" y="26"/>
                    </a:lnTo>
                    <a:lnTo>
                      <a:pt x="146" y="26"/>
                    </a:lnTo>
                    <a:lnTo>
                      <a:pt x="134" y="22"/>
                    </a:lnTo>
                    <a:lnTo>
                      <a:pt x="120" y="18"/>
                    </a:lnTo>
                    <a:lnTo>
                      <a:pt x="106" y="18"/>
                    </a:lnTo>
                    <a:lnTo>
                      <a:pt x="92" y="20"/>
                    </a:lnTo>
                    <a:lnTo>
                      <a:pt x="80" y="24"/>
                    </a:lnTo>
                    <a:lnTo>
                      <a:pt x="68" y="28"/>
                    </a:lnTo>
                    <a:lnTo>
                      <a:pt x="56" y="36"/>
                    </a:lnTo>
                    <a:lnTo>
                      <a:pt x="46" y="46"/>
                    </a:lnTo>
                    <a:lnTo>
                      <a:pt x="46" y="46"/>
                    </a:lnTo>
                    <a:lnTo>
                      <a:pt x="34" y="60"/>
                    </a:lnTo>
                    <a:lnTo>
                      <a:pt x="24" y="76"/>
                    </a:lnTo>
                    <a:lnTo>
                      <a:pt x="20" y="92"/>
                    </a:lnTo>
                    <a:lnTo>
                      <a:pt x="18" y="112"/>
                    </a:lnTo>
                    <a:lnTo>
                      <a:pt x="18" y="112"/>
                    </a:lnTo>
                    <a:lnTo>
                      <a:pt x="20" y="130"/>
                    </a:lnTo>
                    <a:lnTo>
                      <a:pt x="24" y="146"/>
                    </a:lnTo>
                    <a:lnTo>
                      <a:pt x="34" y="162"/>
                    </a:lnTo>
                    <a:lnTo>
                      <a:pt x="46" y="176"/>
                    </a:lnTo>
                    <a:lnTo>
                      <a:pt x="46" y="176"/>
                    </a:lnTo>
                    <a:lnTo>
                      <a:pt x="60" y="188"/>
                    </a:lnTo>
                    <a:lnTo>
                      <a:pt x="76" y="198"/>
                    </a:lnTo>
                    <a:lnTo>
                      <a:pt x="94" y="202"/>
                    </a:lnTo>
                    <a:lnTo>
                      <a:pt x="110" y="204"/>
                    </a:lnTo>
                    <a:lnTo>
                      <a:pt x="128" y="202"/>
                    </a:lnTo>
                    <a:lnTo>
                      <a:pt x="146" y="198"/>
                    </a:lnTo>
                    <a:lnTo>
                      <a:pt x="162" y="188"/>
                    </a:lnTo>
                    <a:lnTo>
                      <a:pt x="176" y="176"/>
                    </a:lnTo>
                    <a:lnTo>
                      <a:pt x="176" y="176"/>
                    </a:lnTo>
                    <a:lnTo>
                      <a:pt x="186" y="166"/>
                    </a:lnTo>
                    <a:lnTo>
                      <a:pt x="194" y="154"/>
                    </a:lnTo>
                    <a:lnTo>
                      <a:pt x="198" y="140"/>
                    </a:lnTo>
                    <a:lnTo>
                      <a:pt x="202" y="128"/>
                    </a:lnTo>
                    <a:lnTo>
                      <a:pt x="204" y="114"/>
                    </a:lnTo>
                    <a:lnTo>
                      <a:pt x="204" y="100"/>
                    </a:lnTo>
                    <a:lnTo>
                      <a:pt x="200" y="86"/>
                    </a:lnTo>
                    <a:lnTo>
                      <a:pt x="196" y="72"/>
                    </a:lnTo>
                    <a:lnTo>
                      <a:pt x="192" y="64"/>
                    </a:lnTo>
                    <a:lnTo>
                      <a:pt x="208" y="56"/>
                    </a:lnTo>
                    <a:lnTo>
                      <a:pt x="212" y="64"/>
                    </a:lnTo>
                    <a:lnTo>
                      <a:pt x="212" y="64"/>
                    </a:lnTo>
                    <a:lnTo>
                      <a:pt x="218" y="80"/>
                    </a:lnTo>
                    <a:lnTo>
                      <a:pt x="220" y="98"/>
                    </a:lnTo>
                    <a:lnTo>
                      <a:pt x="222" y="114"/>
                    </a:lnTo>
                    <a:lnTo>
                      <a:pt x="220" y="130"/>
                    </a:lnTo>
                    <a:lnTo>
                      <a:pt x="216" y="146"/>
                    </a:lnTo>
                    <a:lnTo>
                      <a:pt x="210" y="162"/>
                    </a:lnTo>
                    <a:lnTo>
                      <a:pt x="200" y="176"/>
                    </a:lnTo>
                    <a:lnTo>
                      <a:pt x="190" y="190"/>
                    </a:lnTo>
                    <a:lnTo>
                      <a:pt x="190" y="190"/>
                    </a:lnTo>
                    <a:lnTo>
                      <a:pt x="172" y="204"/>
                    </a:lnTo>
                    <a:lnTo>
                      <a:pt x="152" y="214"/>
                    </a:lnTo>
                    <a:lnTo>
                      <a:pt x="132" y="220"/>
                    </a:lnTo>
                    <a:lnTo>
                      <a:pt x="110" y="222"/>
                    </a:lnTo>
                    <a:lnTo>
                      <a:pt x="110" y="2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63" name="Freeform 15">
                <a:extLst>
                  <a:ext uri="{FF2B5EF4-FFF2-40B4-BE49-F238E27FC236}">
                    <a16:creationId xmlns:a16="http://schemas.microsoft.com/office/drawing/2014/main" id="{CB107F68-2F9D-11D0-B0EE-2F468A3B50E1}"/>
                  </a:ext>
                </a:extLst>
              </p:cNvPr>
              <p:cNvSpPr>
                <a:spLocks/>
              </p:cNvSpPr>
              <p:nvPr/>
            </p:nvSpPr>
            <p:spPr bwMode="auto">
              <a:xfrm>
                <a:off x="234424" y="1231377"/>
                <a:ext cx="187325" cy="187325"/>
              </a:xfrm>
              <a:custGeom>
                <a:avLst/>
                <a:gdLst>
                  <a:gd name="T0" fmla="*/ 12 w 118"/>
                  <a:gd name="T1" fmla="*/ 118 h 118"/>
                  <a:gd name="T2" fmla="*/ 0 w 118"/>
                  <a:gd name="T3" fmla="*/ 106 h 118"/>
                  <a:gd name="T4" fmla="*/ 106 w 118"/>
                  <a:gd name="T5" fmla="*/ 0 h 118"/>
                  <a:gd name="T6" fmla="*/ 118 w 118"/>
                  <a:gd name="T7" fmla="*/ 12 h 118"/>
                  <a:gd name="T8" fmla="*/ 12 w 118"/>
                  <a:gd name="T9" fmla="*/ 118 h 118"/>
                </a:gdLst>
                <a:ahLst/>
                <a:cxnLst>
                  <a:cxn ang="0">
                    <a:pos x="T0" y="T1"/>
                  </a:cxn>
                  <a:cxn ang="0">
                    <a:pos x="T2" y="T3"/>
                  </a:cxn>
                  <a:cxn ang="0">
                    <a:pos x="T4" y="T5"/>
                  </a:cxn>
                  <a:cxn ang="0">
                    <a:pos x="T6" y="T7"/>
                  </a:cxn>
                  <a:cxn ang="0">
                    <a:pos x="T8" y="T9"/>
                  </a:cxn>
                </a:cxnLst>
                <a:rect l="0" t="0" r="r" b="b"/>
                <a:pathLst>
                  <a:path w="118" h="118">
                    <a:moveTo>
                      <a:pt x="12" y="118"/>
                    </a:moveTo>
                    <a:lnTo>
                      <a:pt x="0" y="106"/>
                    </a:lnTo>
                    <a:lnTo>
                      <a:pt x="106" y="0"/>
                    </a:lnTo>
                    <a:lnTo>
                      <a:pt x="118" y="12"/>
                    </a:lnTo>
                    <a:lnTo>
                      <a:pt x="12" y="1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64" name="Freeform 16">
                <a:extLst>
                  <a:ext uri="{FF2B5EF4-FFF2-40B4-BE49-F238E27FC236}">
                    <a16:creationId xmlns:a16="http://schemas.microsoft.com/office/drawing/2014/main" id="{283EF877-AD40-DE6A-4A84-2C3C0F2481CC}"/>
                  </a:ext>
                </a:extLst>
              </p:cNvPr>
              <p:cNvSpPr>
                <a:spLocks/>
              </p:cNvSpPr>
              <p:nvPr/>
            </p:nvSpPr>
            <p:spPr bwMode="auto">
              <a:xfrm>
                <a:off x="1132949" y="1225027"/>
                <a:ext cx="187325" cy="190500"/>
              </a:xfrm>
              <a:custGeom>
                <a:avLst/>
                <a:gdLst>
                  <a:gd name="T0" fmla="*/ 106 w 118"/>
                  <a:gd name="T1" fmla="*/ 120 h 120"/>
                  <a:gd name="T2" fmla="*/ 0 w 118"/>
                  <a:gd name="T3" fmla="*/ 14 h 120"/>
                  <a:gd name="T4" fmla="*/ 12 w 118"/>
                  <a:gd name="T5" fmla="*/ 0 h 120"/>
                  <a:gd name="T6" fmla="*/ 118 w 118"/>
                  <a:gd name="T7" fmla="*/ 106 h 120"/>
                  <a:gd name="T8" fmla="*/ 106 w 118"/>
                  <a:gd name="T9" fmla="*/ 120 h 120"/>
                </a:gdLst>
                <a:ahLst/>
                <a:cxnLst>
                  <a:cxn ang="0">
                    <a:pos x="T0" y="T1"/>
                  </a:cxn>
                  <a:cxn ang="0">
                    <a:pos x="T2" y="T3"/>
                  </a:cxn>
                  <a:cxn ang="0">
                    <a:pos x="T4" y="T5"/>
                  </a:cxn>
                  <a:cxn ang="0">
                    <a:pos x="T6" y="T7"/>
                  </a:cxn>
                  <a:cxn ang="0">
                    <a:pos x="T8" y="T9"/>
                  </a:cxn>
                </a:cxnLst>
                <a:rect l="0" t="0" r="r" b="b"/>
                <a:pathLst>
                  <a:path w="118" h="120">
                    <a:moveTo>
                      <a:pt x="106" y="120"/>
                    </a:moveTo>
                    <a:lnTo>
                      <a:pt x="0" y="14"/>
                    </a:lnTo>
                    <a:lnTo>
                      <a:pt x="12" y="0"/>
                    </a:lnTo>
                    <a:lnTo>
                      <a:pt x="118" y="106"/>
                    </a:lnTo>
                    <a:lnTo>
                      <a:pt x="106" y="1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b-NO"/>
              </a:p>
            </p:txBody>
          </p:sp>
        </p:grpSp>
      </p:grpSp>
      <p:grpSp>
        <p:nvGrpSpPr>
          <p:cNvPr id="65" name="Gruppe 64">
            <a:extLst>
              <a:ext uri="{FF2B5EF4-FFF2-40B4-BE49-F238E27FC236}">
                <a16:creationId xmlns:a16="http://schemas.microsoft.com/office/drawing/2014/main" id="{3BE38973-08C9-70B8-AE29-06CD248E2C68}"/>
              </a:ext>
            </a:extLst>
          </p:cNvPr>
          <p:cNvGrpSpPr/>
          <p:nvPr/>
        </p:nvGrpSpPr>
        <p:grpSpPr>
          <a:xfrm>
            <a:off x="5590120" y="1141168"/>
            <a:ext cx="867817" cy="867817"/>
            <a:chOff x="1228899" y="2"/>
            <a:chExt cx="1155623" cy="1155623"/>
          </a:xfrm>
        </p:grpSpPr>
        <p:sp>
          <p:nvSpPr>
            <p:cNvPr id="66" name="Ellipse 65">
              <a:extLst>
                <a:ext uri="{FF2B5EF4-FFF2-40B4-BE49-F238E27FC236}">
                  <a16:creationId xmlns:a16="http://schemas.microsoft.com/office/drawing/2014/main" id="{6E6A3F1F-469E-F0E4-63B2-B1BB5E8F8242}"/>
                </a:ext>
              </a:extLst>
            </p:cNvPr>
            <p:cNvSpPr/>
            <p:nvPr/>
          </p:nvSpPr>
          <p:spPr>
            <a:xfrm>
              <a:off x="1228899" y="2"/>
              <a:ext cx="1155623" cy="1155623"/>
            </a:xfrm>
            <a:prstGeom prst="ellipse">
              <a:avLst/>
            </a:prstGeom>
            <a:solidFill>
              <a:srgbClr val="C73229"/>
            </a:solidFill>
            <a:ln w="12700" cap="flat" cmpd="sng" algn="ctr">
              <a:noFill/>
              <a:prstDash val="solid"/>
              <a:miter lim="800000"/>
            </a:ln>
            <a:effectLst/>
          </p:spPr>
          <p:txBody>
            <a:bodyPr rtlCol="0" anchor="ctr"/>
            <a:lstStyle/>
            <a:p>
              <a:endParaRPr lang="nb-NO"/>
            </a:p>
          </p:txBody>
        </p:sp>
        <p:grpSp>
          <p:nvGrpSpPr>
            <p:cNvPr id="67" name="Gruppe 66">
              <a:extLst>
                <a:ext uri="{FF2B5EF4-FFF2-40B4-BE49-F238E27FC236}">
                  <a16:creationId xmlns:a16="http://schemas.microsoft.com/office/drawing/2014/main" id="{3A341C25-9042-7D87-BF57-F4F0387B953F}"/>
                </a:ext>
              </a:extLst>
            </p:cNvPr>
            <p:cNvGrpSpPr/>
            <p:nvPr/>
          </p:nvGrpSpPr>
          <p:grpSpPr>
            <a:xfrm>
              <a:off x="1482133" y="194134"/>
              <a:ext cx="649141" cy="767357"/>
              <a:chOff x="1482138" y="194134"/>
              <a:chExt cx="993775" cy="1174750"/>
            </a:xfrm>
            <a:solidFill>
              <a:sysClr val="window" lastClr="FFFFFF"/>
            </a:solidFill>
          </p:grpSpPr>
          <p:sp>
            <p:nvSpPr>
              <p:cNvPr id="68" name="Freeform 20">
                <a:extLst>
                  <a:ext uri="{FF2B5EF4-FFF2-40B4-BE49-F238E27FC236}">
                    <a16:creationId xmlns:a16="http://schemas.microsoft.com/office/drawing/2014/main" id="{3EFA0087-A537-B26E-2E54-7569CB8570E7}"/>
                  </a:ext>
                </a:extLst>
              </p:cNvPr>
              <p:cNvSpPr>
                <a:spLocks/>
              </p:cNvSpPr>
              <p:nvPr/>
            </p:nvSpPr>
            <p:spPr bwMode="auto">
              <a:xfrm>
                <a:off x="2317163" y="683084"/>
                <a:ext cx="158750" cy="428625"/>
              </a:xfrm>
              <a:custGeom>
                <a:avLst/>
                <a:gdLst>
                  <a:gd name="T0" fmla="*/ 10 w 100"/>
                  <a:gd name="T1" fmla="*/ 270 h 270"/>
                  <a:gd name="T2" fmla="*/ 4 w 100"/>
                  <a:gd name="T3" fmla="*/ 266 h 270"/>
                  <a:gd name="T4" fmla="*/ 2 w 100"/>
                  <a:gd name="T5" fmla="*/ 264 h 270"/>
                  <a:gd name="T6" fmla="*/ 2 w 100"/>
                  <a:gd name="T7" fmla="*/ 256 h 270"/>
                  <a:gd name="T8" fmla="*/ 20 w 100"/>
                  <a:gd name="T9" fmla="*/ 238 h 270"/>
                  <a:gd name="T10" fmla="*/ 34 w 100"/>
                  <a:gd name="T11" fmla="*/ 222 h 270"/>
                  <a:gd name="T12" fmla="*/ 58 w 100"/>
                  <a:gd name="T13" fmla="*/ 186 h 270"/>
                  <a:gd name="T14" fmla="*/ 74 w 100"/>
                  <a:gd name="T15" fmla="*/ 146 h 270"/>
                  <a:gd name="T16" fmla="*/ 82 w 100"/>
                  <a:gd name="T17" fmla="*/ 104 h 270"/>
                  <a:gd name="T18" fmla="*/ 82 w 100"/>
                  <a:gd name="T19" fmla="*/ 18 h 270"/>
                  <a:gd name="T20" fmla="*/ 74 w 100"/>
                  <a:gd name="T21" fmla="*/ 22 h 270"/>
                  <a:gd name="T22" fmla="*/ 62 w 100"/>
                  <a:gd name="T23" fmla="*/ 28 h 270"/>
                  <a:gd name="T24" fmla="*/ 52 w 100"/>
                  <a:gd name="T25" fmla="*/ 40 h 270"/>
                  <a:gd name="T26" fmla="*/ 46 w 100"/>
                  <a:gd name="T27" fmla="*/ 56 h 270"/>
                  <a:gd name="T28" fmla="*/ 46 w 100"/>
                  <a:gd name="T29" fmla="*/ 64 h 270"/>
                  <a:gd name="T30" fmla="*/ 44 w 100"/>
                  <a:gd name="T31" fmla="*/ 70 h 270"/>
                  <a:gd name="T32" fmla="*/ 38 w 100"/>
                  <a:gd name="T33" fmla="*/ 72 h 270"/>
                  <a:gd name="T34" fmla="*/ 34 w 100"/>
                  <a:gd name="T35" fmla="*/ 72 h 270"/>
                  <a:gd name="T36" fmla="*/ 28 w 100"/>
                  <a:gd name="T37" fmla="*/ 66 h 270"/>
                  <a:gd name="T38" fmla="*/ 28 w 100"/>
                  <a:gd name="T39" fmla="*/ 64 h 270"/>
                  <a:gd name="T40" fmla="*/ 34 w 100"/>
                  <a:gd name="T41" fmla="*/ 38 h 270"/>
                  <a:gd name="T42" fmla="*/ 46 w 100"/>
                  <a:gd name="T43" fmla="*/ 18 h 270"/>
                  <a:gd name="T44" fmla="*/ 66 w 100"/>
                  <a:gd name="T45" fmla="*/ 4 h 270"/>
                  <a:gd name="T46" fmla="*/ 92 w 100"/>
                  <a:gd name="T47" fmla="*/ 0 h 270"/>
                  <a:gd name="T48" fmla="*/ 100 w 100"/>
                  <a:gd name="T49" fmla="*/ 82 h 270"/>
                  <a:gd name="T50" fmla="*/ 100 w 100"/>
                  <a:gd name="T51" fmla="*/ 106 h 270"/>
                  <a:gd name="T52" fmla="*/ 90 w 100"/>
                  <a:gd name="T53" fmla="*/ 152 h 270"/>
                  <a:gd name="T54" fmla="*/ 72 w 100"/>
                  <a:gd name="T55" fmla="*/ 194 h 270"/>
                  <a:gd name="T56" fmla="*/ 48 w 100"/>
                  <a:gd name="T57" fmla="*/ 232 h 270"/>
                  <a:gd name="T58" fmla="*/ 16 w 100"/>
                  <a:gd name="T59" fmla="*/ 266 h 270"/>
                  <a:gd name="T60" fmla="*/ 14 w 100"/>
                  <a:gd name="T61" fmla="*/ 268 h 270"/>
                  <a:gd name="T62" fmla="*/ 10 w 100"/>
                  <a:gd name="T63" fmla="*/ 270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0" h="270">
                    <a:moveTo>
                      <a:pt x="10" y="270"/>
                    </a:moveTo>
                    <a:lnTo>
                      <a:pt x="10" y="270"/>
                    </a:lnTo>
                    <a:lnTo>
                      <a:pt x="6" y="268"/>
                    </a:lnTo>
                    <a:lnTo>
                      <a:pt x="4" y="266"/>
                    </a:lnTo>
                    <a:lnTo>
                      <a:pt x="4" y="266"/>
                    </a:lnTo>
                    <a:lnTo>
                      <a:pt x="2" y="264"/>
                    </a:lnTo>
                    <a:lnTo>
                      <a:pt x="0" y="260"/>
                    </a:lnTo>
                    <a:lnTo>
                      <a:pt x="2" y="256"/>
                    </a:lnTo>
                    <a:lnTo>
                      <a:pt x="4" y="254"/>
                    </a:lnTo>
                    <a:lnTo>
                      <a:pt x="20" y="238"/>
                    </a:lnTo>
                    <a:lnTo>
                      <a:pt x="20" y="238"/>
                    </a:lnTo>
                    <a:lnTo>
                      <a:pt x="34" y="222"/>
                    </a:lnTo>
                    <a:lnTo>
                      <a:pt x="46" y="204"/>
                    </a:lnTo>
                    <a:lnTo>
                      <a:pt x="58" y="186"/>
                    </a:lnTo>
                    <a:lnTo>
                      <a:pt x="66" y="166"/>
                    </a:lnTo>
                    <a:lnTo>
                      <a:pt x="74" y="146"/>
                    </a:lnTo>
                    <a:lnTo>
                      <a:pt x="78" y="126"/>
                    </a:lnTo>
                    <a:lnTo>
                      <a:pt x="82" y="104"/>
                    </a:lnTo>
                    <a:lnTo>
                      <a:pt x="82" y="82"/>
                    </a:lnTo>
                    <a:lnTo>
                      <a:pt x="82" y="18"/>
                    </a:lnTo>
                    <a:lnTo>
                      <a:pt x="82" y="18"/>
                    </a:lnTo>
                    <a:lnTo>
                      <a:pt x="74" y="22"/>
                    </a:lnTo>
                    <a:lnTo>
                      <a:pt x="68" y="24"/>
                    </a:lnTo>
                    <a:lnTo>
                      <a:pt x="62" y="28"/>
                    </a:lnTo>
                    <a:lnTo>
                      <a:pt x="56" y="34"/>
                    </a:lnTo>
                    <a:lnTo>
                      <a:pt x="52" y="40"/>
                    </a:lnTo>
                    <a:lnTo>
                      <a:pt x="48" y="48"/>
                    </a:lnTo>
                    <a:lnTo>
                      <a:pt x="46" y="56"/>
                    </a:lnTo>
                    <a:lnTo>
                      <a:pt x="46" y="64"/>
                    </a:lnTo>
                    <a:lnTo>
                      <a:pt x="46" y="64"/>
                    </a:lnTo>
                    <a:lnTo>
                      <a:pt x="46" y="66"/>
                    </a:lnTo>
                    <a:lnTo>
                      <a:pt x="44" y="70"/>
                    </a:lnTo>
                    <a:lnTo>
                      <a:pt x="40" y="72"/>
                    </a:lnTo>
                    <a:lnTo>
                      <a:pt x="38" y="72"/>
                    </a:lnTo>
                    <a:lnTo>
                      <a:pt x="38" y="72"/>
                    </a:lnTo>
                    <a:lnTo>
                      <a:pt x="34" y="72"/>
                    </a:lnTo>
                    <a:lnTo>
                      <a:pt x="30" y="70"/>
                    </a:lnTo>
                    <a:lnTo>
                      <a:pt x="28" y="66"/>
                    </a:lnTo>
                    <a:lnTo>
                      <a:pt x="28" y="64"/>
                    </a:lnTo>
                    <a:lnTo>
                      <a:pt x="28" y="64"/>
                    </a:lnTo>
                    <a:lnTo>
                      <a:pt x="30" y="50"/>
                    </a:lnTo>
                    <a:lnTo>
                      <a:pt x="34" y="38"/>
                    </a:lnTo>
                    <a:lnTo>
                      <a:pt x="38" y="28"/>
                    </a:lnTo>
                    <a:lnTo>
                      <a:pt x="46" y="18"/>
                    </a:lnTo>
                    <a:lnTo>
                      <a:pt x="56" y="10"/>
                    </a:lnTo>
                    <a:lnTo>
                      <a:pt x="66" y="4"/>
                    </a:lnTo>
                    <a:lnTo>
                      <a:pt x="78" y="2"/>
                    </a:lnTo>
                    <a:lnTo>
                      <a:pt x="92" y="0"/>
                    </a:lnTo>
                    <a:lnTo>
                      <a:pt x="100" y="0"/>
                    </a:lnTo>
                    <a:lnTo>
                      <a:pt x="100" y="82"/>
                    </a:lnTo>
                    <a:lnTo>
                      <a:pt x="100" y="82"/>
                    </a:lnTo>
                    <a:lnTo>
                      <a:pt x="100" y="106"/>
                    </a:lnTo>
                    <a:lnTo>
                      <a:pt x="96" y="128"/>
                    </a:lnTo>
                    <a:lnTo>
                      <a:pt x="90" y="152"/>
                    </a:lnTo>
                    <a:lnTo>
                      <a:pt x="82" y="172"/>
                    </a:lnTo>
                    <a:lnTo>
                      <a:pt x="72" y="194"/>
                    </a:lnTo>
                    <a:lnTo>
                      <a:pt x="62" y="214"/>
                    </a:lnTo>
                    <a:lnTo>
                      <a:pt x="48" y="232"/>
                    </a:lnTo>
                    <a:lnTo>
                      <a:pt x="32" y="250"/>
                    </a:lnTo>
                    <a:lnTo>
                      <a:pt x="16" y="266"/>
                    </a:lnTo>
                    <a:lnTo>
                      <a:pt x="16" y="266"/>
                    </a:lnTo>
                    <a:lnTo>
                      <a:pt x="14" y="268"/>
                    </a:lnTo>
                    <a:lnTo>
                      <a:pt x="10" y="270"/>
                    </a:lnTo>
                    <a:lnTo>
                      <a:pt x="10" y="2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69" name="Freeform 21">
                <a:extLst>
                  <a:ext uri="{FF2B5EF4-FFF2-40B4-BE49-F238E27FC236}">
                    <a16:creationId xmlns:a16="http://schemas.microsoft.com/office/drawing/2014/main" id="{F60FA10A-6F60-DDE4-031A-DBD42A730100}"/>
                  </a:ext>
                </a:extLst>
              </p:cNvPr>
              <p:cNvSpPr>
                <a:spLocks/>
              </p:cNvSpPr>
              <p:nvPr/>
            </p:nvSpPr>
            <p:spPr bwMode="auto">
              <a:xfrm>
                <a:off x="2275888" y="492584"/>
                <a:ext cx="114300" cy="403225"/>
              </a:xfrm>
              <a:custGeom>
                <a:avLst/>
                <a:gdLst>
                  <a:gd name="T0" fmla="*/ 72 w 72"/>
                  <a:gd name="T1" fmla="*/ 254 h 254"/>
                  <a:gd name="T2" fmla="*/ 54 w 72"/>
                  <a:gd name="T3" fmla="*/ 254 h 254"/>
                  <a:gd name="T4" fmla="*/ 54 w 72"/>
                  <a:gd name="T5" fmla="*/ 36 h 254"/>
                  <a:gd name="T6" fmla="*/ 54 w 72"/>
                  <a:gd name="T7" fmla="*/ 36 h 254"/>
                  <a:gd name="T8" fmla="*/ 52 w 72"/>
                  <a:gd name="T9" fmla="*/ 28 h 254"/>
                  <a:gd name="T10" fmla="*/ 48 w 72"/>
                  <a:gd name="T11" fmla="*/ 22 h 254"/>
                  <a:gd name="T12" fmla="*/ 42 w 72"/>
                  <a:gd name="T13" fmla="*/ 18 h 254"/>
                  <a:gd name="T14" fmla="*/ 36 w 72"/>
                  <a:gd name="T15" fmla="*/ 18 h 254"/>
                  <a:gd name="T16" fmla="*/ 36 w 72"/>
                  <a:gd name="T17" fmla="*/ 18 h 254"/>
                  <a:gd name="T18" fmla="*/ 28 w 72"/>
                  <a:gd name="T19" fmla="*/ 18 h 254"/>
                  <a:gd name="T20" fmla="*/ 22 w 72"/>
                  <a:gd name="T21" fmla="*/ 22 h 254"/>
                  <a:gd name="T22" fmla="*/ 18 w 72"/>
                  <a:gd name="T23" fmla="*/ 28 h 254"/>
                  <a:gd name="T24" fmla="*/ 18 w 72"/>
                  <a:gd name="T25" fmla="*/ 36 h 254"/>
                  <a:gd name="T26" fmla="*/ 18 w 72"/>
                  <a:gd name="T27" fmla="*/ 190 h 254"/>
                  <a:gd name="T28" fmla="*/ 0 w 72"/>
                  <a:gd name="T29" fmla="*/ 190 h 254"/>
                  <a:gd name="T30" fmla="*/ 0 w 72"/>
                  <a:gd name="T31" fmla="*/ 36 h 254"/>
                  <a:gd name="T32" fmla="*/ 0 w 72"/>
                  <a:gd name="T33" fmla="*/ 36 h 254"/>
                  <a:gd name="T34" fmla="*/ 0 w 72"/>
                  <a:gd name="T35" fmla="*/ 28 h 254"/>
                  <a:gd name="T36" fmla="*/ 2 w 72"/>
                  <a:gd name="T37" fmla="*/ 22 h 254"/>
                  <a:gd name="T38" fmla="*/ 6 w 72"/>
                  <a:gd name="T39" fmla="*/ 16 h 254"/>
                  <a:gd name="T40" fmla="*/ 10 w 72"/>
                  <a:gd name="T41" fmla="*/ 10 h 254"/>
                  <a:gd name="T42" fmla="*/ 16 w 72"/>
                  <a:gd name="T43" fmla="*/ 6 h 254"/>
                  <a:gd name="T44" fmla="*/ 22 w 72"/>
                  <a:gd name="T45" fmla="*/ 2 h 254"/>
                  <a:gd name="T46" fmla="*/ 28 w 72"/>
                  <a:gd name="T47" fmla="*/ 0 h 254"/>
                  <a:gd name="T48" fmla="*/ 36 w 72"/>
                  <a:gd name="T49" fmla="*/ 0 h 254"/>
                  <a:gd name="T50" fmla="*/ 36 w 72"/>
                  <a:gd name="T51" fmla="*/ 0 h 254"/>
                  <a:gd name="T52" fmla="*/ 44 w 72"/>
                  <a:gd name="T53" fmla="*/ 0 h 254"/>
                  <a:gd name="T54" fmla="*/ 50 w 72"/>
                  <a:gd name="T55" fmla="*/ 2 h 254"/>
                  <a:gd name="T56" fmla="*/ 56 w 72"/>
                  <a:gd name="T57" fmla="*/ 6 h 254"/>
                  <a:gd name="T58" fmla="*/ 62 w 72"/>
                  <a:gd name="T59" fmla="*/ 10 h 254"/>
                  <a:gd name="T60" fmla="*/ 66 w 72"/>
                  <a:gd name="T61" fmla="*/ 16 h 254"/>
                  <a:gd name="T62" fmla="*/ 70 w 72"/>
                  <a:gd name="T63" fmla="*/ 22 h 254"/>
                  <a:gd name="T64" fmla="*/ 72 w 72"/>
                  <a:gd name="T65" fmla="*/ 28 h 254"/>
                  <a:gd name="T66" fmla="*/ 72 w 72"/>
                  <a:gd name="T67" fmla="*/ 36 h 254"/>
                  <a:gd name="T68" fmla="*/ 72 w 72"/>
                  <a:gd name="T69" fmla="*/ 254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2" h="254">
                    <a:moveTo>
                      <a:pt x="72" y="254"/>
                    </a:moveTo>
                    <a:lnTo>
                      <a:pt x="54" y="254"/>
                    </a:lnTo>
                    <a:lnTo>
                      <a:pt x="54" y="36"/>
                    </a:lnTo>
                    <a:lnTo>
                      <a:pt x="54" y="36"/>
                    </a:lnTo>
                    <a:lnTo>
                      <a:pt x="52" y="28"/>
                    </a:lnTo>
                    <a:lnTo>
                      <a:pt x="48" y="22"/>
                    </a:lnTo>
                    <a:lnTo>
                      <a:pt x="42" y="18"/>
                    </a:lnTo>
                    <a:lnTo>
                      <a:pt x="36" y="18"/>
                    </a:lnTo>
                    <a:lnTo>
                      <a:pt x="36" y="18"/>
                    </a:lnTo>
                    <a:lnTo>
                      <a:pt x="28" y="18"/>
                    </a:lnTo>
                    <a:lnTo>
                      <a:pt x="22" y="22"/>
                    </a:lnTo>
                    <a:lnTo>
                      <a:pt x="18" y="28"/>
                    </a:lnTo>
                    <a:lnTo>
                      <a:pt x="18" y="36"/>
                    </a:lnTo>
                    <a:lnTo>
                      <a:pt x="18" y="190"/>
                    </a:lnTo>
                    <a:lnTo>
                      <a:pt x="0" y="190"/>
                    </a:lnTo>
                    <a:lnTo>
                      <a:pt x="0" y="36"/>
                    </a:lnTo>
                    <a:lnTo>
                      <a:pt x="0" y="36"/>
                    </a:lnTo>
                    <a:lnTo>
                      <a:pt x="0" y="28"/>
                    </a:lnTo>
                    <a:lnTo>
                      <a:pt x="2" y="22"/>
                    </a:lnTo>
                    <a:lnTo>
                      <a:pt x="6" y="16"/>
                    </a:lnTo>
                    <a:lnTo>
                      <a:pt x="10" y="10"/>
                    </a:lnTo>
                    <a:lnTo>
                      <a:pt x="16" y="6"/>
                    </a:lnTo>
                    <a:lnTo>
                      <a:pt x="22" y="2"/>
                    </a:lnTo>
                    <a:lnTo>
                      <a:pt x="28" y="0"/>
                    </a:lnTo>
                    <a:lnTo>
                      <a:pt x="36" y="0"/>
                    </a:lnTo>
                    <a:lnTo>
                      <a:pt x="36" y="0"/>
                    </a:lnTo>
                    <a:lnTo>
                      <a:pt x="44" y="0"/>
                    </a:lnTo>
                    <a:lnTo>
                      <a:pt x="50" y="2"/>
                    </a:lnTo>
                    <a:lnTo>
                      <a:pt x="56" y="6"/>
                    </a:lnTo>
                    <a:lnTo>
                      <a:pt x="62" y="10"/>
                    </a:lnTo>
                    <a:lnTo>
                      <a:pt x="66" y="16"/>
                    </a:lnTo>
                    <a:lnTo>
                      <a:pt x="70" y="22"/>
                    </a:lnTo>
                    <a:lnTo>
                      <a:pt x="72" y="28"/>
                    </a:lnTo>
                    <a:lnTo>
                      <a:pt x="72" y="36"/>
                    </a:lnTo>
                    <a:lnTo>
                      <a:pt x="72" y="2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70" name="Freeform 22">
                <a:extLst>
                  <a:ext uri="{FF2B5EF4-FFF2-40B4-BE49-F238E27FC236}">
                    <a16:creationId xmlns:a16="http://schemas.microsoft.com/office/drawing/2014/main" id="{2289C773-C332-708D-08C4-02BAE16FCBB3}"/>
                  </a:ext>
                </a:extLst>
              </p:cNvPr>
              <p:cNvSpPr>
                <a:spLocks/>
              </p:cNvSpPr>
              <p:nvPr/>
            </p:nvSpPr>
            <p:spPr bwMode="auto">
              <a:xfrm>
                <a:off x="2186988" y="492584"/>
                <a:ext cx="117475" cy="301625"/>
              </a:xfrm>
              <a:custGeom>
                <a:avLst/>
                <a:gdLst>
                  <a:gd name="T0" fmla="*/ 18 w 74"/>
                  <a:gd name="T1" fmla="*/ 190 h 190"/>
                  <a:gd name="T2" fmla="*/ 0 w 74"/>
                  <a:gd name="T3" fmla="*/ 190 h 190"/>
                  <a:gd name="T4" fmla="*/ 0 w 74"/>
                  <a:gd name="T5" fmla="*/ 36 h 190"/>
                  <a:gd name="T6" fmla="*/ 0 w 74"/>
                  <a:gd name="T7" fmla="*/ 36 h 190"/>
                  <a:gd name="T8" fmla="*/ 2 w 74"/>
                  <a:gd name="T9" fmla="*/ 28 h 190"/>
                  <a:gd name="T10" fmla="*/ 4 w 74"/>
                  <a:gd name="T11" fmla="*/ 22 h 190"/>
                  <a:gd name="T12" fmla="*/ 8 w 74"/>
                  <a:gd name="T13" fmla="*/ 16 h 190"/>
                  <a:gd name="T14" fmla="*/ 12 w 74"/>
                  <a:gd name="T15" fmla="*/ 10 h 190"/>
                  <a:gd name="T16" fmla="*/ 16 w 74"/>
                  <a:gd name="T17" fmla="*/ 6 h 190"/>
                  <a:gd name="T18" fmla="*/ 24 w 74"/>
                  <a:gd name="T19" fmla="*/ 2 h 190"/>
                  <a:gd name="T20" fmla="*/ 30 w 74"/>
                  <a:gd name="T21" fmla="*/ 0 h 190"/>
                  <a:gd name="T22" fmla="*/ 38 w 74"/>
                  <a:gd name="T23" fmla="*/ 0 h 190"/>
                  <a:gd name="T24" fmla="*/ 38 w 74"/>
                  <a:gd name="T25" fmla="*/ 0 h 190"/>
                  <a:gd name="T26" fmla="*/ 44 w 74"/>
                  <a:gd name="T27" fmla="*/ 0 h 190"/>
                  <a:gd name="T28" fmla="*/ 52 w 74"/>
                  <a:gd name="T29" fmla="*/ 2 h 190"/>
                  <a:gd name="T30" fmla="*/ 58 w 74"/>
                  <a:gd name="T31" fmla="*/ 6 h 190"/>
                  <a:gd name="T32" fmla="*/ 62 w 74"/>
                  <a:gd name="T33" fmla="*/ 10 h 190"/>
                  <a:gd name="T34" fmla="*/ 68 w 74"/>
                  <a:gd name="T35" fmla="*/ 16 h 190"/>
                  <a:gd name="T36" fmla="*/ 70 w 74"/>
                  <a:gd name="T37" fmla="*/ 22 h 190"/>
                  <a:gd name="T38" fmla="*/ 72 w 74"/>
                  <a:gd name="T39" fmla="*/ 28 h 190"/>
                  <a:gd name="T40" fmla="*/ 74 w 74"/>
                  <a:gd name="T41" fmla="*/ 36 h 190"/>
                  <a:gd name="T42" fmla="*/ 74 w 74"/>
                  <a:gd name="T43" fmla="*/ 190 h 190"/>
                  <a:gd name="T44" fmla="*/ 56 w 74"/>
                  <a:gd name="T45" fmla="*/ 190 h 190"/>
                  <a:gd name="T46" fmla="*/ 56 w 74"/>
                  <a:gd name="T47" fmla="*/ 36 h 190"/>
                  <a:gd name="T48" fmla="*/ 56 w 74"/>
                  <a:gd name="T49" fmla="*/ 36 h 190"/>
                  <a:gd name="T50" fmla="*/ 54 w 74"/>
                  <a:gd name="T51" fmla="*/ 28 h 190"/>
                  <a:gd name="T52" fmla="*/ 50 w 74"/>
                  <a:gd name="T53" fmla="*/ 22 h 190"/>
                  <a:gd name="T54" fmla="*/ 44 w 74"/>
                  <a:gd name="T55" fmla="*/ 18 h 190"/>
                  <a:gd name="T56" fmla="*/ 38 w 74"/>
                  <a:gd name="T57" fmla="*/ 18 h 190"/>
                  <a:gd name="T58" fmla="*/ 38 w 74"/>
                  <a:gd name="T59" fmla="*/ 18 h 190"/>
                  <a:gd name="T60" fmla="*/ 30 w 74"/>
                  <a:gd name="T61" fmla="*/ 18 h 190"/>
                  <a:gd name="T62" fmla="*/ 24 w 74"/>
                  <a:gd name="T63" fmla="*/ 22 h 190"/>
                  <a:gd name="T64" fmla="*/ 20 w 74"/>
                  <a:gd name="T65" fmla="*/ 28 h 190"/>
                  <a:gd name="T66" fmla="*/ 18 w 74"/>
                  <a:gd name="T67" fmla="*/ 36 h 190"/>
                  <a:gd name="T68" fmla="*/ 18 w 74"/>
                  <a:gd name="T69" fmla="*/ 190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4" h="190">
                    <a:moveTo>
                      <a:pt x="18" y="190"/>
                    </a:moveTo>
                    <a:lnTo>
                      <a:pt x="0" y="190"/>
                    </a:lnTo>
                    <a:lnTo>
                      <a:pt x="0" y="36"/>
                    </a:lnTo>
                    <a:lnTo>
                      <a:pt x="0" y="36"/>
                    </a:lnTo>
                    <a:lnTo>
                      <a:pt x="2" y="28"/>
                    </a:lnTo>
                    <a:lnTo>
                      <a:pt x="4" y="22"/>
                    </a:lnTo>
                    <a:lnTo>
                      <a:pt x="8" y="16"/>
                    </a:lnTo>
                    <a:lnTo>
                      <a:pt x="12" y="10"/>
                    </a:lnTo>
                    <a:lnTo>
                      <a:pt x="16" y="6"/>
                    </a:lnTo>
                    <a:lnTo>
                      <a:pt x="24" y="2"/>
                    </a:lnTo>
                    <a:lnTo>
                      <a:pt x="30" y="0"/>
                    </a:lnTo>
                    <a:lnTo>
                      <a:pt x="38" y="0"/>
                    </a:lnTo>
                    <a:lnTo>
                      <a:pt x="38" y="0"/>
                    </a:lnTo>
                    <a:lnTo>
                      <a:pt x="44" y="0"/>
                    </a:lnTo>
                    <a:lnTo>
                      <a:pt x="52" y="2"/>
                    </a:lnTo>
                    <a:lnTo>
                      <a:pt x="58" y="6"/>
                    </a:lnTo>
                    <a:lnTo>
                      <a:pt x="62" y="10"/>
                    </a:lnTo>
                    <a:lnTo>
                      <a:pt x="68" y="16"/>
                    </a:lnTo>
                    <a:lnTo>
                      <a:pt x="70" y="22"/>
                    </a:lnTo>
                    <a:lnTo>
                      <a:pt x="72" y="28"/>
                    </a:lnTo>
                    <a:lnTo>
                      <a:pt x="74" y="36"/>
                    </a:lnTo>
                    <a:lnTo>
                      <a:pt x="74" y="190"/>
                    </a:lnTo>
                    <a:lnTo>
                      <a:pt x="56" y="190"/>
                    </a:lnTo>
                    <a:lnTo>
                      <a:pt x="56" y="36"/>
                    </a:lnTo>
                    <a:lnTo>
                      <a:pt x="56" y="36"/>
                    </a:lnTo>
                    <a:lnTo>
                      <a:pt x="54" y="28"/>
                    </a:lnTo>
                    <a:lnTo>
                      <a:pt x="50" y="22"/>
                    </a:lnTo>
                    <a:lnTo>
                      <a:pt x="44" y="18"/>
                    </a:lnTo>
                    <a:lnTo>
                      <a:pt x="38" y="18"/>
                    </a:lnTo>
                    <a:lnTo>
                      <a:pt x="38" y="18"/>
                    </a:lnTo>
                    <a:lnTo>
                      <a:pt x="30" y="18"/>
                    </a:lnTo>
                    <a:lnTo>
                      <a:pt x="24" y="22"/>
                    </a:lnTo>
                    <a:lnTo>
                      <a:pt x="20" y="28"/>
                    </a:lnTo>
                    <a:lnTo>
                      <a:pt x="18" y="36"/>
                    </a:lnTo>
                    <a:lnTo>
                      <a:pt x="18" y="19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71" name="Rectangle 23">
                <a:extLst>
                  <a:ext uri="{FF2B5EF4-FFF2-40B4-BE49-F238E27FC236}">
                    <a16:creationId xmlns:a16="http://schemas.microsoft.com/office/drawing/2014/main" id="{8017F190-B14C-A58A-CAA3-56827C6C52C7}"/>
                  </a:ext>
                </a:extLst>
              </p:cNvPr>
              <p:cNvSpPr>
                <a:spLocks noChangeArrowheads="1"/>
              </p:cNvSpPr>
              <p:nvPr/>
            </p:nvSpPr>
            <p:spPr bwMode="auto">
              <a:xfrm>
                <a:off x="2101263" y="657684"/>
                <a:ext cx="28575" cy="1365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72" name="Rectangle 24">
                <a:extLst>
                  <a:ext uri="{FF2B5EF4-FFF2-40B4-BE49-F238E27FC236}">
                    <a16:creationId xmlns:a16="http://schemas.microsoft.com/office/drawing/2014/main" id="{DD3AAC5A-D56D-6B09-B485-6CD79BC8E88C}"/>
                  </a:ext>
                </a:extLst>
              </p:cNvPr>
              <p:cNvSpPr>
                <a:spLocks noChangeArrowheads="1"/>
              </p:cNvSpPr>
              <p:nvPr/>
            </p:nvSpPr>
            <p:spPr bwMode="auto">
              <a:xfrm>
                <a:off x="2186988" y="549734"/>
                <a:ext cx="28575" cy="2444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73" name="Rectangle 25">
                <a:extLst>
                  <a:ext uri="{FF2B5EF4-FFF2-40B4-BE49-F238E27FC236}">
                    <a16:creationId xmlns:a16="http://schemas.microsoft.com/office/drawing/2014/main" id="{DFEE751C-F0DE-9FBB-5A22-2EBEF04CB3EB}"/>
                  </a:ext>
                </a:extLst>
              </p:cNvPr>
              <p:cNvSpPr>
                <a:spLocks noChangeArrowheads="1"/>
              </p:cNvSpPr>
              <p:nvPr/>
            </p:nvSpPr>
            <p:spPr bwMode="auto">
              <a:xfrm>
                <a:off x="2044113" y="1095834"/>
                <a:ext cx="28575" cy="2730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74" name="Rectangle 26">
                <a:extLst>
                  <a:ext uri="{FF2B5EF4-FFF2-40B4-BE49-F238E27FC236}">
                    <a16:creationId xmlns:a16="http://schemas.microsoft.com/office/drawing/2014/main" id="{AEADAB46-2C40-62BE-58E7-303879256155}"/>
                  </a:ext>
                </a:extLst>
              </p:cNvPr>
              <p:cNvSpPr>
                <a:spLocks noChangeArrowheads="1"/>
              </p:cNvSpPr>
              <p:nvPr/>
            </p:nvSpPr>
            <p:spPr bwMode="auto">
              <a:xfrm>
                <a:off x="2317163" y="1095834"/>
                <a:ext cx="28575" cy="2730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75" name="Freeform 27">
                <a:extLst>
                  <a:ext uri="{FF2B5EF4-FFF2-40B4-BE49-F238E27FC236}">
                    <a16:creationId xmlns:a16="http://schemas.microsoft.com/office/drawing/2014/main" id="{BC1ADE44-58F7-E5DA-564D-4771EA198524}"/>
                  </a:ext>
                </a:extLst>
              </p:cNvPr>
              <p:cNvSpPr>
                <a:spLocks/>
              </p:cNvSpPr>
              <p:nvPr/>
            </p:nvSpPr>
            <p:spPr bwMode="auto">
              <a:xfrm>
                <a:off x="2002838" y="733884"/>
                <a:ext cx="69850" cy="377825"/>
              </a:xfrm>
              <a:custGeom>
                <a:avLst/>
                <a:gdLst>
                  <a:gd name="T0" fmla="*/ 36 w 44"/>
                  <a:gd name="T1" fmla="*/ 238 h 238"/>
                  <a:gd name="T2" fmla="*/ 36 w 44"/>
                  <a:gd name="T3" fmla="*/ 238 h 238"/>
                  <a:gd name="T4" fmla="*/ 30 w 44"/>
                  <a:gd name="T5" fmla="*/ 236 h 238"/>
                  <a:gd name="T6" fmla="*/ 28 w 44"/>
                  <a:gd name="T7" fmla="*/ 230 h 238"/>
                  <a:gd name="T8" fmla="*/ 26 w 44"/>
                  <a:gd name="T9" fmla="*/ 228 h 238"/>
                  <a:gd name="T10" fmla="*/ 26 w 44"/>
                  <a:gd name="T11" fmla="*/ 228 h 238"/>
                  <a:gd name="T12" fmla="*/ 14 w 44"/>
                  <a:gd name="T13" fmla="*/ 184 h 238"/>
                  <a:gd name="T14" fmla="*/ 6 w 44"/>
                  <a:gd name="T15" fmla="*/ 140 h 238"/>
                  <a:gd name="T16" fmla="*/ 0 w 44"/>
                  <a:gd name="T17" fmla="*/ 94 h 238"/>
                  <a:gd name="T18" fmla="*/ 0 w 44"/>
                  <a:gd name="T19" fmla="*/ 50 h 238"/>
                  <a:gd name="T20" fmla="*/ 2 w 44"/>
                  <a:gd name="T21" fmla="*/ 8 h 238"/>
                  <a:gd name="T22" fmla="*/ 2 w 44"/>
                  <a:gd name="T23" fmla="*/ 8 h 238"/>
                  <a:gd name="T24" fmla="*/ 4 w 44"/>
                  <a:gd name="T25" fmla="*/ 4 h 238"/>
                  <a:gd name="T26" fmla="*/ 6 w 44"/>
                  <a:gd name="T27" fmla="*/ 2 h 238"/>
                  <a:gd name="T28" fmla="*/ 8 w 44"/>
                  <a:gd name="T29" fmla="*/ 0 h 238"/>
                  <a:gd name="T30" fmla="*/ 12 w 44"/>
                  <a:gd name="T31" fmla="*/ 0 h 238"/>
                  <a:gd name="T32" fmla="*/ 12 w 44"/>
                  <a:gd name="T33" fmla="*/ 0 h 238"/>
                  <a:gd name="T34" fmla="*/ 16 w 44"/>
                  <a:gd name="T35" fmla="*/ 0 h 238"/>
                  <a:gd name="T36" fmla="*/ 18 w 44"/>
                  <a:gd name="T37" fmla="*/ 2 h 238"/>
                  <a:gd name="T38" fmla="*/ 20 w 44"/>
                  <a:gd name="T39" fmla="*/ 6 h 238"/>
                  <a:gd name="T40" fmla="*/ 20 w 44"/>
                  <a:gd name="T41" fmla="*/ 8 h 238"/>
                  <a:gd name="T42" fmla="*/ 18 w 44"/>
                  <a:gd name="T43" fmla="*/ 50 h 238"/>
                  <a:gd name="T44" fmla="*/ 18 w 44"/>
                  <a:gd name="T45" fmla="*/ 50 h 238"/>
                  <a:gd name="T46" fmla="*/ 18 w 44"/>
                  <a:gd name="T47" fmla="*/ 94 h 238"/>
                  <a:gd name="T48" fmla="*/ 22 w 44"/>
                  <a:gd name="T49" fmla="*/ 138 h 238"/>
                  <a:gd name="T50" fmla="*/ 30 w 44"/>
                  <a:gd name="T51" fmla="*/ 180 h 238"/>
                  <a:gd name="T52" fmla="*/ 44 w 44"/>
                  <a:gd name="T53" fmla="*/ 222 h 238"/>
                  <a:gd name="T54" fmla="*/ 44 w 44"/>
                  <a:gd name="T55" fmla="*/ 226 h 238"/>
                  <a:gd name="T56" fmla="*/ 44 w 44"/>
                  <a:gd name="T57" fmla="*/ 226 h 238"/>
                  <a:gd name="T58" fmla="*/ 44 w 44"/>
                  <a:gd name="T59" fmla="*/ 228 h 238"/>
                  <a:gd name="T60" fmla="*/ 44 w 44"/>
                  <a:gd name="T61" fmla="*/ 232 h 238"/>
                  <a:gd name="T62" fmla="*/ 42 w 44"/>
                  <a:gd name="T63" fmla="*/ 234 h 238"/>
                  <a:gd name="T64" fmla="*/ 38 w 44"/>
                  <a:gd name="T65" fmla="*/ 236 h 238"/>
                  <a:gd name="T66" fmla="*/ 38 w 44"/>
                  <a:gd name="T67" fmla="*/ 236 h 238"/>
                  <a:gd name="T68" fmla="*/ 36 w 44"/>
                  <a:gd name="T69" fmla="*/ 238 h 238"/>
                  <a:gd name="T70" fmla="*/ 36 w 44"/>
                  <a:gd name="T71" fmla="*/ 238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4" h="238">
                    <a:moveTo>
                      <a:pt x="36" y="238"/>
                    </a:moveTo>
                    <a:lnTo>
                      <a:pt x="36" y="238"/>
                    </a:lnTo>
                    <a:lnTo>
                      <a:pt x="30" y="236"/>
                    </a:lnTo>
                    <a:lnTo>
                      <a:pt x="28" y="230"/>
                    </a:lnTo>
                    <a:lnTo>
                      <a:pt x="26" y="228"/>
                    </a:lnTo>
                    <a:lnTo>
                      <a:pt x="26" y="228"/>
                    </a:lnTo>
                    <a:lnTo>
                      <a:pt x="14" y="184"/>
                    </a:lnTo>
                    <a:lnTo>
                      <a:pt x="6" y="140"/>
                    </a:lnTo>
                    <a:lnTo>
                      <a:pt x="0" y="94"/>
                    </a:lnTo>
                    <a:lnTo>
                      <a:pt x="0" y="50"/>
                    </a:lnTo>
                    <a:lnTo>
                      <a:pt x="2" y="8"/>
                    </a:lnTo>
                    <a:lnTo>
                      <a:pt x="2" y="8"/>
                    </a:lnTo>
                    <a:lnTo>
                      <a:pt x="4" y="4"/>
                    </a:lnTo>
                    <a:lnTo>
                      <a:pt x="6" y="2"/>
                    </a:lnTo>
                    <a:lnTo>
                      <a:pt x="8" y="0"/>
                    </a:lnTo>
                    <a:lnTo>
                      <a:pt x="12" y="0"/>
                    </a:lnTo>
                    <a:lnTo>
                      <a:pt x="12" y="0"/>
                    </a:lnTo>
                    <a:lnTo>
                      <a:pt x="16" y="0"/>
                    </a:lnTo>
                    <a:lnTo>
                      <a:pt x="18" y="2"/>
                    </a:lnTo>
                    <a:lnTo>
                      <a:pt x="20" y="6"/>
                    </a:lnTo>
                    <a:lnTo>
                      <a:pt x="20" y="8"/>
                    </a:lnTo>
                    <a:lnTo>
                      <a:pt x="18" y="50"/>
                    </a:lnTo>
                    <a:lnTo>
                      <a:pt x="18" y="50"/>
                    </a:lnTo>
                    <a:lnTo>
                      <a:pt x="18" y="94"/>
                    </a:lnTo>
                    <a:lnTo>
                      <a:pt x="22" y="138"/>
                    </a:lnTo>
                    <a:lnTo>
                      <a:pt x="30" y="180"/>
                    </a:lnTo>
                    <a:lnTo>
                      <a:pt x="44" y="222"/>
                    </a:lnTo>
                    <a:lnTo>
                      <a:pt x="44" y="226"/>
                    </a:lnTo>
                    <a:lnTo>
                      <a:pt x="44" y="226"/>
                    </a:lnTo>
                    <a:lnTo>
                      <a:pt x="44" y="228"/>
                    </a:lnTo>
                    <a:lnTo>
                      <a:pt x="44" y="232"/>
                    </a:lnTo>
                    <a:lnTo>
                      <a:pt x="42" y="234"/>
                    </a:lnTo>
                    <a:lnTo>
                      <a:pt x="38" y="236"/>
                    </a:lnTo>
                    <a:lnTo>
                      <a:pt x="38" y="236"/>
                    </a:lnTo>
                    <a:lnTo>
                      <a:pt x="36" y="238"/>
                    </a:lnTo>
                    <a:lnTo>
                      <a:pt x="36" y="2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76" name="Freeform 28">
                <a:extLst>
                  <a:ext uri="{FF2B5EF4-FFF2-40B4-BE49-F238E27FC236}">
                    <a16:creationId xmlns:a16="http://schemas.microsoft.com/office/drawing/2014/main" id="{CA04AB36-0C59-2C94-FD40-B86AF9951DEB}"/>
                  </a:ext>
                </a:extLst>
              </p:cNvPr>
              <p:cNvSpPr>
                <a:spLocks/>
              </p:cNvSpPr>
              <p:nvPr/>
            </p:nvSpPr>
            <p:spPr bwMode="auto">
              <a:xfrm>
                <a:off x="2155238" y="870409"/>
                <a:ext cx="219075" cy="158750"/>
              </a:xfrm>
              <a:custGeom>
                <a:avLst/>
                <a:gdLst>
                  <a:gd name="T0" fmla="*/ 18 w 138"/>
                  <a:gd name="T1" fmla="*/ 100 h 100"/>
                  <a:gd name="T2" fmla="*/ 0 w 138"/>
                  <a:gd name="T3" fmla="*/ 100 h 100"/>
                  <a:gd name="T4" fmla="*/ 0 w 138"/>
                  <a:gd name="T5" fmla="*/ 78 h 100"/>
                  <a:gd name="T6" fmla="*/ 0 w 138"/>
                  <a:gd name="T7" fmla="*/ 78 h 100"/>
                  <a:gd name="T8" fmla="*/ 0 w 138"/>
                  <a:gd name="T9" fmla="*/ 62 h 100"/>
                  <a:gd name="T10" fmla="*/ 4 w 138"/>
                  <a:gd name="T11" fmla="*/ 50 h 100"/>
                  <a:gd name="T12" fmla="*/ 12 w 138"/>
                  <a:gd name="T13" fmla="*/ 36 h 100"/>
                  <a:gd name="T14" fmla="*/ 20 w 138"/>
                  <a:gd name="T15" fmla="*/ 26 h 100"/>
                  <a:gd name="T16" fmla="*/ 30 w 138"/>
                  <a:gd name="T17" fmla="*/ 16 h 100"/>
                  <a:gd name="T18" fmla="*/ 42 w 138"/>
                  <a:gd name="T19" fmla="*/ 8 h 100"/>
                  <a:gd name="T20" fmla="*/ 56 w 138"/>
                  <a:gd name="T21" fmla="*/ 4 h 100"/>
                  <a:gd name="T22" fmla="*/ 72 w 138"/>
                  <a:gd name="T23" fmla="*/ 0 h 100"/>
                  <a:gd name="T24" fmla="*/ 138 w 138"/>
                  <a:gd name="T25" fmla="*/ 0 h 100"/>
                  <a:gd name="T26" fmla="*/ 138 w 138"/>
                  <a:gd name="T27" fmla="*/ 18 h 100"/>
                  <a:gd name="T28" fmla="*/ 72 w 138"/>
                  <a:gd name="T29" fmla="*/ 18 h 100"/>
                  <a:gd name="T30" fmla="*/ 72 w 138"/>
                  <a:gd name="T31" fmla="*/ 18 h 100"/>
                  <a:gd name="T32" fmla="*/ 62 w 138"/>
                  <a:gd name="T33" fmla="*/ 20 h 100"/>
                  <a:gd name="T34" fmla="*/ 50 w 138"/>
                  <a:gd name="T35" fmla="*/ 24 h 100"/>
                  <a:gd name="T36" fmla="*/ 42 w 138"/>
                  <a:gd name="T37" fmla="*/ 30 h 100"/>
                  <a:gd name="T38" fmla="*/ 34 w 138"/>
                  <a:gd name="T39" fmla="*/ 38 h 100"/>
                  <a:gd name="T40" fmla="*/ 26 w 138"/>
                  <a:gd name="T41" fmla="*/ 46 h 100"/>
                  <a:gd name="T42" fmla="*/ 22 w 138"/>
                  <a:gd name="T43" fmla="*/ 56 h 100"/>
                  <a:gd name="T44" fmla="*/ 18 w 138"/>
                  <a:gd name="T45" fmla="*/ 66 h 100"/>
                  <a:gd name="T46" fmla="*/ 18 w 138"/>
                  <a:gd name="T47" fmla="*/ 78 h 100"/>
                  <a:gd name="T48" fmla="*/ 18 w 138"/>
                  <a:gd name="T49"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8" h="100">
                    <a:moveTo>
                      <a:pt x="18" y="100"/>
                    </a:moveTo>
                    <a:lnTo>
                      <a:pt x="0" y="100"/>
                    </a:lnTo>
                    <a:lnTo>
                      <a:pt x="0" y="78"/>
                    </a:lnTo>
                    <a:lnTo>
                      <a:pt x="0" y="78"/>
                    </a:lnTo>
                    <a:lnTo>
                      <a:pt x="0" y="62"/>
                    </a:lnTo>
                    <a:lnTo>
                      <a:pt x="4" y="50"/>
                    </a:lnTo>
                    <a:lnTo>
                      <a:pt x="12" y="36"/>
                    </a:lnTo>
                    <a:lnTo>
                      <a:pt x="20" y="26"/>
                    </a:lnTo>
                    <a:lnTo>
                      <a:pt x="30" y="16"/>
                    </a:lnTo>
                    <a:lnTo>
                      <a:pt x="42" y="8"/>
                    </a:lnTo>
                    <a:lnTo>
                      <a:pt x="56" y="4"/>
                    </a:lnTo>
                    <a:lnTo>
                      <a:pt x="72" y="0"/>
                    </a:lnTo>
                    <a:lnTo>
                      <a:pt x="138" y="0"/>
                    </a:lnTo>
                    <a:lnTo>
                      <a:pt x="138" y="18"/>
                    </a:lnTo>
                    <a:lnTo>
                      <a:pt x="72" y="18"/>
                    </a:lnTo>
                    <a:lnTo>
                      <a:pt x="72" y="18"/>
                    </a:lnTo>
                    <a:lnTo>
                      <a:pt x="62" y="20"/>
                    </a:lnTo>
                    <a:lnTo>
                      <a:pt x="50" y="24"/>
                    </a:lnTo>
                    <a:lnTo>
                      <a:pt x="42" y="30"/>
                    </a:lnTo>
                    <a:lnTo>
                      <a:pt x="34" y="38"/>
                    </a:lnTo>
                    <a:lnTo>
                      <a:pt x="26" y="46"/>
                    </a:lnTo>
                    <a:lnTo>
                      <a:pt x="22" y="56"/>
                    </a:lnTo>
                    <a:lnTo>
                      <a:pt x="18" y="66"/>
                    </a:lnTo>
                    <a:lnTo>
                      <a:pt x="18" y="78"/>
                    </a:lnTo>
                    <a:lnTo>
                      <a:pt x="18" y="1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77" name="Freeform 29">
                <a:extLst>
                  <a:ext uri="{FF2B5EF4-FFF2-40B4-BE49-F238E27FC236}">
                    <a16:creationId xmlns:a16="http://schemas.microsoft.com/office/drawing/2014/main" id="{0CE9D1B6-7F30-4EA4-84DC-53A962ED5920}"/>
                  </a:ext>
                </a:extLst>
              </p:cNvPr>
              <p:cNvSpPr>
                <a:spLocks/>
              </p:cNvSpPr>
              <p:nvPr/>
            </p:nvSpPr>
            <p:spPr bwMode="auto">
              <a:xfrm>
                <a:off x="1482138" y="683084"/>
                <a:ext cx="158750" cy="428625"/>
              </a:xfrm>
              <a:custGeom>
                <a:avLst/>
                <a:gdLst>
                  <a:gd name="T0" fmla="*/ 90 w 100"/>
                  <a:gd name="T1" fmla="*/ 270 h 270"/>
                  <a:gd name="T2" fmla="*/ 84 w 100"/>
                  <a:gd name="T3" fmla="*/ 266 h 270"/>
                  <a:gd name="T4" fmla="*/ 68 w 100"/>
                  <a:gd name="T5" fmla="*/ 250 h 270"/>
                  <a:gd name="T6" fmla="*/ 40 w 100"/>
                  <a:gd name="T7" fmla="*/ 214 h 270"/>
                  <a:gd name="T8" fmla="*/ 18 w 100"/>
                  <a:gd name="T9" fmla="*/ 172 h 270"/>
                  <a:gd name="T10" fmla="*/ 4 w 100"/>
                  <a:gd name="T11" fmla="*/ 128 h 270"/>
                  <a:gd name="T12" fmla="*/ 0 w 100"/>
                  <a:gd name="T13" fmla="*/ 82 h 270"/>
                  <a:gd name="T14" fmla="*/ 10 w 100"/>
                  <a:gd name="T15" fmla="*/ 0 h 270"/>
                  <a:gd name="T16" fmla="*/ 22 w 100"/>
                  <a:gd name="T17" fmla="*/ 2 h 270"/>
                  <a:gd name="T18" fmla="*/ 44 w 100"/>
                  <a:gd name="T19" fmla="*/ 10 h 270"/>
                  <a:gd name="T20" fmla="*/ 62 w 100"/>
                  <a:gd name="T21" fmla="*/ 28 h 270"/>
                  <a:gd name="T22" fmla="*/ 72 w 100"/>
                  <a:gd name="T23" fmla="*/ 50 h 270"/>
                  <a:gd name="T24" fmla="*/ 72 w 100"/>
                  <a:gd name="T25" fmla="*/ 64 h 270"/>
                  <a:gd name="T26" fmla="*/ 70 w 100"/>
                  <a:gd name="T27" fmla="*/ 70 h 270"/>
                  <a:gd name="T28" fmla="*/ 64 w 100"/>
                  <a:gd name="T29" fmla="*/ 72 h 270"/>
                  <a:gd name="T30" fmla="*/ 60 w 100"/>
                  <a:gd name="T31" fmla="*/ 72 h 270"/>
                  <a:gd name="T32" fmla="*/ 56 w 100"/>
                  <a:gd name="T33" fmla="*/ 66 h 270"/>
                  <a:gd name="T34" fmla="*/ 54 w 100"/>
                  <a:gd name="T35" fmla="*/ 64 h 270"/>
                  <a:gd name="T36" fmla="*/ 52 w 100"/>
                  <a:gd name="T37" fmla="*/ 48 h 270"/>
                  <a:gd name="T38" fmla="*/ 44 w 100"/>
                  <a:gd name="T39" fmla="*/ 34 h 270"/>
                  <a:gd name="T40" fmla="*/ 32 w 100"/>
                  <a:gd name="T41" fmla="*/ 24 h 270"/>
                  <a:gd name="T42" fmla="*/ 18 w 100"/>
                  <a:gd name="T43" fmla="*/ 18 h 270"/>
                  <a:gd name="T44" fmla="*/ 18 w 100"/>
                  <a:gd name="T45" fmla="*/ 82 h 270"/>
                  <a:gd name="T46" fmla="*/ 22 w 100"/>
                  <a:gd name="T47" fmla="*/ 126 h 270"/>
                  <a:gd name="T48" fmla="*/ 34 w 100"/>
                  <a:gd name="T49" fmla="*/ 166 h 270"/>
                  <a:gd name="T50" fmla="*/ 54 w 100"/>
                  <a:gd name="T51" fmla="*/ 204 h 270"/>
                  <a:gd name="T52" fmla="*/ 82 w 100"/>
                  <a:gd name="T53" fmla="*/ 238 h 270"/>
                  <a:gd name="T54" fmla="*/ 98 w 100"/>
                  <a:gd name="T55" fmla="*/ 254 h 270"/>
                  <a:gd name="T56" fmla="*/ 100 w 100"/>
                  <a:gd name="T57" fmla="*/ 260 h 270"/>
                  <a:gd name="T58" fmla="*/ 98 w 100"/>
                  <a:gd name="T59" fmla="*/ 266 h 270"/>
                  <a:gd name="T60" fmla="*/ 94 w 100"/>
                  <a:gd name="T61" fmla="*/ 268 h 270"/>
                  <a:gd name="T62" fmla="*/ 90 w 100"/>
                  <a:gd name="T63" fmla="*/ 270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0" h="270">
                    <a:moveTo>
                      <a:pt x="90" y="270"/>
                    </a:moveTo>
                    <a:lnTo>
                      <a:pt x="90" y="270"/>
                    </a:lnTo>
                    <a:lnTo>
                      <a:pt x="88" y="268"/>
                    </a:lnTo>
                    <a:lnTo>
                      <a:pt x="84" y="266"/>
                    </a:lnTo>
                    <a:lnTo>
                      <a:pt x="68" y="250"/>
                    </a:lnTo>
                    <a:lnTo>
                      <a:pt x="68" y="250"/>
                    </a:lnTo>
                    <a:lnTo>
                      <a:pt x="52" y="232"/>
                    </a:lnTo>
                    <a:lnTo>
                      <a:pt x="40" y="214"/>
                    </a:lnTo>
                    <a:lnTo>
                      <a:pt x="28" y="194"/>
                    </a:lnTo>
                    <a:lnTo>
                      <a:pt x="18" y="172"/>
                    </a:lnTo>
                    <a:lnTo>
                      <a:pt x="10" y="152"/>
                    </a:lnTo>
                    <a:lnTo>
                      <a:pt x="4" y="128"/>
                    </a:lnTo>
                    <a:lnTo>
                      <a:pt x="2" y="106"/>
                    </a:lnTo>
                    <a:lnTo>
                      <a:pt x="0" y="82"/>
                    </a:lnTo>
                    <a:lnTo>
                      <a:pt x="0" y="0"/>
                    </a:lnTo>
                    <a:lnTo>
                      <a:pt x="10" y="0"/>
                    </a:lnTo>
                    <a:lnTo>
                      <a:pt x="10" y="0"/>
                    </a:lnTo>
                    <a:lnTo>
                      <a:pt x="22" y="2"/>
                    </a:lnTo>
                    <a:lnTo>
                      <a:pt x="34" y="4"/>
                    </a:lnTo>
                    <a:lnTo>
                      <a:pt x="44" y="10"/>
                    </a:lnTo>
                    <a:lnTo>
                      <a:pt x="54" y="18"/>
                    </a:lnTo>
                    <a:lnTo>
                      <a:pt x="62" y="28"/>
                    </a:lnTo>
                    <a:lnTo>
                      <a:pt x="68" y="38"/>
                    </a:lnTo>
                    <a:lnTo>
                      <a:pt x="72" y="50"/>
                    </a:lnTo>
                    <a:lnTo>
                      <a:pt x="72" y="64"/>
                    </a:lnTo>
                    <a:lnTo>
                      <a:pt x="72" y="64"/>
                    </a:lnTo>
                    <a:lnTo>
                      <a:pt x="72" y="66"/>
                    </a:lnTo>
                    <a:lnTo>
                      <a:pt x="70" y="70"/>
                    </a:lnTo>
                    <a:lnTo>
                      <a:pt x="68" y="72"/>
                    </a:lnTo>
                    <a:lnTo>
                      <a:pt x="64" y="72"/>
                    </a:lnTo>
                    <a:lnTo>
                      <a:pt x="64" y="72"/>
                    </a:lnTo>
                    <a:lnTo>
                      <a:pt x="60" y="72"/>
                    </a:lnTo>
                    <a:lnTo>
                      <a:pt x="58" y="70"/>
                    </a:lnTo>
                    <a:lnTo>
                      <a:pt x="56" y="66"/>
                    </a:lnTo>
                    <a:lnTo>
                      <a:pt x="54" y="64"/>
                    </a:lnTo>
                    <a:lnTo>
                      <a:pt x="54" y="64"/>
                    </a:lnTo>
                    <a:lnTo>
                      <a:pt x="54" y="56"/>
                    </a:lnTo>
                    <a:lnTo>
                      <a:pt x="52" y="48"/>
                    </a:lnTo>
                    <a:lnTo>
                      <a:pt x="48" y="40"/>
                    </a:lnTo>
                    <a:lnTo>
                      <a:pt x="44" y="34"/>
                    </a:lnTo>
                    <a:lnTo>
                      <a:pt x="38" y="28"/>
                    </a:lnTo>
                    <a:lnTo>
                      <a:pt x="32" y="24"/>
                    </a:lnTo>
                    <a:lnTo>
                      <a:pt x="26" y="22"/>
                    </a:lnTo>
                    <a:lnTo>
                      <a:pt x="18" y="18"/>
                    </a:lnTo>
                    <a:lnTo>
                      <a:pt x="18" y="82"/>
                    </a:lnTo>
                    <a:lnTo>
                      <a:pt x="18" y="82"/>
                    </a:lnTo>
                    <a:lnTo>
                      <a:pt x="20" y="104"/>
                    </a:lnTo>
                    <a:lnTo>
                      <a:pt x="22" y="126"/>
                    </a:lnTo>
                    <a:lnTo>
                      <a:pt x="28" y="146"/>
                    </a:lnTo>
                    <a:lnTo>
                      <a:pt x="34" y="166"/>
                    </a:lnTo>
                    <a:lnTo>
                      <a:pt x="44" y="186"/>
                    </a:lnTo>
                    <a:lnTo>
                      <a:pt x="54" y="204"/>
                    </a:lnTo>
                    <a:lnTo>
                      <a:pt x="68" y="222"/>
                    </a:lnTo>
                    <a:lnTo>
                      <a:pt x="82" y="238"/>
                    </a:lnTo>
                    <a:lnTo>
                      <a:pt x="98" y="254"/>
                    </a:lnTo>
                    <a:lnTo>
                      <a:pt x="98" y="254"/>
                    </a:lnTo>
                    <a:lnTo>
                      <a:pt x="100" y="256"/>
                    </a:lnTo>
                    <a:lnTo>
                      <a:pt x="100" y="260"/>
                    </a:lnTo>
                    <a:lnTo>
                      <a:pt x="100" y="264"/>
                    </a:lnTo>
                    <a:lnTo>
                      <a:pt x="98" y="266"/>
                    </a:lnTo>
                    <a:lnTo>
                      <a:pt x="98" y="266"/>
                    </a:lnTo>
                    <a:lnTo>
                      <a:pt x="94" y="268"/>
                    </a:lnTo>
                    <a:lnTo>
                      <a:pt x="90" y="270"/>
                    </a:lnTo>
                    <a:lnTo>
                      <a:pt x="90" y="2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78" name="Freeform 30">
                <a:extLst>
                  <a:ext uri="{FF2B5EF4-FFF2-40B4-BE49-F238E27FC236}">
                    <a16:creationId xmlns:a16="http://schemas.microsoft.com/office/drawing/2014/main" id="{BF4ACC7C-1997-C2B6-E5A1-5AB9C0727D93}"/>
                  </a:ext>
                </a:extLst>
              </p:cNvPr>
              <p:cNvSpPr>
                <a:spLocks/>
              </p:cNvSpPr>
              <p:nvPr/>
            </p:nvSpPr>
            <p:spPr bwMode="auto">
              <a:xfrm>
                <a:off x="1567863" y="492584"/>
                <a:ext cx="117475" cy="403225"/>
              </a:xfrm>
              <a:custGeom>
                <a:avLst/>
                <a:gdLst>
                  <a:gd name="T0" fmla="*/ 18 w 74"/>
                  <a:gd name="T1" fmla="*/ 254 h 254"/>
                  <a:gd name="T2" fmla="*/ 0 w 74"/>
                  <a:gd name="T3" fmla="*/ 254 h 254"/>
                  <a:gd name="T4" fmla="*/ 0 w 74"/>
                  <a:gd name="T5" fmla="*/ 36 h 254"/>
                  <a:gd name="T6" fmla="*/ 0 w 74"/>
                  <a:gd name="T7" fmla="*/ 36 h 254"/>
                  <a:gd name="T8" fmla="*/ 2 w 74"/>
                  <a:gd name="T9" fmla="*/ 28 h 254"/>
                  <a:gd name="T10" fmla="*/ 4 w 74"/>
                  <a:gd name="T11" fmla="*/ 22 h 254"/>
                  <a:gd name="T12" fmla="*/ 6 w 74"/>
                  <a:gd name="T13" fmla="*/ 16 h 254"/>
                  <a:gd name="T14" fmla="*/ 12 w 74"/>
                  <a:gd name="T15" fmla="*/ 10 h 254"/>
                  <a:gd name="T16" fmla="*/ 16 w 74"/>
                  <a:gd name="T17" fmla="*/ 6 h 254"/>
                  <a:gd name="T18" fmla="*/ 22 w 74"/>
                  <a:gd name="T19" fmla="*/ 2 h 254"/>
                  <a:gd name="T20" fmla="*/ 30 w 74"/>
                  <a:gd name="T21" fmla="*/ 0 h 254"/>
                  <a:gd name="T22" fmla="*/ 36 w 74"/>
                  <a:gd name="T23" fmla="*/ 0 h 254"/>
                  <a:gd name="T24" fmla="*/ 36 w 74"/>
                  <a:gd name="T25" fmla="*/ 0 h 254"/>
                  <a:gd name="T26" fmla="*/ 44 w 74"/>
                  <a:gd name="T27" fmla="*/ 0 h 254"/>
                  <a:gd name="T28" fmla="*/ 52 w 74"/>
                  <a:gd name="T29" fmla="*/ 2 h 254"/>
                  <a:gd name="T30" fmla="*/ 58 w 74"/>
                  <a:gd name="T31" fmla="*/ 6 h 254"/>
                  <a:gd name="T32" fmla="*/ 62 w 74"/>
                  <a:gd name="T33" fmla="*/ 10 h 254"/>
                  <a:gd name="T34" fmla="*/ 68 w 74"/>
                  <a:gd name="T35" fmla="*/ 16 h 254"/>
                  <a:gd name="T36" fmla="*/ 70 w 74"/>
                  <a:gd name="T37" fmla="*/ 22 h 254"/>
                  <a:gd name="T38" fmla="*/ 72 w 74"/>
                  <a:gd name="T39" fmla="*/ 28 h 254"/>
                  <a:gd name="T40" fmla="*/ 74 w 74"/>
                  <a:gd name="T41" fmla="*/ 36 h 254"/>
                  <a:gd name="T42" fmla="*/ 74 w 74"/>
                  <a:gd name="T43" fmla="*/ 190 h 254"/>
                  <a:gd name="T44" fmla="*/ 56 w 74"/>
                  <a:gd name="T45" fmla="*/ 190 h 254"/>
                  <a:gd name="T46" fmla="*/ 56 w 74"/>
                  <a:gd name="T47" fmla="*/ 36 h 254"/>
                  <a:gd name="T48" fmla="*/ 56 w 74"/>
                  <a:gd name="T49" fmla="*/ 36 h 254"/>
                  <a:gd name="T50" fmla="*/ 54 w 74"/>
                  <a:gd name="T51" fmla="*/ 28 h 254"/>
                  <a:gd name="T52" fmla="*/ 50 w 74"/>
                  <a:gd name="T53" fmla="*/ 22 h 254"/>
                  <a:gd name="T54" fmla="*/ 44 w 74"/>
                  <a:gd name="T55" fmla="*/ 18 h 254"/>
                  <a:gd name="T56" fmla="*/ 36 w 74"/>
                  <a:gd name="T57" fmla="*/ 18 h 254"/>
                  <a:gd name="T58" fmla="*/ 36 w 74"/>
                  <a:gd name="T59" fmla="*/ 18 h 254"/>
                  <a:gd name="T60" fmla="*/ 30 w 74"/>
                  <a:gd name="T61" fmla="*/ 18 h 254"/>
                  <a:gd name="T62" fmla="*/ 24 w 74"/>
                  <a:gd name="T63" fmla="*/ 22 h 254"/>
                  <a:gd name="T64" fmla="*/ 20 w 74"/>
                  <a:gd name="T65" fmla="*/ 28 h 254"/>
                  <a:gd name="T66" fmla="*/ 18 w 74"/>
                  <a:gd name="T67" fmla="*/ 36 h 254"/>
                  <a:gd name="T68" fmla="*/ 18 w 74"/>
                  <a:gd name="T69" fmla="*/ 254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4" h="254">
                    <a:moveTo>
                      <a:pt x="18" y="254"/>
                    </a:moveTo>
                    <a:lnTo>
                      <a:pt x="0" y="254"/>
                    </a:lnTo>
                    <a:lnTo>
                      <a:pt x="0" y="36"/>
                    </a:lnTo>
                    <a:lnTo>
                      <a:pt x="0" y="36"/>
                    </a:lnTo>
                    <a:lnTo>
                      <a:pt x="2" y="28"/>
                    </a:lnTo>
                    <a:lnTo>
                      <a:pt x="4" y="22"/>
                    </a:lnTo>
                    <a:lnTo>
                      <a:pt x="6" y="16"/>
                    </a:lnTo>
                    <a:lnTo>
                      <a:pt x="12" y="10"/>
                    </a:lnTo>
                    <a:lnTo>
                      <a:pt x="16" y="6"/>
                    </a:lnTo>
                    <a:lnTo>
                      <a:pt x="22" y="2"/>
                    </a:lnTo>
                    <a:lnTo>
                      <a:pt x="30" y="0"/>
                    </a:lnTo>
                    <a:lnTo>
                      <a:pt x="36" y="0"/>
                    </a:lnTo>
                    <a:lnTo>
                      <a:pt x="36" y="0"/>
                    </a:lnTo>
                    <a:lnTo>
                      <a:pt x="44" y="0"/>
                    </a:lnTo>
                    <a:lnTo>
                      <a:pt x="52" y="2"/>
                    </a:lnTo>
                    <a:lnTo>
                      <a:pt x="58" y="6"/>
                    </a:lnTo>
                    <a:lnTo>
                      <a:pt x="62" y="10"/>
                    </a:lnTo>
                    <a:lnTo>
                      <a:pt x="68" y="16"/>
                    </a:lnTo>
                    <a:lnTo>
                      <a:pt x="70" y="22"/>
                    </a:lnTo>
                    <a:lnTo>
                      <a:pt x="72" y="28"/>
                    </a:lnTo>
                    <a:lnTo>
                      <a:pt x="74" y="36"/>
                    </a:lnTo>
                    <a:lnTo>
                      <a:pt x="74" y="190"/>
                    </a:lnTo>
                    <a:lnTo>
                      <a:pt x="56" y="190"/>
                    </a:lnTo>
                    <a:lnTo>
                      <a:pt x="56" y="36"/>
                    </a:lnTo>
                    <a:lnTo>
                      <a:pt x="56" y="36"/>
                    </a:lnTo>
                    <a:lnTo>
                      <a:pt x="54" y="28"/>
                    </a:lnTo>
                    <a:lnTo>
                      <a:pt x="50" y="22"/>
                    </a:lnTo>
                    <a:lnTo>
                      <a:pt x="44" y="18"/>
                    </a:lnTo>
                    <a:lnTo>
                      <a:pt x="36" y="18"/>
                    </a:lnTo>
                    <a:lnTo>
                      <a:pt x="36" y="18"/>
                    </a:lnTo>
                    <a:lnTo>
                      <a:pt x="30" y="18"/>
                    </a:lnTo>
                    <a:lnTo>
                      <a:pt x="24" y="22"/>
                    </a:lnTo>
                    <a:lnTo>
                      <a:pt x="20" y="28"/>
                    </a:lnTo>
                    <a:lnTo>
                      <a:pt x="18" y="36"/>
                    </a:lnTo>
                    <a:lnTo>
                      <a:pt x="18" y="2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79" name="Freeform 31">
                <a:extLst>
                  <a:ext uri="{FF2B5EF4-FFF2-40B4-BE49-F238E27FC236}">
                    <a16:creationId xmlns:a16="http://schemas.microsoft.com/office/drawing/2014/main" id="{671A6332-964B-BC4C-B648-8C9F8542FBAA}"/>
                  </a:ext>
                </a:extLst>
              </p:cNvPr>
              <p:cNvSpPr>
                <a:spLocks/>
              </p:cNvSpPr>
              <p:nvPr/>
            </p:nvSpPr>
            <p:spPr bwMode="auto">
              <a:xfrm>
                <a:off x="1656763" y="492584"/>
                <a:ext cx="114300" cy="301625"/>
              </a:xfrm>
              <a:custGeom>
                <a:avLst/>
                <a:gdLst>
                  <a:gd name="T0" fmla="*/ 54 w 72"/>
                  <a:gd name="T1" fmla="*/ 190 h 190"/>
                  <a:gd name="T2" fmla="*/ 54 w 72"/>
                  <a:gd name="T3" fmla="*/ 36 h 190"/>
                  <a:gd name="T4" fmla="*/ 54 w 72"/>
                  <a:gd name="T5" fmla="*/ 36 h 190"/>
                  <a:gd name="T6" fmla="*/ 52 w 72"/>
                  <a:gd name="T7" fmla="*/ 28 h 190"/>
                  <a:gd name="T8" fmla="*/ 48 w 72"/>
                  <a:gd name="T9" fmla="*/ 22 h 190"/>
                  <a:gd name="T10" fmla="*/ 42 w 72"/>
                  <a:gd name="T11" fmla="*/ 18 h 190"/>
                  <a:gd name="T12" fmla="*/ 36 w 72"/>
                  <a:gd name="T13" fmla="*/ 18 h 190"/>
                  <a:gd name="T14" fmla="*/ 36 w 72"/>
                  <a:gd name="T15" fmla="*/ 18 h 190"/>
                  <a:gd name="T16" fmla="*/ 28 w 72"/>
                  <a:gd name="T17" fmla="*/ 18 h 190"/>
                  <a:gd name="T18" fmla="*/ 22 w 72"/>
                  <a:gd name="T19" fmla="*/ 22 h 190"/>
                  <a:gd name="T20" fmla="*/ 18 w 72"/>
                  <a:gd name="T21" fmla="*/ 28 h 190"/>
                  <a:gd name="T22" fmla="*/ 18 w 72"/>
                  <a:gd name="T23" fmla="*/ 36 h 190"/>
                  <a:gd name="T24" fmla="*/ 18 w 72"/>
                  <a:gd name="T25" fmla="*/ 190 h 190"/>
                  <a:gd name="T26" fmla="*/ 0 w 72"/>
                  <a:gd name="T27" fmla="*/ 190 h 190"/>
                  <a:gd name="T28" fmla="*/ 0 w 72"/>
                  <a:gd name="T29" fmla="*/ 36 h 190"/>
                  <a:gd name="T30" fmla="*/ 0 w 72"/>
                  <a:gd name="T31" fmla="*/ 36 h 190"/>
                  <a:gd name="T32" fmla="*/ 0 w 72"/>
                  <a:gd name="T33" fmla="*/ 28 h 190"/>
                  <a:gd name="T34" fmla="*/ 2 w 72"/>
                  <a:gd name="T35" fmla="*/ 22 h 190"/>
                  <a:gd name="T36" fmla="*/ 6 w 72"/>
                  <a:gd name="T37" fmla="*/ 16 h 190"/>
                  <a:gd name="T38" fmla="*/ 10 w 72"/>
                  <a:gd name="T39" fmla="*/ 10 h 190"/>
                  <a:gd name="T40" fmla="*/ 16 w 72"/>
                  <a:gd name="T41" fmla="*/ 6 h 190"/>
                  <a:gd name="T42" fmla="*/ 22 w 72"/>
                  <a:gd name="T43" fmla="*/ 2 h 190"/>
                  <a:gd name="T44" fmla="*/ 28 w 72"/>
                  <a:gd name="T45" fmla="*/ 0 h 190"/>
                  <a:gd name="T46" fmla="*/ 36 w 72"/>
                  <a:gd name="T47" fmla="*/ 0 h 190"/>
                  <a:gd name="T48" fmla="*/ 36 w 72"/>
                  <a:gd name="T49" fmla="*/ 0 h 190"/>
                  <a:gd name="T50" fmla="*/ 42 w 72"/>
                  <a:gd name="T51" fmla="*/ 0 h 190"/>
                  <a:gd name="T52" fmla="*/ 50 w 72"/>
                  <a:gd name="T53" fmla="*/ 2 h 190"/>
                  <a:gd name="T54" fmla="*/ 56 w 72"/>
                  <a:gd name="T55" fmla="*/ 6 h 190"/>
                  <a:gd name="T56" fmla="*/ 62 w 72"/>
                  <a:gd name="T57" fmla="*/ 10 h 190"/>
                  <a:gd name="T58" fmla="*/ 66 w 72"/>
                  <a:gd name="T59" fmla="*/ 16 h 190"/>
                  <a:gd name="T60" fmla="*/ 68 w 72"/>
                  <a:gd name="T61" fmla="*/ 22 h 190"/>
                  <a:gd name="T62" fmla="*/ 72 w 72"/>
                  <a:gd name="T63" fmla="*/ 28 h 190"/>
                  <a:gd name="T64" fmla="*/ 72 w 72"/>
                  <a:gd name="T65" fmla="*/ 36 h 190"/>
                  <a:gd name="T66" fmla="*/ 72 w 72"/>
                  <a:gd name="T67" fmla="*/ 190 h 190"/>
                  <a:gd name="T68" fmla="*/ 54 w 72"/>
                  <a:gd name="T69" fmla="*/ 190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2" h="190">
                    <a:moveTo>
                      <a:pt x="54" y="190"/>
                    </a:moveTo>
                    <a:lnTo>
                      <a:pt x="54" y="36"/>
                    </a:lnTo>
                    <a:lnTo>
                      <a:pt x="54" y="36"/>
                    </a:lnTo>
                    <a:lnTo>
                      <a:pt x="52" y="28"/>
                    </a:lnTo>
                    <a:lnTo>
                      <a:pt x="48" y="22"/>
                    </a:lnTo>
                    <a:lnTo>
                      <a:pt x="42" y="18"/>
                    </a:lnTo>
                    <a:lnTo>
                      <a:pt x="36" y="18"/>
                    </a:lnTo>
                    <a:lnTo>
                      <a:pt x="36" y="18"/>
                    </a:lnTo>
                    <a:lnTo>
                      <a:pt x="28" y="18"/>
                    </a:lnTo>
                    <a:lnTo>
                      <a:pt x="22" y="22"/>
                    </a:lnTo>
                    <a:lnTo>
                      <a:pt x="18" y="28"/>
                    </a:lnTo>
                    <a:lnTo>
                      <a:pt x="18" y="36"/>
                    </a:lnTo>
                    <a:lnTo>
                      <a:pt x="18" y="190"/>
                    </a:lnTo>
                    <a:lnTo>
                      <a:pt x="0" y="190"/>
                    </a:lnTo>
                    <a:lnTo>
                      <a:pt x="0" y="36"/>
                    </a:lnTo>
                    <a:lnTo>
                      <a:pt x="0" y="36"/>
                    </a:lnTo>
                    <a:lnTo>
                      <a:pt x="0" y="28"/>
                    </a:lnTo>
                    <a:lnTo>
                      <a:pt x="2" y="22"/>
                    </a:lnTo>
                    <a:lnTo>
                      <a:pt x="6" y="16"/>
                    </a:lnTo>
                    <a:lnTo>
                      <a:pt x="10" y="10"/>
                    </a:lnTo>
                    <a:lnTo>
                      <a:pt x="16" y="6"/>
                    </a:lnTo>
                    <a:lnTo>
                      <a:pt x="22" y="2"/>
                    </a:lnTo>
                    <a:lnTo>
                      <a:pt x="28" y="0"/>
                    </a:lnTo>
                    <a:lnTo>
                      <a:pt x="36" y="0"/>
                    </a:lnTo>
                    <a:lnTo>
                      <a:pt x="36" y="0"/>
                    </a:lnTo>
                    <a:lnTo>
                      <a:pt x="42" y="0"/>
                    </a:lnTo>
                    <a:lnTo>
                      <a:pt x="50" y="2"/>
                    </a:lnTo>
                    <a:lnTo>
                      <a:pt x="56" y="6"/>
                    </a:lnTo>
                    <a:lnTo>
                      <a:pt x="62" y="10"/>
                    </a:lnTo>
                    <a:lnTo>
                      <a:pt x="66" y="16"/>
                    </a:lnTo>
                    <a:lnTo>
                      <a:pt x="68" y="22"/>
                    </a:lnTo>
                    <a:lnTo>
                      <a:pt x="72" y="28"/>
                    </a:lnTo>
                    <a:lnTo>
                      <a:pt x="72" y="36"/>
                    </a:lnTo>
                    <a:lnTo>
                      <a:pt x="72" y="190"/>
                    </a:lnTo>
                    <a:lnTo>
                      <a:pt x="54" y="19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80" name="Freeform 32">
                <a:extLst>
                  <a:ext uri="{FF2B5EF4-FFF2-40B4-BE49-F238E27FC236}">
                    <a16:creationId xmlns:a16="http://schemas.microsoft.com/office/drawing/2014/main" id="{3088C3A5-04EF-BC95-2B0C-06E49084DC7F}"/>
                  </a:ext>
                </a:extLst>
              </p:cNvPr>
              <p:cNvSpPr>
                <a:spLocks/>
              </p:cNvSpPr>
              <p:nvPr/>
            </p:nvSpPr>
            <p:spPr bwMode="auto">
              <a:xfrm>
                <a:off x="1828213" y="657684"/>
                <a:ext cx="31750" cy="136525"/>
              </a:xfrm>
              <a:custGeom>
                <a:avLst/>
                <a:gdLst>
                  <a:gd name="T0" fmla="*/ 18 w 20"/>
                  <a:gd name="T1" fmla="*/ 86 h 86"/>
                  <a:gd name="T2" fmla="*/ 0 w 20"/>
                  <a:gd name="T3" fmla="*/ 86 h 86"/>
                  <a:gd name="T4" fmla="*/ 2 w 20"/>
                  <a:gd name="T5" fmla="*/ 0 h 86"/>
                  <a:gd name="T6" fmla="*/ 20 w 20"/>
                  <a:gd name="T7" fmla="*/ 0 h 86"/>
                  <a:gd name="T8" fmla="*/ 18 w 20"/>
                  <a:gd name="T9" fmla="*/ 86 h 86"/>
                </a:gdLst>
                <a:ahLst/>
                <a:cxnLst>
                  <a:cxn ang="0">
                    <a:pos x="T0" y="T1"/>
                  </a:cxn>
                  <a:cxn ang="0">
                    <a:pos x="T2" y="T3"/>
                  </a:cxn>
                  <a:cxn ang="0">
                    <a:pos x="T4" y="T5"/>
                  </a:cxn>
                  <a:cxn ang="0">
                    <a:pos x="T6" y="T7"/>
                  </a:cxn>
                  <a:cxn ang="0">
                    <a:pos x="T8" y="T9"/>
                  </a:cxn>
                </a:cxnLst>
                <a:rect l="0" t="0" r="r" b="b"/>
                <a:pathLst>
                  <a:path w="20" h="86">
                    <a:moveTo>
                      <a:pt x="18" y="86"/>
                    </a:moveTo>
                    <a:lnTo>
                      <a:pt x="0" y="86"/>
                    </a:lnTo>
                    <a:lnTo>
                      <a:pt x="2" y="0"/>
                    </a:lnTo>
                    <a:lnTo>
                      <a:pt x="20" y="0"/>
                    </a:lnTo>
                    <a:lnTo>
                      <a:pt x="18" y="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81" name="Freeform 33">
                <a:extLst>
                  <a:ext uri="{FF2B5EF4-FFF2-40B4-BE49-F238E27FC236}">
                    <a16:creationId xmlns:a16="http://schemas.microsoft.com/office/drawing/2014/main" id="{F87278AD-EBF6-7C7D-0CFC-07FEA0F5768D}"/>
                  </a:ext>
                </a:extLst>
              </p:cNvPr>
              <p:cNvSpPr>
                <a:spLocks/>
              </p:cNvSpPr>
              <p:nvPr/>
            </p:nvSpPr>
            <p:spPr bwMode="auto">
              <a:xfrm>
                <a:off x="1742488" y="508459"/>
                <a:ext cx="38100" cy="285750"/>
              </a:xfrm>
              <a:custGeom>
                <a:avLst/>
                <a:gdLst>
                  <a:gd name="T0" fmla="*/ 0 w 24"/>
                  <a:gd name="T1" fmla="*/ 180 h 180"/>
                  <a:gd name="T2" fmla="*/ 0 w 24"/>
                  <a:gd name="T3" fmla="*/ 26 h 180"/>
                  <a:gd name="T4" fmla="*/ 0 w 24"/>
                  <a:gd name="T5" fmla="*/ 26 h 180"/>
                  <a:gd name="T6" fmla="*/ 0 w 24"/>
                  <a:gd name="T7" fmla="*/ 18 h 180"/>
                  <a:gd name="T8" fmla="*/ 2 w 24"/>
                  <a:gd name="T9" fmla="*/ 12 h 180"/>
                  <a:gd name="T10" fmla="*/ 6 w 24"/>
                  <a:gd name="T11" fmla="*/ 6 h 180"/>
                  <a:gd name="T12" fmla="*/ 10 w 24"/>
                  <a:gd name="T13" fmla="*/ 0 h 180"/>
                  <a:gd name="T14" fmla="*/ 24 w 24"/>
                  <a:gd name="T15" fmla="*/ 12 h 180"/>
                  <a:gd name="T16" fmla="*/ 24 w 24"/>
                  <a:gd name="T17" fmla="*/ 12 h 180"/>
                  <a:gd name="T18" fmla="*/ 20 w 24"/>
                  <a:gd name="T19" fmla="*/ 18 h 180"/>
                  <a:gd name="T20" fmla="*/ 18 w 24"/>
                  <a:gd name="T21" fmla="*/ 26 h 180"/>
                  <a:gd name="T22" fmla="*/ 18 w 24"/>
                  <a:gd name="T23" fmla="*/ 180 h 180"/>
                  <a:gd name="T24" fmla="*/ 0 w 24"/>
                  <a:gd name="T25" fmla="*/ 18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 h="180">
                    <a:moveTo>
                      <a:pt x="0" y="180"/>
                    </a:moveTo>
                    <a:lnTo>
                      <a:pt x="0" y="26"/>
                    </a:lnTo>
                    <a:lnTo>
                      <a:pt x="0" y="26"/>
                    </a:lnTo>
                    <a:lnTo>
                      <a:pt x="0" y="18"/>
                    </a:lnTo>
                    <a:lnTo>
                      <a:pt x="2" y="12"/>
                    </a:lnTo>
                    <a:lnTo>
                      <a:pt x="6" y="6"/>
                    </a:lnTo>
                    <a:lnTo>
                      <a:pt x="10" y="0"/>
                    </a:lnTo>
                    <a:lnTo>
                      <a:pt x="24" y="12"/>
                    </a:lnTo>
                    <a:lnTo>
                      <a:pt x="24" y="12"/>
                    </a:lnTo>
                    <a:lnTo>
                      <a:pt x="20" y="18"/>
                    </a:lnTo>
                    <a:lnTo>
                      <a:pt x="18" y="26"/>
                    </a:lnTo>
                    <a:lnTo>
                      <a:pt x="18" y="180"/>
                    </a:lnTo>
                    <a:lnTo>
                      <a:pt x="0" y="1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82" name="Rectangle 34">
                <a:extLst>
                  <a:ext uri="{FF2B5EF4-FFF2-40B4-BE49-F238E27FC236}">
                    <a16:creationId xmlns:a16="http://schemas.microsoft.com/office/drawing/2014/main" id="{E07BC04E-C814-993B-1CAE-7E6E778831A1}"/>
                  </a:ext>
                </a:extLst>
              </p:cNvPr>
              <p:cNvSpPr>
                <a:spLocks noChangeArrowheads="1"/>
              </p:cNvSpPr>
              <p:nvPr/>
            </p:nvSpPr>
            <p:spPr bwMode="auto">
              <a:xfrm>
                <a:off x="1885363" y="1095834"/>
                <a:ext cx="28575" cy="2730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83" name="Rectangle 35">
                <a:extLst>
                  <a:ext uri="{FF2B5EF4-FFF2-40B4-BE49-F238E27FC236}">
                    <a16:creationId xmlns:a16="http://schemas.microsoft.com/office/drawing/2014/main" id="{ABEFD5CD-53A8-67C3-36CF-B2C5C5095854}"/>
                  </a:ext>
                </a:extLst>
              </p:cNvPr>
              <p:cNvSpPr>
                <a:spLocks noChangeArrowheads="1"/>
              </p:cNvSpPr>
              <p:nvPr/>
            </p:nvSpPr>
            <p:spPr bwMode="auto">
              <a:xfrm>
                <a:off x="1612313" y="1095834"/>
                <a:ext cx="28575" cy="2730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84" name="Freeform 36">
                <a:extLst>
                  <a:ext uri="{FF2B5EF4-FFF2-40B4-BE49-F238E27FC236}">
                    <a16:creationId xmlns:a16="http://schemas.microsoft.com/office/drawing/2014/main" id="{A2949D73-34DB-D6D0-2ECF-BEE157971535}"/>
                  </a:ext>
                </a:extLst>
              </p:cNvPr>
              <p:cNvSpPr>
                <a:spLocks/>
              </p:cNvSpPr>
              <p:nvPr/>
            </p:nvSpPr>
            <p:spPr bwMode="auto">
              <a:xfrm>
                <a:off x="1885363" y="733884"/>
                <a:ext cx="69850" cy="377825"/>
              </a:xfrm>
              <a:custGeom>
                <a:avLst/>
                <a:gdLst>
                  <a:gd name="T0" fmla="*/ 10 w 44"/>
                  <a:gd name="T1" fmla="*/ 238 h 238"/>
                  <a:gd name="T2" fmla="*/ 10 w 44"/>
                  <a:gd name="T3" fmla="*/ 238 h 238"/>
                  <a:gd name="T4" fmla="*/ 6 w 44"/>
                  <a:gd name="T5" fmla="*/ 236 h 238"/>
                  <a:gd name="T6" fmla="*/ 6 w 44"/>
                  <a:gd name="T7" fmla="*/ 236 h 238"/>
                  <a:gd name="T8" fmla="*/ 4 w 44"/>
                  <a:gd name="T9" fmla="*/ 234 h 238"/>
                  <a:gd name="T10" fmla="*/ 0 w 44"/>
                  <a:gd name="T11" fmla="*/ 232 h 238"/>
                  <a:gd name="T12" fmla="*/ 0 w 44"/>
                  <a:gd name="T13" fmla="*/ 228 h 238"/>
                  <a:gd name="T14" fmla="*/ 0 w 44"/>
                  <a:gd name="T15" fmla="*/ 226 h 238"/>
                  <a:gd name="T16" fmla="*/ 2 w 44"/>
                  <a:gd name="T17" fmla="*/ 222 h 238"/>
                  <a:gd name="T18" fmla="*/ 2 w 44"/>
                  <a:gd name="T19" fmla="*/ 222 h 238"/>
                  <a:gd name="T20" fmla="*/ 14 w 44"/>
                  <a:gd name="T21" fmla="*/ 180 h 238"/>
                  <a:gd name="T22" fmla="*/ 22 w 44"/>
                  <a:gd name="T23" fmla="*/ 138 h 238"/>
                  <a:gd name="T24" fmla="*/ 26 w 44"/>
                  <a:gd name="T25" fmla="*/ 94 h 238"/>
                  <a:gd name="T26" fmla="*/ 26 w 44"/>
                  <a:gd name="T27" fmla="*/ 50 h 238"/>
                  <a:gd name="T28" fmla="*/ 24 w 44"/>
                  <a:gd name="T29" fmla="*/ 8 h 238"/>
                  <a:gd name="T30" fmla="*/ 24 w 44"/>
                  <a:gd name="T31" fmla="*/ 8 h 238"/>
                  <a:gd name="T32" fmla="*/ 24 w 44"/>
                  <a:gd name="T33" fmla="*/ 6 h 238"/>
                  <a:gd name="T34" fmla="*/ 26 w 44"/>
                  <a:gd name="T35" fmla="*/ 2 h 238"/>
                  <a:gd name="T36" fmla="*/ 30 w 44"/>
                  <a:gd name="T37" fmla="*/ 0 h 238"/>
                  <a:gd name="T38" fmla="*/ 32 w 44"/>
                  <a:gd name="T39" fmla="*/ 0 h 238"/>
                  <a:gd name="T40" fmla="*/ 32 w 44"/>
                  <a:gd name="T41" fmla="*/ 0 h 238"/>
                  <a:gd name="T42" fmla="*/ 36 w 44"/>
                  <a:gd name="T43" fmla="*/ 0 h 238"/>
                  <a:gd name="T44" fmla="*/ 40 w 44"/>
                  <a:gd name="T45" fmla="*/ 2 h 238"/>
                  <a:gd name="T46" fmla="*/ 42 w 44"/>
                  <a:gd name="T47" fmla="*/ 4 h 238"/>
                  <a:gd name="T48" fmla="*/ 42 w 44"/>
                  <a:gd name="T49" fmla="*/ 8 h 238"/>
                  <a:gd name="T50" fmla="*/ 44 w 44"/>
                  <a:gd name="T51" fmla="*/ 50 h 238"/>
                  <a:gd name="T52" fmla="*/ 44 w 44"/>
                  <a:gd name="T53" fmla="*/ 50 h 238"/>
                  <a:gd name="T54" fmla="*/ 44 w 44"/>
                  <a:gd name="T55" fmla="*/ 94 h 238"/>
                  <a:gd name="T56" fmla="*/ 40 w 44"/>
                  <a:gd name="T57" fmla="*/ 140 h 238"/>
                  <a:gd name="T58" fmla="*/ 32 w 44"/>
                  <a:gd name="T59" fmla="*/ 184 h 238"/>
                  <a:gd name="T60" fmla="*/ 18 w 44"/>
                  <a:gd name="T61" fmla="*/ 228 h 238"/>
                  <a:gd name="T62" fmla="*/ 18 w 44"/>
                  <a:gd name="T63" fmla="*/ 230 h 238"/>
                  <a:gd name="T64" fmla="*/ 18 w 44"/>
                  <a:gd name="T65" fmla="*/ 230 h 238"/>
                  <a:gd name="T66" fmla="*/ 14 w 44"/>
                  <a:gd name="T67" fmla="*/ 236 h 238"/>
                  <a:gd name="T68" fmla="*/ 10 w 44"/>
                  <a:gd name="T69" fmla="*/ 238 h 238"/>
                  <a:gd name="T70" fmla="*/ 10 w 44"/>
                  <a:gd name="T71" fmla="*/ 238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4" h="238">
                    <a:moveTo>
                      <a:pt x="10" y="238"/>
                    </a:moveTo>
                    <a:lnTo>
                      <a:pt x="10" y="238"/>
                    </a:lnTo>
                    <a:lnTo>
                      <a:pt x="6" y="236"/>
                    </a:lnTo>
                    <a:lnTo>
                      <a:pt x="6" y="236"/>
                    </a:lnTo>
                    <a:lnTo>
                      <a:pt x="4" y="234"/>
                    </a:lnTo>
                    <a:lnTo>
                      <a:pt x="0" y="232"/>
                    </a:lnTo>
                    <a:lnTo>
                      <a:pt x="0" y="228"/>
                    </a:lnTo>
                    <a:lnTo>
                      <a:pt x="0" y="226"/>
                    </a:lnTo>
                    <a:lnTo>
                      <a:pt x="2" y="222"/>
                    </a:lnTo>
                    <a:lnTo>
                      <a:pt x="2" y="222"/>
                    </a:lnTo>
                    <a:lnTo>
                      <a:pt x="14" y="180"/>
                    </a:lnTo>
                    <a:lnTo>
                      <a:pt x="22" y="138"/>
                    </a:lnTo>
                    <a:lnTo>
                      <a:pt x="26" y="94"/>
                    </a:lnTo>
                    <a:lnTo>
                      <a:pt x="26" y="50"/>
                    </a:lnTo>
                    <a:lnTo>
                      <a:pt x="24" y="8"/>
                    </a:lnTo>
                    <a:lnTo>
                      <a:pt x="24" y="8"/>
                    </a:lnTo>
                    <a:lnTo>
                      <a:pt x="24" y="6"/>
                    </a:lnTo>
                    <a:lnTo>
                      <a:pt x="26" y="2"/>
                    </a:lnTo>
                    <a:lnTo>
                      <a:pt x="30" y="0"/>
                    </a:lnTo>
                    <a:lnTo>
                      <a:pt x="32" y="0"/>
                    </a:lnTo>
                    <a:lnTo>
                      <a:pt x="32" y="0"/>
                    </a:lnTo>
                    <a:lnTo>
                      <a:pt x="36" y="0"/>
                    </a:lnTo>
                    <a:lnTo>
                      <a:pt x="40" y="2"/>
                    </a:lnTo>
                    <a:lnTo>
                      <a:pt x="42" y="4"/>
                    </a:lnTo>
                    <a:lnTo>
                      <a:pt x="42" y="8"/>
                    </a:lnTo>
                    <a:lnTo>
                      <a:pt x="44" y="50"/>
                    </a:lnTo>
                    <a:lnTo>
                      <a:pt x="44" y="50"/>
                    </a:lnTo>
                    <a:lnTo>
                      <a:pt x="44" y="94"/>
                    </a:lnTo>
                    <a:lnTo>
                      <a:pt x="40" y="140"/>
                    </a:lnTo>
                    <a:lnTo>
                      <a:pt x="32" y="184"/>
                    </a:lnTo>
                    <a:lnTo>
                      <a:pt x="18" y="228"/>
                    </a:lnTo>
                    <a:lnTo>
                      <a:pt x="18" y="230"/>
                    </a:lnTo>
                    <a:lnTo>
                      <a:pt x="18" y="230"/>
                    </a:lnTo>
                    <a:lnTo>
                      <a:pt x="14" y="236"/>
                    </a:lnTo>
                    <a:lnTo>
                      <a:pt x="10" y="238"/>
                    </a:lnTo>
                    <a:lnTo>
                      <a:pt x="10" y="2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85" name="Freeform 37">
                <a:extLst>
                  <a:ext uri="{FF2B5EF4-FFF2-40B4-BE49-F238E27FC236}">
                    <a16:creationId xmlns:a16="http://schemas.microsoft.com/office/drawing/2014/main" id="{5FBC95B6-6500-5707-4A3B-77AEA22441A3}"/>
                  </a:ext>
                </a:extLst>
              </p:cNvPr>
              <p:cNvSpPr>
                <a:spLocks/>
              </p:cNvSpPr>
              <p:nvPr/>
            </p:nvSpPr>
            <p:spPr bwMode="auto">
              <a:xfrm>
                <a:off x="1583738" y="870409"/>
                <a:ext cx="222250" cy="158750"/>
              </a:xfrm>
              <a:custGeom>
                <a:avLst/>
                <a:gdLst>
                  <a:gd name="T0" fmla="*/ 140 w 140"/>
                  <a:gd name="T1" fmla="*/ 100 h 100"/>
                  <a:gd name="T2" fmla="*/ 122 w 140"/>
                  <a:gd name="T3" fmla="*/ 100 h 100"/>
                  <a:gd name="T4" fmla="*/ 122 w 140"/>
                  <a:gd name="T5" fmla="*/ 78 h 100"/>
                  <a:gd name="T6" fmla="*/ 122 w 140"/>
                  <a:gd name="T7" fmla="*/ 78 h 100"/>
                  <a:gd name="T8" fmla="*/ 120 w 140"/>
                  <a:gd name="T9" fmla="*/ 66 h 100"/>
                  <a:gd name="T10" fmla="*/ 116 w 140"/>
                  <a:gd name="T11" fmla="*/ 56 h 100"/>
                  <a:gd name="T12" fmla="*/ 112 w 140"/>
                  <a:gd name="T13" fmla="*/ 46 h 100"/>
                  <a:gd name="T14" fmla="*/ 106 w 140"/>
                  <a:gd name="T15" fmla="*/ 38 h 100"/>
                  <a:gd name="T16" fmla="*/ 96 w 140"/>
                  <a:gd name="T17" fmla="*/ 30 h 100"/>
                  <a:gd name="T18" fmla="*/ 88 w 140"/>
                  <a:gd name="T19" fmla="*/ 24 h 100"/>
                  <a:gd name="T20" fmla="*/ 76 w 140"/>
                  <a:gd name="T21" fmla="*/ 20 h 100"/>
                  <a:gd name="T22" fmla="*/ 66 w 140"/>
                  <a:gd name="T23" fmla="*/ 18 h 100"/>
                  <a:gd name="T24" fmla="*/ 0 w 140"/>
                  <a:gd name="T25" fmla="*/ 18 h 100"/>
                  <a:gd name="T26" fmla="*/ 0 w 140"/>
                  <a:gd name="T27" fmla="*/ 0 h 100"/>
                  <a:gd name="T28" fmla="*/ 66 w 140"/>
                  <a:gd name="T29" fmla="*/ 0 h 100"/>
                  <a:gd name="T30" fmla="*/ 66 w 140"/>
                  <a:gd name="T31" fmla="*/ 0 h 100"/>
                  <a:gd name="T32" fmla="*/ 82 w 140"/>
                  <a:gd name="T33" fmla="*/ 4 h 100"/>
                  <a:gd name="T34" fmla="*/ 96 w 140"/>
                  <a:gd name="T35" fmla="*/ 8 h 100"/>
                  <a:gd name="T36" fmla="*/ 108 w 140"/>
                  <a:gd name="T37" fmla="*/ 16 h 100"/>
                  <a:gd name="T38" fmla="*/ 118 w 140"/>
                  <a:gd name="T39" fmla="*/ 26 h 100"/>
                  <a:gd name="T40" fmla="*/ 128 w 140"/>
                  <a:gd name="T41" fmla="*/ 36 h 100"/>
                  <a:gd name="T42" fmla="*/ 134 w 140"/>
                  <a:gd name="T43" fmla="*/ 50 h 100"/>
                  <a:gd name="T44" fmla="*/ 138 w 140"/>
                  <a:gd name="T45" fmla="*/ 62 h 100"/>
                  <a:gd name="T46" fmla="*/ 140 w 140"/>
                  <a:gd name="T47" fmla="*/ 78 h 100"/>
                  <a:gd name="T48" fmla="*/ 140 w 140"/>
                  <a:gd name="T49"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0" h="100">
                    <a:moveTo>
                      <a:pt x="140" y="100"/>
                    </a:moveTo>
                    <a:lnTo>
                      <a:pt x="122" y="100"/>
                    </a:lnTo>
                    <a:lnTo>
                      <a:pt x="122" y="78"/>
                    </a:lnTo>
                    <a:lnTo>
                      <a:pt x="122" y="78"/>
                    </a:lnTo>
                    <a:lnTo>
                      <a:pt x="120" y="66"/>
                    </a:lnTo>
                    <a:lnTo>
                      <a:pt x="116" y="56"/>
                    </a:lnTo>
                    <a:lnTo>
                      <a:pt x="112" y="46"/>
                    </a:lnTo>
                    <a:lnTo>
                      <a:pt x="106" y="38"/>
                    </a:lnTo>
                    <a:lnTo>
                      <a:pt x="96" y="30"/>
                    </a:lnTo>
                    <a:lnTo>
                      <a:pt x="88" y="24"/>
                    </a:lnTo>
                    <a:lnTo>
                      <a:pt x="76" y="20"/>
                    </a:lnTo>
                    <a:lnTo>
                      <a:pt x="66" y="18"/>
                    </a:lnTo>
                    <a:lnTo>
                      <a:pt x="0" y="18"/>
                    </a:lnTo>
                    <a:lnTo>
                      <a:pt x="0" y="0"/>
                    </a:lnTo>
                    <a:lnTo>
                      <a:pt x="66" y="0"/>
                    </a:lnTo>
                    <a:lnTo>
                      <a:pt x="66" y="0"/>
                    </a:lnTo>
                    <a:lnTo>
                      <a:pt x="82" y="4"/>
                    </a:lnTo>
                    <a:lnTo>
                      <a:pt x="96" y="8"/>
                    </a:lnTo>
                    <a:lnTo>
                      <a:pt x="108" y="16"/>
                    </a:lnTo>
                    <a:lnTo>
                      <a:pt x="118" y="26"/>
                    </a:lnTo>
                    <a:lnTo>
                      <a:pt x="128" y="36"/>
                    </a:lnTo>
                    <a:lnTo>
                      <a:pt x="134" y="50"/>
                    </a:lnTo>
                    <a:lnTo>
                      <a:pt x="138" y="62"/>
                    </a:lnTo>
                    <a:lnTo>
                      <a:pt x="140" y="78"/>
                    </a:lnTo>
                    <a:lnTo>
                      <a:pt x="140" y="1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86" name="Freeform 38">
                <a:extLst>
                  <a:ext uri="{FF2B5EF4-FFF2-40B4-BE49-F238E27FC236}">
                    <a16:creationId xmlns:a16="http://schemas.microsoft.com/office/drawing/2014/main" id="{D9C06710-A304-A474-4279-14A89E546759}"/>
                  </a:ext>
                </a:extLst>
              </p:cNvPr>
              <p:cNvSpPr>
                <a:spLocks/>
              </p:cNvSpPr>
              <p:nvPr/>
            </p:nvSpPr>
            <p:spPr bwMode="auto">
              <a:xfrm>
                <a:off x="1964738" y="397334"/>
                <a:ext cx="238125" cy="247650"/>
              </a:xfrm>
              <a:custGeom>
                <a:avLst/>
                <a:gdLst>
                  <a:gd name="T0" fmla="*/ 110 w 150"/>
                  <a:gd name="T1" fmla="*/ 156 h 156"/>
                  <a:gd name="T2" fmla="*/ 110 w 150"/>
                  <a:gd name="T3" fmla="*/ 156 h 156"/>
                  <a:gd name="T4" fmla="*/ 106 w 150"/>
                  <a:gd name="T5" fmla="*/ 156 h 156"/>
                  <a:gd name="T6" fmla="*/ 102 w 150"/>
                  <a:gd name="T7" fmla="*/ 152 h 156"/>
                  <a:gd name="T8" fmla="*/ 102 w 150"/>
                  <a:gd name="T9" fmla="*/ 152 h 156"/>
                  <a:gd name="T10" fmla="*/ 102 w 150"/>
                  <a:gd name="T11" fmla="*/ 150 h 156"/>
                  <a:gd name="T12" fmla="*/ 100 w 150"/>
                  <a:gd name="T13" fmla="*/ 146 h 156"/>
                  <a:gd name="T14" fmla="*/ 102 w 150"/>
                  <a:gd name="T15" fmla="*/ 142 h 156"/>
                  <a:gd name="T16" fmla="*/ 104 w 150"/>
                  <a:gd name="T17" fmla="*/ 140 h 156"/>
                  <a:gd name="T18" fmla="*/ 104 w 150"/>
                  <a:gd name="T19" fmla="*/ 140 h 156"/>
                  <a:gd name="T20" fmla="*/ 116 w 150"/>
                  <a:gd name="T21" fmla="*/ 128 h 156"/>
                  <a:gd name="T22" fmla="*/ 126 w 150"/>
                  <a:gd name="T23" fmla="*/ 114 h 156"/>
                  <a:gd name="T24" fmla="*/ 130 w 150"/>
                  <a:gd name="T25" fmla="*/ 100 h 156"/>
                  <a:gd name="T26" fmla="*/ 132 w 150"/>
                  <a:gd name="T27" fmla="*/ 86 h 156"/>
                  <a:gd name="T28" fmla="*/ 132 w 150"/>
                  <a:gd name="T29" fmla="*/ 86 h 156"/>
                  <a:gd name="T30" fmla="*/ 132 w 150"/>
                  <a:gd name="T31" fmla="*/ 72 h 156"/>
                  <a:gd name="T32" fmla="*/ 128 w 150"/>
                  <a:gd name="T33" fmla="*/ 60 h 156"/>
                  <a:gd name="T34" fmla="*/ 122 w 150"/>
                  <a:gd name="T35" fmla="*/ 48 h 156"/>
                  <a:gd name="T36" fmla="*/ 114 w 150"/>
                  <a:gd name="T37" fmla="*/ 38 h 156"/>
                  <a:gd name="T38" fmla="*/ 104 w 150"/>
                  <a:gd name="T39" fmla="*/ 30 h 156"/>
                  <a:gd name="T40" fmla="*/ 92 w 150"/>
                  <a:gd name="T41" fmla="*/ 24 h 156"/>
                  <a:gd name="T42" fmla="*/ 80 w 150"/>
                  <a:gd name="T43" fmla="*/ 20 h 156"/>
                  <a:gd name="T44" fmla="*/ 66 w 150"/>
                  <a:gd name="T45" fmla="*/ 18 h 156"/>
                  <a:gd name="T46" fmla="*/ 66 w 150"/>
                  <a:gd name="T47" fmla="*/ 18 h 156"/>
                  <a:gd name="T48" fmla="*/ 52 w 150"/>
                  <a:gd name="T49" fmla="*/ 20 h 156"/>
                  <a:gd name="T50" fmla="*/ 38 w 150"/>
                  <a:gd name="T51" fmla="*/ 24 h 156"/>
                  <a:gd name="T52" fmla="*/ 26 w 150"/>
                  <a:gd name="T53" fmla="*/ 32 h 156"/>
                  <a:gd name="T54" fmla="*/ 16 w 150"/>
                  <a:gd name="T55" fmla="*/ 42 h 156"/>
                  <a:gd name="T56" fmla="*/ 16 w 150"/>
                  <a:gd name="T57" fmla="*/ 42 h 156"/>
                  <a:gd name="T58" fmla="*/ 12 w 150"/>
                  <a:gd name="T59" fmla="*/ 44 h 156"/>
                  <a:gd name="T60" fmla="*/ 10 w 150"/>
                  <a:gd name="T61" fmla="*/ 44 h 156"/>
                  <a:gd name="T62" fmla="*/ 6 w 150"/>
                  <a:gd name="T63" fmla="*/ 44 h 156"/>
                  <a:gd name="T64" fmla="*/ 2 w 150"/>
                  <a:gd name="T65" fmla="*/ 42 h 156"/>
                  <a:gd name="T66" fmla="*/ 2 w 150"/>
                  <a:gd name="T67" fmla="*/ 42 h 156"/>
                  <a:gd name="T68" fmla="*/ 0 w 150"/>
                  <a:gd name="T69" fmla="*/ 40 h 156"/>
                  <a:gd name="T70" fmla="*/ 0 w 150"/>
                  <a:gd name="T71" fmla="*/ 36 h 156"/>
                  <a:gd name="T72" fmla="*/ 0 w 150"/>
                  <a:gd name="T73" fmla="*/ 34 h 156"/>
                  <a:gd name="T74" fmla="*/ 2 w 150"/>
                  <a:gd name="T75" fmla="*/ 30 h 156"/>
                  <a:gd name="T76" fmla="*/ 2 w 150"/>
                  <a:gd name="T77" fmla="*/ 30 h 156"/>
                  <a:gd name="T78" fmla="*/ 16 w 150"/>
                  <a:gd name="T79" fmla="*/ 18 h 156"/>
                  <a:gd name="T80" fmla="*/ 30 w 150"/>
                  <a:gd name="T81" fmla="*/ 8 h 156"/>
                  <a:gd name="T82" fmla="*/ 48 w 150"/>
                  <a:gd name="T83" fmla="*/ 2 h 156"/>
                  <a:gd name="T84" fmla="*/ 66 w 150"/>
                  <a:gd name="T85" fmla="*/ 0 h 156"/>
                  <a:gd name="T86" fmla="*/ 66 w 150"/>
                  <a:gd name="T87" fmla="*/ 0 h 156"/>
                  <a:gd name="T88" fmla="*/ 82 w 150"/>
                  <a:gd name="T89" fmla="*/ 2 h 156"/>
                  <a:gd name="T90" fmla="*/ 98 w 150"/>
                  <a:gd name="T91" fmla="*/ 8 h 156"/>
                  <a:gd name="T92" fmla="*/ 114 w 150"/>
                  <a:gd name="T93" fmla="*/ 16 h 156"/>
                  <a:gd name="T94" fmla="*/ 126 w 150"/>
                  <a:gd name="T95" fmla="*/ 26 h 156"/>
                  <a:gd name="T96" fmla="*/ 136 w 150"/>
                  <a:gd name="T97" fmla="*/ 38 h 156"/>
                  <a:gd name="T98" fmla="*/ 144 w 150"/>
                  <a:gd name="T99" fmla="*/ 52 h 156"/>
                  <a:gd name="T100" fmla="*/ 148 w 150"/>
                  <a:gd name="T101" fmla="*/ 68 h 156"/>
                  <a:gd name="T102" fmla="*/ 150 w 150"/>
                  <a:gd name="T103" fmla="*/ 86 h 156"/>
                  <a:gd name="T104" fmla="*/ 150 w 150"/>
                  <a:gd name="T105" fmla="*/ 86 h 156"/>
                  <a:gd name="T106" fmla="*/ 148 w 150"/>
                  <a:gd name="T107" fmla="*/ 104 h 156"/>
                  <a:gd name="T108" fmla="*/ 142 w 150"/>
                  <a:gd name="T109" fmla="*/ 122 h 156"/>
                  <a:gd name="T110" fmla="*/ 130 w 150"/>
                  <a:gd name="T111" fmla="*/ 138 h 156"/>
                  <a:gd name="T112" fmla="*/ 116 w 150"/>
                  <a:gd name="T113" fmla="*/ 154 h 156"/>
                  <a:gd name="T114" fmla="*/ 116 w 150"/>
                  <a:gd name="T115" fmla="*/ 154 h 156"/>
                  <a:gd name="T116" fmla="*/ 110 w 150"/>
                  <a:gd name="T117" fmla="*/ 156 h 156"/>
                  <a:gd name="T118" fmla="*/ 110 w 150"/>
                  <a:gd name="T119" fmla="*/ 156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50" h="156">
                    <a:moveTo>
                      <a:pt x="110" y="156"/>
                    </a:moveTo>
                    <a:lnTo>
                      <a:pt x="110" y="156"/>
                    </a:lnTo>
                    <a:lnTo>
                      <a:pt x="106" y="156"/>
                    </a:lnTo>
                    <a:lnTo>
                      <a:pt x="102" y="152"/>
                    </a:lnTo>
                    <a:lnTo>
                      <a:pt x="102" y="152"/>
                    </a:lnTo>
                    <a:lnTo>
                      <a:pt x="102" y="150"/>
                    </a:lnTo>
                    <a:lnTo>
                      <a:pt x="100" y="146"/>
                    </a:lnTo>
                    <a:lnTo>
                      <a:pt x="102" y="142"/>
                    </a:lnTo>
                    <a:lnTo>
                      <a:pt x="104" y="140"/>
                    </a:lnTo>
                    <a:lnTo>
                      <a:pt x="104" y="140"/>
                    </a:lnTo>
                    <a:lnTo>
                      <a:pt x="116" y="128"/>
                    </a:lnTo>
                    <a:lnTo>
                      <a:pt x="126" y="114"/>
                    </a:lnTo>
                    <a:lnTo>
                      <a:pt x="130" y="100"/>
                    </a:lnTo>
                    <a:lnTo>
                      <a:pt x="132" y="86"/>
                    </a:lnTo>
                    <a:lnTo>
                      <a:pt x="132" y="86"/>
                    </a:lnTo>
                    <a:lnTo>
                      <a:pt x="132" y="72"/>
                    </a:lnTo>
                    <a:lnTo>
                      <a:pt x="128" y="60"/>
                    </a:lnTo>
                    <a:lnTo>
                      <a:pt x="122" y="48"/>
                    </a:lnTo>
                    <a:lnTo>
                      <a:pt x="114" y="38"/>
                    </a:lnTo>
                    <a:lnTo>
                      <a:pt x="104" y="30"/>
                    </a:lnTo>
                    <a:lnTo>
                      <a:pt x="92" y="24"/>
                    </a:lnTo>
                    <a:lnTo>
                      <a:pt x="80" y="20"/>
                    </a:lnTo>
                    <a:lnTo>
                      <a:pt x="66" y="18"/>
                    </a:lnTo>
                    <a:lnTo>
                      <a:pt x="66" y="18"/>
                    </a:lnTo>
                    <a:lnTo>
                      <a:pt x="52" y="20"/>
                    </a:lnTo>
                    <a:lnTo>
                      <a:pt x="38" y="24"/>
                    </a:lnTo>
                    <a:lnTo>
                      <a:pt x="26" y="32"/>
                    </a:lnTo>
                    <a:lnTo>
                      <a:pt x="16" y="42"/>
                    </a:lnTo>
                    <a:lnTo>
                      <a:pt x="16" y="42"/>
                    </a:lnTo>
                    <a:lnTo>
                      <a:pt x="12" y="44"/>
                    </a:lnTo>
                    <a:lnTo>
                      <a:pt x="10" y="44"/>
                    </a:lnTo>
                    <a:lnTo>
                      <a:pt x="6" y="44"/>
                    </a:lnTo>
                    <a:lnTo>
                      <a:pt x="2" y="42"/>
                    </a:lnTo>
                    <a:lnTo>
                      <a:pt x="2" y="42"/>
                    </a:lnTo>
                    <a:lnTo>
                      <a:pt x="0" y="40"/>
                    </a:lnTo>
                    <a:lnTo>
                      <a:pt x="0" y="36"/>
                    </a:lnTo>
                    <a:lnTo>
                      <a:pt x="0" y="34"/>
                    </a:lnTo>
                    <a:lnTo>
                      <a:pt x="2" y="30"/>
                    </a:lnTo>
                    <a:lnTo>
                      <a:pt x="2" y="30"/>
                    </a:lnTo>
                    <a:lnTo>
                      <a:pt x="16" y="18"/>
                    </a:lnTo>
                    <a:lnTo>
                      <a:pt x="30" y="8"/>
                    </a:lnTo>
                    <a:lnTo>
                      <a:pt x="48" y="2"/>
                    </a:lnTo>
                    <a:lnTo>
                      <a:pt x="66" y="0"/>
                    </a:lnTo>
                    <a:lnTo>
                      <a:pt x="66" y="0"/>
                    </a:lnTo>
                    <a:lnTo>
                      <a:pt x="82" y="2"/>
                    </a:lnTo>
                    <a:lnTo>
                      <a:pt x="98" y="8"/>
                    </a:lnTo>
                    <a:lnTo>
                      <a:pt x="114" y="16"/>
                    </a:lnTo>
                    <a:lnTo>
                      <a:pt x="126" y="26"/>
                    </a:lnTo>
                    <a:lnTo>
                      <a:pt x="136" y="38"/>
                    </a:lnTo>
                    <a:lnTo>
                      <a:pt x="144" y="52"/>
                    </a:lnTo>
                    <a:lnTo>
                      <a:pt x="148" y="68"/>
                    </a:lnTo>
                    <a:lnTo>
                      <a:pt x="150" y="86"/>
                    </a:lnTo>
                    <a:lnTo>
                      <a:pt x="150" y="86"/>
                    </a:lnTo>
                    <a:lnTo>
                      <a:pt x="148" y="104"/>
                    </a:lnTo>
                    <a:lnTo>
                      <a:pt x="142" y="122"/>
                    </a:lnTo>
                    <a:lnTo>
                      <a:pt x="130" y="138"/>
                    </a:lnTo>
                    <a:lnTo>
                      <a:pt x="116" y="154"/>
                    </a:lnTo>
                    <a:lnTo>
                      <a:pt x="116" y="154"/>
                    </a:lnTo>
                    <a:lnTo>
                      <a:pt x="110" y="156"/>
                    </a:lnTo>
                    <a:lnTo>
                      <a:pt x="110" y="1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87" name="Freeform 39">
                <a:extLst>
                  <a:ext uri="{FF2B5EF4-FFF2-40B4-BE49-F238E27FC236}">
                    <a16:creationId xmlns:a16="http://schemas.microsoft.com/office/drawing/2014/main" id="{5F9E6EB9-4052-2CB9-AF19-EA6E83EDBAAB}"/>
                  </a:ext>
                </a:extLst>
              </p:cNvPr>
              <p:cNvSpPr>
                <a:spLocks/>
              </p:cNvSpPr>
              <p:nvPr/>
            </p:nvSpPr>
            <p:spPr bwMode="auto">
              <a:xfrm>
                <a:off x="1964738" y="603709"/>
                <a:ext cx="203200" cy="196850"/>
              </a:xfrm>
              <a:custGeom>
                <a:avLst/>
                <a:gdLst>
                  <a:gd name="T0" fmla="*/ 8 w 128"/>
                  <a:gd name="T1" fmla="*/ 124 h 124"/>
                  <a:gd name="T2" fmla="*/ 8 w 128"/>
                  <a:gd name="T3" fmla="*/ 124 h 124"/>
                  <a:gd name="T4" fmla="*/ 6 w 128"/>
                  <a:gd name="T5" fmla="*/ 124 h 124"/>
                  <a:gd name="T6" fmla="*/ 2 w 128"/>
                  <a:gd name="T7" fmla="*/ 122 h 124"/>
                  <a:gd name="T8" fmla="*/ 2 w 128"/>
                  <a:gd name="T9" fmla="*/ 122 h 124"/>
                  <a:gd name="T10" fmla="*/ 0 w 128"/>
                  <a:gd name="T11" fmla="*/ 118 h 124"/>
                  <a:gd name="T12" fmla="*/ 0 w 128"/>
                  <a:gd name="T13" fmla="*/ 114 h 124"/>
                  <a:gd name="T14" fmla="*/ 0 w 128"/>
                  <a:gd name="T15" fmla="*/ 112 h 124"/>
                  <a:gd name="T16" fmla="*/ 2 w 128"/>
                  <a:gd name="T17" fmla="*/ 108 h 124"/>
                  <a:gd name="T18" fmla="*/ 112 w 128"/>
                  <a:gd name="T19" fmla="*/ 2 h 124"/>
                  <a:gd name="T20" fmla="*/ 112 w 128"/>
                  <a:gd name="T21" fmla="*/ 2 h 124"/>
                  <a:gd name="T22" fmla="*/ 116 w 128"/>
                  <a:gd name="T23" fmla="*/ 0 h 124"/>
                  <a:gd name="T24" fmla="*/ 118 w 128"/>
                  <a:gd name="T25" fmla="*/ 0 h 124"/>
                  <a:gd name="T26" fmla="*/ 122 w 128"/>
                  <a:gd name="T27" fmla="*/ 0 h 124"/>
                  <a:gd name="T28" fmla="*/ 124 w 128"/>
                  <a:gd name="T29" fmla="*/ 2 h 124"/>
                  <a:gd name="T30" fmla="*/ 124 w 128"/>
                  <a:gd name="T31" fmla="*/ 2 h 124"/>
                  <a:gd name="T32" fmla="*/ 126 w 128"/>
                  <a:gd name="T33" fmla="*/ 6 h 124"/>
                  <a:gd name="T34" fmla="*/ 128 w 128"/>
                  <a:gd name="T35" fmla="*/ 8 h 124"/>
                  <a:gd name="T36" fmla="*/ 126 w 128"/>
                  <a:gd name="T37" fmla="*/ 12 h 124"/>
                  <a:gd name="T38" fmla="*/ 124 w 128"/>
                  <a:gd name="T39" fmla="*/ 14 h 124"/>
                  <a:gd name="T40" fmla="*/ 14 w 128"/>
                  <a:gd name="T41" fmla="*/ 122 h 124"/>
                  <a:gd name="T42" fmla="*/ 14 w 128"/>
                  <a:gd name="T43" fmla="*/ 122 h 124"/>
                  <a:gd name="T44" fmla="*/ 12 w 128"/>
                  <a:gd name="T45" fmla="*/ 124 h 124"/>
                  <a:gd name="T46" fmla="*/ 8 w 128"/>
                  <a:gd name="T47" fmla="*/ 124 h 124"/>
                  <a:gd name="T48" fmla="*/ 8 w 128"/>
                  <a:gd name="T49"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8" h="124">
                    <a:moveTo>
                      <a:pt x="8" y="124"/>
                    </a:moveTo>
                    <a:lnTo>
                      <a:pt x="8" y="124"/>
                    </a:lnTo>
                    <a:lnTo>
                      <a:pt x="6" y="124"/>
                    </a:lnTo>
                    <a:lnTo>
                      <a:pt x="2" y="122"/>
                    </a:lnTo>
                    <a:lnTo>
                      <a:pt x="2" y="122"/>
                    </a:lnTo>
                    <a:lnTo>
                      <a:pt x="0" y="118"/>
                    </a:lnTo>
                    <a:lnTo>
                      <a:pt x="0" y="114"/>
                    </a:lnTo>
                    <a:lnTo>
                      <a:pt x="0" y="112"/>
                    </a:lnTo>
                    <a:lnTo>
                      <a:pt x="2" y="108"/>
                    </a:lnTo>
                    <a:lnTo>
                      <a:pt x="112" y="2"/>
                    </a:lnTo>
                    <a:lnTo>
                      <a:pt x="112" y="2"/>
                    </a:lnTo>
                    <a:lnTo>
                      <a:pt x="116" y="0"/>
                    </a:lnTo>
                    <a:lnTo>
                      <a:pt x="118" y="0"/>
                    </a:lnTo>
                    <a:lnTo>
                      <a:pt x="122" y="0"/>
                    </a:lnTo>
                    <a:lnTo>
                      <a:pt x="124" y="2"/>
                    </a:lnTo>
                    <a:lnTo>
                      <a:pt x="124" y="2"/>
                    </a:lnTo>
                    <a:lnTo>
                      <a:pt x="126" y="6"/>
                    </a:lnTo>
                    <a:lnTo>
                      <a:pt x="128" y="8"/>
                    </a:lnTo>
                    <a:lnTo>
                      <a:pt x="126" y="12"/>
                    </a:lnTo>
                    <a:lnTo>
                      <a:pt x="124" y="14"/>
                    </a:lnTo>
                    <a:lnTo>
                      <a:pt x="14" y="122"/>
                    </a:lnTo>
                    <a:lnTo>
                      <a:pt x="14" y="122"/>
                    </a:lnTo>
                    <a:lnTo>
                      <a:pt x="12" y="124"/>
                    </a:lnTo>
                    <a:lnTo>
                      <a:pt x="8" y="124"/>
                    </a:lnTo>
                    <a:lnTo>
                      <a:pt x="8" y="1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88" name="Freeform 40">
                <a:extLst>
                  <a:ext uri="{FF2B5EF4-FFF2-40B4-BE49-F238E27FC236}">
                    <a16:creationId xmlns:a16="http://schemas.microsoft.com/office/drawing/2014/main" id="{2D9759FE-C9BC-C77F-2C7F-EB468E2D6854}"/>
                  </a:ext>
                </a:extLst>
              </p:cNvPr>
              <p:cNvSpPr>
                <a:spLocks/>
              </p:cNvSpPr>
              <p:nvPr/>
            </p:nvSpPr>
            <p:spPr bwMode="auto">
              <a:xfrm>
                <a:off x="1752013" y="397334"/>
                <a:ext cx="241300" cy="247650"/>
              </a:xfrm>
              <a:custGeom>
                <a:avLst/>
                <a:gdLst>
                  <a:gd name="T0" fmla="*/ 42 w 152"/>
                  <a:gd name="T1" fmla="*/ 156 h 156"/>
                  <a:gd name="T2" fmla="*/ 42 w 152"/>
                  <a:gd name="T3" fmla="*/ 156 h 156"/>
                  <a:gd name="T4" fmla="*/ 36 w 152"/>
                  <a:gd name="T5" fmla="*/ 154 h 156"/>
                  <a:gd name="T6" fmla="*/ 36 w 152"/>
                  <a:gd name="T7" fmla="*/ 154 h 156"/>
                  <a:gd name="T8" fmla="*/ 20 w 152"/>
                  <a:gd name="T9" fmla="*/ 138 h 156"/>
                  <a:gd name="T10" fmla="*/ 10 w 152"/>
                  <a:gd name="T11" fmla="*/ 122 h 156"/>
                  <a:gd name="T12" fmla="*/ 2 w 152"/>
                  <a:gd name="T13" fmla="*/ 104 h 156"/>
                  <a:gd name="T14" fmla="*/ 0 w 152"/>
                  <a:gd name="T15" fmla="*/ 86 h 156"/>
                  <a:gd name="T16" fmla="*/ 0 w 152"/>
                  <a:gd name="T17" fmla="*/ 86 h 156"/>
                  <a:gd name="T18" fmla="*/ 2 w 152"/>
                  <a:gd name="T19" fmla="*/ 68 h 156"/>
                  <a:gd name="T20" fmla="*/ 8 w 152"/>
                  <a:gd name="T21" fmla="*/ 52 h 156"/>
                  <a:gd name="T22" fmla="*/ 14 w 152"/>
                  <a:gd name="T23" fmla="*/ 38 h 156"/>
                  <a:gd name="T24" fmla="*/ 26 w 152"/>
                  <a:gd name="T25" fmla="*/ 26 h 156"/>
                  <a:gd name="T26" fmla="*/ 38 w 152"/>
                  <a:gd name="T27" fmla="*/ 16 h 156"/>
                  <a:gd name="T28" fmla="*/ 52 w 152"/>
                  <a:gd name="T29" fmla="*/ 8 h 156"/>
                  <a:gd name="T30" fmla="*/ 68 w 152"/>
                  <a:gd name="T31" fmla="*/ 2 h 156"/>
                  <a:gd name="T32" fmla="*/ 86 w 152"/>
                  <a:gd name="T33" fmla="*/ 0 h 156"/>
                  <a:gd name="T34" fmla="*/ 86 w 152"/>
                  <a:gd name="T35" fmla="*/ 0 h 156"/>
                  <a:gd name="T36" fmla="*/ 104 w 152"/>
                  <a:gd name="T37" fmla="*/ 2 h 156"/>
                  <a:gd name="T38" fmla="*/ 120 w 152"/>
                  <a:gd name="T39" fmla="*/ 8 h 156"/>
                  <a:gd name="T40" fmla="*/ 136 w 152"/>
                  <a:gd name="T41" fmla="*/ 18 h 156"/>
                  <a:gd name="T42" fmla="*/ 150 w 152"/>
                  <a:gd name="T43" fmla="*/ 30 h 156"/>
                  <a:gd name="T44" fmla="*/ 150 w 152"/>
                  <a:gd name="T45" fmla="*/ 30 h 156"/>
                  <a:gd name="T46" fmla="*/ 152 w 152"/>
                  <a:gd name="T47" fmla="*/ 34 h 156"/>
                  <a:gd name="T48" fmla="*/ 152 w 152"/>
                  <a:gd name="T49" fmla="*/ 36 h 156"/>
                  <a:gd name="T50" fmla="*/ 150 w 152"/>
                  <a:gd name="T51" fmla="*/ 40 h 156"/>
                  <a:gd name="T52" fmla="*/ 148 w 152"/>
                  <a:gd name="T53" fmla="*/ 42 h 156"/>
                  <a:gd name="T54" fmla="*/ 148 w 152"/>
                  <a:gd name="T55" fmla="*/ 42 h 156"/>
                  <a:gd name="T56" fmla="*/ 146 w 152"/>
                  <a:gd name="T57" fmla="*/ 44 h 156"/>
                  <a:gd name="T58" fmla="*/ 142 w 152"/>
                  <a:gd name="T59" fmla="*/ 44 h 156"/>
                  <a:gd name="T60" fmla="*/ 138 w 152"/>
                  <a:gd name="T61" fmla="*/ 44 h 156"/>
                  <a:gd name="T62" fmla="*/ 136 w 152"/>
                  <a:gd name="T63" fmla="*/ 42 h 156"/>
                  <a:gd name="T64" fmla="*/ 136 w 152"/>
                  <a:gd name="T65" fmla="*/ 42 h 156"/>
                  <a:gd name="T66" fmla="*/ 126 w 152"/>
                  <a:gd name="T67" fmla="*/ 32 h 156"/>
                  <a:gd name="T68" fmla="*/ 112 w 152"/>
                  <a:gd name="T69" fmla="*/ 24 h 156"/>
                  <a:gd name="T70" fmla="*/ 100 w 152"/>
                  <a:gd name="T71" fmla="*/ 20 h 156"/>
                  <a:gd name="T72" fmla="*/ 86 w 152"/>
                  <a:gd name="T73" fmla="*/ 18 h 156"/>
                  <a:gd name="T74" fmla="*/ 86 w 152"/>
                  <a:gd name="T75" fmla="*/ 18 h 156"/>
                  <a:gd name="T76" fmla="*/ 72 w 152"/>
                  <a:gd name="T77" fmla="*/ 20 h 156"/>
                  <a:gd name="T78" fmla="*/ 60 w 152"/>
                  <a:gd name="T79" fmla="*/ 24 h 156"/>
                  <a:gd name="T80" fmla="*/ 48 w 152"/>
                  <a:gd name="T81" fmla="*/ 30 h 156"/>
                  <a:gd name="T82" fmla="*/ 38 w 152"/>
                  <a:gd name="T83" fmla="*/ 38 h 156"/>
                  <a:gd name="T84" fmla="*/ 30 w 152"/>
                  <a:gd name="T85" fmla="*/ 48 h 156"/>
                  <a:gd name="T86" fmla="*/ 24 w 152"/>
                  <a:gd name="T87" fmla="*/ 60 h 156"/>
                  <a:gd name="T88" fmla="*/ 20 w 152"/>
                  <a:gd name="T89" fmla="*/ 72 h 156"/>
                  <a:gd name="T90" fmla="*/ 18 w 152"/>
                  <a:gd name="T91" fmla="*/ 86 h 156"/>
                  <a:gd name="T92" fmla="*/ 18 w 152"/>
                  <a:gd name="T93" fmla="*/ 86 h 156"/>
                  <a:gd name="T94" fmla="*/ 20 w 152"/>
                  <a:gd name="T95" fmla="*/ 100 h 156"/>
                  <a:gd name="T96" fmla="*/ 26 w 152"/>
                  <a:gd name="T97" fmla="*/ 114 h 156"/>
                  <a:gd name="T98" fmla="*/ 34 w 152"/>
                  <a:gd name="T99" fmla="*/ 128 h 156"/>
                  <a:gd name="T100" fmla="*/ 48 w 152"/>
                  <a:gd name="T101" fmla="*/ 140 h 156"/>
                  <a:gd name="T102" fmla="*/ 48 w 152"/>
                  <a:gd name="T103" fmla="*/ 140 h 156"/>
                  <a:gd name="T104" fmla="*/ 50 w 152"/>
                  <a:gd name="T105" fmla="*/ 142 h 156"/>
                  <a:gd name="T106" fmla="*/ 50 w 152"/>
                  <a:gd name="T107" fmla="*/ 146 h 156"/>
                  <a:gd name="T108" fmla="*/ 50 w 152"/>
                  <a:gd name="T109" fmla="*/ 150 h 156"/>
                  <a:gd name="T110" fmla="*/ 48 w 152"/>
                  <a:gd name="T111" fmla="*/ 152 h 156"/>
                  <a:gd name="T112" fmla="*/ 48 w 152"/>
                  <a:gd name="T113" fmla="*/ 152 h 156"/>
                  <a:gd name="T114" fmla="*/ 46 w 152"/>
                  <a:gd name="T115" fmla="*/ 156 h 156"/>
                  <a:gd name="T116" fmla="*/ 42 w 152"/>
                  <a:gd name="T117" fmla="*/ 156 h 156"/>
                  <a:gd name="T118" fmla="*/ 42 w 152"/>
                  <a:gd name="T119" fmla="*/ 156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52" h="156">
                    <a:moveTo>
                      <a:pt x="42" y="156"/>
                    </a:moveTo>
                    <a:lnTo>
                      <a:pt x="42" y="156"/>
                    </a:lnTo>
                    <a:lnTo>
                      <a:pt x="36" y="154"/>
                    </a:lnTo>
                    <a:lnTo>
                      <a:pt x="36" y="154"/>
                    </a:lnTo>
                    <a:lnTo>
                      <a:pt x="20" y="138"/>
                    </a:lnTo>
                    <a:lnTo>
                      <a:pt x="10" y="122"/>
                    </a:lnTo>
                    <a:lnTo>
                      <a:pt x="2" y="104"/>
                    </a:lnTo>
                    <a:lnTo>
                      <a:pt x="0" y="86"/>
                    </a:lnTo>
                    <a:lnTo>
                      <a:pt x="0" y="86"/>
                    </a:lnTo>
                    <a:lnTo>
                      <a:pt x="2" y="68"/>
                    </a:lnTo>
                    <a:lnTo>
                      <a:pt x="8" y="52"/>
                    </a:lnTo>
                    <a:lnTo>
                      <a:pt x="14" y="38"/>
                    </a:lnTo>
                    <a:lnTo>
                      <a:pt x="26" y="26"/>
                    </a:lnTo>
                    <a:lnTo>
                      <a:pt x="38" y="16"/>
                    </a:lnTo>
                    <a:lnTo>
                      <a:pt x="52" y="8"/>
                    </a:lnTo>
                    <a:lnTo>
                      <a:pt x="68" y="2"/>
                    </a:lnTo>
                    <a:lnTo>
                      <a:pt x="86" y="0"/>
                    </a:lnTo>
                    <a:lnTo>
                      <a:pt x="86" y="0"/>
                    </a:lnTo>
                    <a:lnTo>
                      <a:pt x="104" y="2"/>
                    </a:lnTo>
                    <a:lnTo>
                      <a:pt x="120" y="8"/>
                    </a:lnTo>
                    <a:lnTo>
                      <a:pt x="136" y="18"/>
                    </a:lnTo>
                    <a:lnTo>
                      <a:pt x="150" y="30"/>
                    </a:lnTo>
                    <a:lnTo>
                      <a:pt x="150" y="30"/>
                    </a:lnTo>
                    <a:lnTo>
                      <a:pt x="152" y="34"/>
                    </a:lnTo>
                    <a:lnTo>
                      <a:pt x="152" y="36"/>
                    </a:lnTo>
                    <a:lnTo>
                      <a:pt x="150" y="40"/>
                    </a:lnTo>
                    <a:lnTo>
                      <a:pt x="148" y="42"/>
                    </a:lnTo>
                    <a:lnTo>
                      <a:pt x="148" y="42"/>
                    </a:lnTo>
                    <a:lnTo>
                      <a:pt x="146" y="44"/>
                    </a:lnTo>
                    <a:lnTo>
                      <a:pt x="142" y="44"/>
                    </a:lnTo>
                    <a:lnTo>
                      <a:pt x="138" y="44"/>
                    </a:lnTo>
                    <a:lnTo>
                      <a:pt x="136" y="42"/>
                    </a:lnTo>
                    <a:lnTo>
                      <a:pt x="136" y="42"/>
                    </a:lnTo>
                    <a:lnTo>
                      <a:pt x="126" y="32"/>
                    </a:lnTo>
                    <a:lnTo>
                      <a:pt x="112" y="24"/>
                    </a:lnTo>
                    <a:lnTo>
                      <a:pt x="100" y="20"/>
                    </a:lnTo>
                    <a:lnTo>
                      <a:pt x="86" y="18"/>
                    </a:lnTo>
                    <a:lnTo>
                      <a:pt x="86" y="18"/>
                    </a:lnTo>
                    <a:lnTo>
                      <a:pt x="72" y="20"/>
                    </a:lnTo>
                    <a:lnTo>
                      <a:pt x="60" y="24"/>
                    </a:lnTo>
                    <a:lnTo>
                      <a:pt x="48" y="30"/>
                    </a:lnTo>
                    <a:lnTo>
                      <a:pt x="38" y="38"/>
                    </a:lnTo>
                    <a:lnTo>
                      <a:pt x="30" y="48"/>
                    </a:lnTo>
                    <a:lnTo>
                      <a:pt x="24" y="60"/>
                    </a:lnTo>
                    <a:lnTo>
                      <a:pt x="20" y="72"/>
                    </a:lnTo>
                    <a:lnTo>
                      <a:pt x="18" y="86"/>
                    </a:lnTo>
                    <a:lnTo>
                      <a:pt x="18" y="86"/>
                    </a:lnTo>
                    <a:lnTo>
                      <a:pt x="20" y="100"/>
                    </a:lnTo>
                    <a:lnTo>
                      <a:pt x="26" y="114"/>
                    </a:lnTo>
                    <a:lnTo>
                      <a:pt x="34" y="128"/>
                    </a:lnTo>
                    <a:lnTo>
                      <a:pt x="48" y="140"/>
                    </a:lnTo>
                    <a:lnTo>
                      <a:pt x="48" y="140"/>
                    </a:lnTo>
                    <a:lnTo>
                      <a:pt x="50" y="142"/>
                    </a:lnTo>
                    <a:lnTo>
                      <a:pt x="50" y="146"/>
                    </a:lnTo>
                    <a:lnTo>
                      <a:pt x="50" y="150"/>
                    </a:lnTo>
                    <a:lnTo>
                      <a:pt x="48" y="152"/>
                    </a:lnTo>
                    <a:lnTo>
                      <a:pt x="48" y="152"/>
                    </a:lnTo>
                    <a:lnTo>
                      <a:pt x="46" y="156"/>
                    </a:lnTo>
                    <a:lnTo>
                      <a:pt x="42" y="156"/>
                    </a:lnTo>
                    <a:lnTo>
                      <a:pt x="42" y="1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89" name="Freeform 41">
                <a:extLst>
                  <a:ext uri="{FF2B5EF4-FFF2-40B4-BE49-F238E27FC236}">
                    <a16:creationId xmlns:a16="http://schemas.microsoft.com/office/drawing/2014/main" id="{34126AE6-90E8-54A4-31D7-6184CEED55B0}"/>
                  </a:ext>
                </a:extLst>
              </p:cNvPr>
              <p:cNvSpPr>
                <a:spLocks/>
              </p:cNvSpPr>
              <p:nvPr/>
            </p:nvSpPr>
            <p:spPr bwMode="auto">
              <a:xfrm>
                <a:off x="1790113" y="603709"/>
                <a:ext cx="203200" cy="196850"/>
              </a:xfrm>
              <a:custGeom>
                <a:avLst/>
                <a:gdLst>
                  <a:gd name="T0" fmla="*/ 118 w 128"/>
                  <a:gd name="T1" fmla="*/ 124 h 124"/>
                  <a:gd name="T2" fmla="*/ 118 w 128"/>
                  <a:gd name="T3" fmla="*/ 124 h 124"/>
                  <a:gd name="T4" fmla="*/ 116 w 128"/>
                  <a:gd name="T5" fmla="*/ 124 h 124"/>
                  <a:gd name="T6" fmla="*/ 112 w 128"/>
                  <a:gd name="T7" fmla="*/ 122 h 124"/>
                  <a:gd name="T8" fmla="*/ 2 w 128"/>
                  <a:gd name="T9" fmla="*/ 14 h 124"/>
                  <a:gd name="T10" fmla="*/ 2 w 128"/>
                  <a:gd name="T11" fmla="*/ 14 h 124"/>
                  <a:gd name="T12" fmla="*/ 0 w 128"/>
                  <a:gd name="T13" fmla="*/ 12 h 124"/>
                  <a:gd name="T14" fmla="*/ 0 w 128"/>
                  <a:gd name="T15" fmla="*/ 8 h 124"/>
                  <a:gd name="T16" fmla="*/ 0 w 128"/>
                  <a:gd name="T17" fmla="*/ 6 h 124"/>
                  <a:gd name="T18" fmla="*/ 2 w 128"/>
                  <a:gd name="T19" fmla="*/ 2 h 124"/>
                  <a:gd name="T20" fmla="*/ 2 w 128"/>
                  <a:gd name="T21" fmla="*/ 2 h 124"/>
                  <a:gd name="T22" fmla="*/ 6 w 128"/>
                  <a:gd name="T23" fmla="*/ 0 h 124"/>
                  <a:gd name="T24" fmla="*/ 8 w 128"/>
                  <a:gd name="T25" fmla="*/ 0 h 124"/>
                  <a:gd name="T26" fmla="*/ 12 w 128"/>
                  <a:gd name="T27" fmla="*/ 0 h 124"/>
                  <a:gd name="T28" fmla="*/ 14 w 128"/>
                  <a:gd name="T29" fmla="*/ 2 h 124"/>
                  <a:gd name="T30" fmla="*/ 124 w 128"/>
                  <a:gd name="T31" fmla="*/ 108 h 124"/>
                  <a:gd name="T32" fmla="*/ 124 w 128"/>
                  <a:gd name="T33" fmla="*/ 108 h 124"/>
                  <a:gd name="T34" fmla="*/ 126 w 128"/>
                  <a:gd name="T35" fmla="*/ 112 h 124"/>
                  <a:gd name="T36" fmla="*/ 128 w 128"/>
                  <a:gd name="T37" fmla="*/ 114 h 124"/>
                  <a:gd name="T38" fmla="*/ 126 w 128"/>
                  <a:gd name="T39" fmla="*/ 118 h 124"/>
                  <a:gd name="T40" fmla="*/ 124 w 128"/>
                  <a:gd name="T41" fmla="*/ 122 h 124"/>
                  <a:gd name="T42" fmla="*/ 124 w 128"/>
                  <a:gd name="T43" fmla="*/ 122 h 124"/>
                  <a:gd name="T44" fmla="*/ 122 w 128"/>
                  <a:gd name="T45" fmla="*/ 124 h 124"/>
                  <a:gd name="T46" fmla="*/ 118 w 128"/>
                  <a:gd name="T47" fmla="*/ 124 h 124"/>
                  <a:gd name="T48" fmla="*/ 118 w 128"/>
                  <a:gd name="T49"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8" h="124">
                    <a:moveTo>
                      <a:pt x="118" y="124"/>
                    </a:moveTo>
                    <a:lnTo>
                      <a:pt x="118" y="124"/>
                    </a:lnTo>
                    <a:lnTo>
                      <a:pt x="116" y="124"/>
                    </a:lnTo>
                    <a:lnTo>
                      <a:pt x="112" y="122"/>
                    </a:lnTo>
                    <a:lnTo>
                      <a:pt x="2" y="14"/>
                    </a:lnTo>
                    <a:lnTo>
                      <a:pt x="2" y="14"/>
                    </a:lnTo>
                    <a:lnTo>
                      <a:pt x="0" y="12"/>
                    </a:lnTo>
                    <a:lnTo>
                      <a:pt x="0" y="8"/>
                    </a:lnTo>
                    <a:lnTo>
                      <a:pt x="0" y="6"/>
                    </a:lnTo>
                    <a:lnTo>
                      <a:pt x="2" y="2"/>
                    </a:lnTo>
                    <a:lnTo>
                      <a:pt x="2" y="2"/>
                    </a:lnTo>
                    <a:lnTo>
                      <a:pt x="6" y="0"/>
                    </a:lnTo>
                    <a:lnTo>
                      <a:pt x="8" y="0"/>
                    </a:lnTo>
                    <a:lnTo>
                      <a:pt x="12" y="0"/>
                    </a:lnTo>
                    <a:lnTo>
                      <a:pt x="14" y="2"/>
                    </a:lnTo>
                    <a:lnTo>
                      <a:pt x="124" y="108"/>
                    </a:lnTo>
                    <a:lnTo>
                      <a:pt x="124" y="108"/>
                    </a:lnTo>
                    <a:lnTo>
                      <a:pt x="126" y="112"/>
                    </a:lnTo>
                    <a:lnTo>
                      <a:pt x="128" y="114"/>
                    </a:lnTo>
                    <a:lnTo>
                      <a:pt x="126" y="118"/>
                    </a:lnTo>
                    <a:lnTo>
                      <a:pt x="124" y="122"/>
                    </a:lnTo>
                    <a:lnTo>
                      <a:pt x="124" y="122"/>
                    </a:lnTo>
                    <a:lnTo>
                      <a:pt x="122" y="124"/>
                    </a:lnTo>
                    <a:lnTo>
                      <a:pt x="118" y="124"/>
                    </a:lnTo>
                    <a:lnTo>
                      <a:pt x="118" y="1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90" name="Freeform 42">
                <a:extLst>
                  <a:ext uri="{FF2B5EF4-FFF2-40B4-BE49-F238E27FC236}">
                    <a16:creationId xmlns:a16="http://schemas.microsoft.com/office/drawing/2014/main" id="{9BBA8C3C-C394-86D3-E858-135C888DE112}"/>
                  </a:ext>
                </a:extLst>
              </p:cNvPr>
              <p:cNvSpPr>
                <a:spLocks/>
              </p:cNvSpPr>
              <p:nvPr/>
            </p:nvSpPr>
            <p:spPr bwMode="auto">
              <a:xfrm>
                <a:off x="1669463" y="365584"/>
                <a:ext cx="73025" cy="60325"/>
              </a:xfrm>
              <a:custGeom>
                <a:avLst/>
                <a:gdLst>
                  <a:gd name="T0" fmla="*/ 38 w 46"/>
                  <a:gd name="T1" fmla="*/ 38 h 38"/>
                  <a:gd name="T2" fmla="*/ 38 w 46"/>
                  <a:gd name="T3" fmla="*/ 38 h 38"/>
                  <a:gd name="T4" fmla="*/ 32 w 46"/>
                  <a:gd name="T5" fmla="*/ 36 h 38"/>
                  <a:gd name="T6" fmla="*/ 2 w 46"/>
                  <a:gd name="T7" fmla="*/ 18 h 38"/>
                  <a:gd name="T8" fmla="*/ 2 w 46"/>
                  <a:gd name="T9" fmla="*/ 18 h 38"/>
                  <a:gd name="T10" fmla="*/ 0 w 46"/>
                  <a:gd name="T11" fmla="*/ 14 h 38"/>
                  <a:gd name="T12" fmla="*/ 0 w 46"/>
                  <a:gd name="T13" fmla="*/ 12 h 38"/>
                  <a:gd name="T14" fmla="*/ 0 w 46"/>
                  <a:gd name="T15" fmla="*/ 8 h 38"/>
                  <a:gd name="T16" fmla="*/ 0 w 46"/>
                  <a:gd name="T17" fmla="*/ 4 h 38"/>
                  <a:gd name="T18" fmla="*/ 0 w 46"/>
                  <a:gd name="T19" fmla="*/ 4 h 38"/>
                  <a:gd name="T20" fmla="*/ 2 w 46"/>
                  <a:gd name="T21" fmla="*/ 2 h 38"/>
                  <a:gd name="T22" fmla="*/ 6 w 46"/>
                  <a:gd name="T23" fmla="*/ 0 h 38"/>
                  <a:gd name="T24" fmla="*/ 10 w 46"/>
                  <a:gd name="T25" fmla="*/ 0 h 38"/>
                  <a:gd name="T26" fmla="*/ 12 w 46"/>
                  <a:gd name="T27" fmla="*/ 2 h 38"/>
                  <a:gd name="T28" fmla="*/ 42 w 46"/>
                  <a:gd name="T29" fmla="*/ 22 h 38"/>
                  <a:gd name="T30" fmla="*/ 42 w 46"/>
                  <a:gd name="T31" fmla="*/ 22 h 38"/>
                  <a:gd name="T32" fmla="*/ 46 w 46"/>
                  <a:gd name="T33" fmla="*/ 24 h 38"/>
                  <a:gd name="T34" fmla="*/ 46 w 46"/>
                  <a:gd name="T35" fmla="*/ 28 h 38"/>
                  <a:gd name="T36" fmla="*/ 46 w 46"/>
                  <a:gd name="T37" fmla="*/ 32 h 38"/>
                  <a:gd name="T38" fmla="*/ 46 w 46"/>
                  <a:gd name="T39" fmla="*/ 34 h 38"/>
                  <a:gd name="T40" fmla="*/ 46 w 46"/>
                  <a:gd name="T41" fmla="*/ 34 h 38"/>
                  <a:gd name="T42" fmla="*/ 42 w 46"/>
                  <a:gd name="T43" fmla="*/ 38 h 38"/>
                  <a:gd name="T44" fmla="*/ 38 w 46"/>
                  <a:gd name="T45" fmla="*/ 38 h 38"/>
                  <a:gd name="T46" fmla="*/ 38 w 46"/>
                  <a:gd name="T47"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6" h="38">
                    <a:moveTo>
                      <a:pt x="38" y="38"/>
                    </a:moveTo>
                    <a:lnTo>
                      <a:pt x="38" y="38"/>
                    </a:lnTo>
                    <a:lnTo>
                      <a:pt x="32" y="36"/>
                    </a:lnTo>
                    <a:lnTo>
                      <a:pt x="2" y="18"/>
                    </a:lnTo>
                    <a:lnTo>
                      <a:pt x="2" y="18"/>
                    </a:lnTo>
                    <a:lnTo>
                      <a:pt x="0" y="14"/>
                    </a:lnTo>
                    <a:lnTo>
                      <a:pt x="0" y="12"/>
                    </a:lnTo>
                    <a:lnTo>
                      <a:pt x="0" y="8"/>
                    </a:lnTo>
                    <a:lnTo>
                      <a:pt x="0" y="4"/>
                    </a:lnTo>
                    <a:lnTo>
                      <a:pt x="0" y="4"/>
                    </a:lnTo>
                    <a:lnTo>
                      <a:pt x="2" y="2"/>
                    </a:lnTo>
                    <a:lnTo>
                      <a:pt x="6" y="0"/>
                    </a:lnTo>
                    <a:lnTo>
                      <a:pt x="10" y="0"/>
                    </a:lnTo>
                    <a:lnTo>
                      <a:pt x="12" y="2"/>
                    </a:lnTo>
                    <a:lnTo>
                      <a:pt x="42" y="22"/>
                    </a:lnTo>
                    <a:lnTo>
                      <a:pt x="42" y="22"/>
                    </a:lnTo>
                    <a:lnTo>
                      <a:pt x="46" y="24"/>
                    </a:lnTo>
                    <a:lnTo>
                      <a:pt x="46" y="28"/>
                    </a:lnTo>
                    <a:lnTo>
                      <a:pt x="46" y="32"/>
                    </a:lnTo>
                    <a:lnTo>
                      <a:pt x="46" y="34"/>
                    </a:lnTo>
                    <a:lnTo>
                      <a:pt x="46" y="34"/>
                    </a:lnTo>
                    <a:lnTo>
                      <a:pt x="42" y="38"/>
                    </a:lnTo>
                    <a:lnTo>
                      <a:pt x="38" y="38"/>
                    </a:lnTo>
                    <a:lnTo>
                      <a:pt x="38"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91" name="Freeform 43">
                <a:extLst>
                  <a:ext uri="{FF2B5EF4-FFF2-40B4-BE49-F238E27FC236}">
                    <a16:creationId xmlns:a16="http://schemas.microsoft.com/office/drawing/2014/main" id="{AD3311A1-A682-3164-4EDA-2884FDE05706}"/>
                  </a:ext>
                </a:extLst>
              </p:cNvPr>
              <p:cNvSpPr>
                <a:spLocks/>
              </p:cNvSpPr>
              <p:nvPr/>
            </p:nvSpPr>
            <p:spPr bwMode="auto">
              <a:xfrm>
                <a:off x="1799638" y="241759"/>
                <a:ext cx="63500" cy="73025"/>
              </a:xfrm>
              <a:custGeom>
                <a:avLst/>
                <a:gdLst>
                  <a:gd name="T0" fmla="*/ 32 w 40"/>
                  <a:gd name="T1" fmla="*/ 46 h 46"/>
                  <a:gd name="T2" fmla="*/ 32 w 40"/>
                  <a:gd name="T3" fmla="*/ 46 h 46"/>
                  <a:gd name="T4" fmla="*/ 28 w 40"/>
                  <a:gd name="T5" fmla="*/ 44 h 46"/>
                  <a:gd name="T6" fmla="*/ 24 w 40"/>
                  <a:gd name="T7" fmla="*/ 42 h 46"/>
                  <a:gd name="T8" fmla="*/ 2 w 40"/>
                  <a:gd name="T9" fmla="*/ 14 h 46"/>
                  <a:gd name="T10" fmla="*/ 2 w 40"/>
                  <a:gd name="T11" fmla="*/ 14 h 46"/>
                  <a:gd name="T12" fmla="*/ 0 w 40"/>
                  <a:gd name="T13" fmla="*/ 12 h 46"/>
                  <a:gd name="T14" fmla="*/ 0 w 40"/>
                  <a:gd name="T15" fmla="*/ 8 h 46"/>
                  <a:gd name="T16" fmla="*/ 2 w 40"/>
                  <a:gd name="T17" fmla="*/ 4 h 46"/>
                  <a:gd name="T18" fmla="*/ 4 w 40"/>
                  <a:gd name="T19" fmla="*/ 2 h 46"/>
                  <a:gd name="T20" fmla="*/ 4 w 40"/>
                  <a:gd name="T21" fmla="*/ 2 h 46"/>
                  <a:gd name="T22" fmla="*/ 6 w 40"/>
                  <a:gd name="T23" fmla="*/ 0 h 46"/>
                  <a:gd name="T24" fmla="*/ 10 w 40"/>
                  <a:gd name="T25" fmla="*/ 0 h 46"/>
                  <a:gd name="T26" fmla="*/ 14 w 40"/>
                  <a:gd name="T27" fmla="*/ 0 h 46"/>
                  <a:gd name="T28" fmla="*/ 16 w 40"/>
                  <a:gd name="T29" fmla="*/ 4 h 46"/>
                  <a:gd name="T30" fmla="*/ 38 w 40"/>
                  <a:gd name="T31" fmla="*/ 32 h 46"/>
                  <a:gd name="T32" fmla="*/ 38 w 40"/>
                  <a:gd name="T33" fmla="*/ 32 h 46"/>
                  <a:gd name="T34" fmla="*/ 40 w 40"/>
                  <a:gd name="T35" fmla="*/ 34 h 46"/>
                  <a:gd name="T36" fmla="*/ 40 w 40"/>
                  <a:gd name="T37" fmla="*/ 38 h 46"/>
                  <a:gd name="T38" fmla="*/ 40 w 40"/>
                  <a:gd name="T39" fmla="*/ 40 h 46"/>
                  <a:gd name="T40" fmla="*/ 38 w 40"/>
                  <a:gd name="T41" fmla="*/ 44 h 46"/>
                  <a:gd name="T42" fmla="*/ 38 w 40"/>
                  <a:gd name="T43" fmla="*/ 44 h 46"/>
                  <a:gd name="T44" fmla="*/ 32 w 40"/>
                  <a:gd name="T45" fmla="*/ 46 h 46"/>
                  <a:gd name="T46" fmla="*/ 32 w 40"/>
                  <a:gd name="T47" fmla="*/ 4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0" h="46">
                    <a:moveTo>
                      <a:pt x="32" y="46"/>
                    </a:moveTo>
                    <a:lnTo>
                      <a:pt x="32" y="46"/>
                    </a:lnTo>
                    <a:lnTo>
                      <a:pt x="28" y="44"/>
                    </a:lnTo>
                    <a:lnTo>
                      <a:pt x="24" y="42"/>
                    </a:lnTo>
                    <a:lnTo>
                      <a:pt x="2" y="14"/>
                    </a:lnTo>
                    <a:lnTo>
                      <a:pt x="2" y="14"/>
                    </a:lnTo>
                    <a:lnTo>
                      <a:pt x="0" y="12"/>
                    </a:lnTo>
                    <a:lnTo>
                      <a:pt x="0" y="8"/>
                    </a:lnTo>
                    <a:lnTo>
                      <a:pt x="2" y="4"/>
                    </a:lnTo>
                    <a:lnTo>
                      <a:pt x="4" y="2"/>
                    </a:lnTo>
                    <a:lnTo>
                      <a:pt x="4" y="2"/>
                    </a:lnTo>
                    <a:lnTo>
                      <a:pt x="6" y="0"/>
                    </a:lnTo>
                    <a:lnTo>
                      <a:pt x="10" y="0"/>
                    </a:lnTo>
                    <a:lnTo>
                      <a:pt x="14" y="0"/>
                    </a:lnTo>
                    <a:lnTo>
                      <a:pt x="16" y="4"/>
                    </a:lnTo>
                    <a:lnTo>
                      <a:pt x="38" y="32"/>
                    </a:lnTo>
                    <a:lnTo>
                      <a:pt x="38" y="32"/>
                    </a:lnTo>
                    <a:lnTo>
                      <a:pt x="40" y="34"/>
                    </a:lnTo>
                    <a:lnTo>
                      <a:pt x="40" y="38"/>
                    </a:lnTo>
                    <a:lnTo>
                      <a:pt x="40" y="40"/>
                    </a:lnTo>
                    <a:lnTo>
                      <a:pt x="38" y="44"/>
                    </a:lnTo>
                    <a:lnTo>
                      <a:pt x="38" y="44"/>
                    </a:lnTo>
                    <a:lnTo>
                      <a:pt x="32" y="46"/>
                    </a:lnTo>
                    <a:lnTo>
                      <a:pt x="32" y="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92" name="Freeform 44">
                <a:extLst>
                  <a:ext uri="{FF2B5EF4-FFF2-40B4-BE49-F238E27FC236}">
                    <a16:creationId xmlns:a16="http://schemas.microsoft.com/office/drawing/2014/main" id="{FDC0D110-122D-4DCB-222B-DC0F9104599B}"/>
                  </a:ext>
                </a:extLst>
              </p:cNvPr>
              <p:cNvSpPr>
                <a:spLocks/>
              </p:cNvSpPr>
              <p:nvPr/>
            </p:nvSpPr>
            <p:spPr bwMode="auto">
              <a:xfrm>
                <a:off x="1964738" y="194134"/>
                <a:ext cx="28575" cy="82550"/>
              </a:xfrm>
              <a:custGeom>
                <a:avLst/>
                <a:gdLst>
                  <a:gd name="T0" fmla="*/ 8 w 18"/>
                  <a:gd name="T1" fmla="*/ 52 h 52"/>
                  <a:gd name="T2" fmla="*/ 8 w 18"/>
                  <a:gd name="T3" fmla="*/ 52 h 52"/>
                  <a:gd name="T4" fmla="*/ 6 w 18"/>
                  <a:gd name="T5" fmla="*/ 52 h 52"/>
                  <a:gd name="T6" fmla="*/ 2 w 18"/>
                  <a:gd name="T7" fmla="*/ 50 h 52"/>
                  <a:gd name="T8" fmla="*/ 0 w 18"/>
                  <a:gd name="T9" fmla="*/ 48 h 52"/>
                  <a:gd name="T10" fmla="*/ 0 w 18"/>
                  <a:gd name="T11" fmla="*/ 44 h 52"/>
                  <a:gd name="T12" fmla="*/ 0 w 18"/>
                  <a:gd name="T13" fmla="*/ 8 h 52"/>
                  <a:gd name="T14" fmla="*/ 0 w 18"/>
                  <a:gd name="T15" fmla="*/ 8 h 52"/>
                  <a:gd name="T16" fmla="*/ 0 w 18"/>
                  <a:gd name="T17" fmla="*/ 4 h 52"/>
                  <a:gd name="T18" fmla="*/ 2 w 18"/>
                  <a:gd name="T19" fmla="*/ 2 h 52"/>
                  <a:gd name="T20" fmla="*/ 4 w 18"/>
                  <a:gd name="T21" fmla="*/ 0 h 52"/>
                  <a:gd name="T22" fmla="*/ 8 w 18"/>
                  <a:gd name="T23" fmla="*/ 0 h 52"/>
                  <a:gd name="T24" fmla="*/ 8 w 18"/>
                  <a:gd name="T25" fmla="*/ 0 h 52"/>
                  <a:gd name="T26" fmla="*/ 8 w 18"/>
                  <a:gd name="T27" fmla="*/ 0 h 52"/>
                  <a:gd name="T28" fmla="*/ 8 w 18"/>
                  <a:gd name="T29" fmla="*/ 0 h 52"/>
                  <a:gd name="T30" fmla="*/ 12 w 18"/>
                  <a:gd name="T31" fmla="*/ 0 h 52"/>
                  <a:gd name="T32" fmla="*/ 14 w 18"/>
                  <a:gd name="T33" fmla="*/ 2 h 52"/>
                  <a:gd name="T34" fmla="*/ 16 w 18"/>
                  <a:gd name="T35" fmla="*/ 4 h 52"/>
                  <a:gd name="T36" fmla="*/ 18 w 18"/>
                  <a:gd name="T37" fmla="*/ 8 h 52"/>
                  <a:gd name="T38" fmla="*/ 18 w 18"/>
                  <a:gd name="T39" fmla="*/ 44 h 52"/>
                  <a:gd name="T40" fmla="*/ 18 w 18"/>
                  <a:gd name="T41" fmla="*/ 44 h 52"/>
                  <a:gd name="T42" fmla="*/ 16 w 18"/>
                  <a:gd name="T43" fmla="*/ 48 h 52"/>
                  <a:gd name="T44" fmla="*/ 14 w 18"/>
                  <a:gd name="T45" fmla="*/ 50 h 52"/>
                  <a:gd name="T46" fmla="*/ 12 w 18"/>
                  <a:gd name="T47" fmla="*/ 52 h 52"/>
                  <a:gd name="T48" fmla="*/ 8 w 18"/>
                  <a:gd name="T49" fmla="*/ 52 h 52"/>
                  <a:gd name="T50" fmla="*/ 8 w 18"/>
                  <a:gd name="T51" fmla="*/ 52 h 52"/>
                  <a:gd name="T52" fmla="*/ 8 w 18"/>
                  <a:gd name="T53" fmla="*/ 52 h 52"/>
                  <a:gd name="T54" fmla="*/ 8 w 18"/>
                  <a:gd name="T55" fmla="*/ 5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 h="52">
                    <a:moveTo>
                      <a:pt x="8" y="52"/>
                    </a:moveTo>
                    <a:lnTo>
                      <a:pt x="8" y="52"/>
                    </a:lnTo>
                    <a:lnTo>
                      <a:pt x="6" y="52"/>
                    </a:lnTo>
                    <a:lnTo>
                      <a:pt x="2" y="50"/>
                    </a:lnTo>
                    <a:lnTo>
                      <a:pt x="0" y="48"/>
                    </a:lnTo>
                    <a:lnTo>
                      <a:pt x="0" y="44"/>
                    </a:lnTo>
                    <a:lnTo>
                      <a:pt x="0" y="8"/>
                    </a:lnTo>
                    <a:lnTo>
                      <a:pt x="0" y="8"/>
                    </a:lnTo>
                    <a:lnTo>
                      <a:pt x="0" y="4"/>
                    </a:lnTo>
                    <a:lnTo>
                      <a:pt x="2" y="2"/>
                    </a:lnTo>
                    <a:lnTo>
                      <a:pt x="4" y="0"/>
                    </a:lnTo>
                    <a:lnTo>
                      <a:pt x="8" y="0"/>
                    </a:lnTo>
                    <a:lnTo>
                      <a:pt x="8" y="0"/>
                    </a:lnTo>
                    <a:lnTo>
                      <a:pt x="8" y="0"/>
                    </a:lnTo>
                    <a:lnTo>
                      <a:pt x="8" y="0"/>
                    </a:lnTo>
                    <a:lnTo>
                      <a:pt x="12" y="0"/>
                    </a:lnTo>
                    <a:lnTo>
                      <a:pt x="14" y="2"/>
                    </a:lnTo>
                    <a:lnTo>
                      <a:pt x="16" y="4"/>
                    </a:lnTo>
                    <a:lnTo>
                      <a:pt x="18" y="8"/>
                    </a:lnTo>
                    <a:lnTo>
                      <a:pt x="18" y="44"/>
                    </a:lnTo>
                    <a:lnTo>
                      <a:pt x="18" y="44"/>
                    </a:lnTo>
                    <a:lnTo>
                      <a:pt x="16" y="48"/>
                    </a:lnTo>
                    <a:lnTo>
                      <a:pt x="14" y="50"/>
                    </a:lnTo>
                    <a:lnTo>
                      <a:pt x="12" y="52"/>
                    </a:lnTo>
                    <a:lnTo>
                      <a:pt x="8" y="52"/>
                    </a:lnTo>
                    <a:lnTo>
                      <a:pt x="8" y="52"/>
                    </a:lnTo>
                    <a:lnTo>
                      <a:pt x="8" y="52"/>
                    </a:lnTo>
                    <a:lnTo>
                      <a:pt x="8"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93" name="Freeform 45">
                <a:extLst>
                  <a:ext uri="{FF2B5EF4-FFF2-40B4-BE49-F238E27FC236}">
                    <a16:creationId xmlns:a16="http://schemas.microsoft.com/office/drawing/2014/main" id="{80C93E6E-E1C1-97E4-03B0-6A77C1FC847F}"/>
                  </a:ext>
                </a:extLst>
              </p:cNvPr>
              <p:cNvSpPr>
                <a:spLocks/>
              </p:cNvSpPr>
              <p:nvPr/>
            </p:nvSpPr>
            <p:spPr bwMode="auto">
              <a:xfrm>
                <a:off x="2098088" y="241759"/>
                <a:ext cx="63500" cy="73025"/>
              </a:xfrm>
              <a:custGeom>
                <a:avLst/>
                <a:gdLst>
                  <a:gd name="T0" fmla="*/ 8 w 40"/>
                  <a:gd name="T1" fmla="*/ 46 h 46"/>
                  <a:gd name="T2" fmla="*/ 8 w 40"/>
                  <a:gd name="T3" fmla="*/ 46 h 46"/>
                  <a:gd name="T4" fmla="*/ 4 w 40"/>
                  <a:gd name="T5" fmla="*/ 44 h 46"/>
                  <a:gd name="T6" fmla="*/ 4 w 40"/>
                  <a:gd name="T7" fmla="*/ 44 h 46"/>
                  <a:gd name="T8" fmla="*/ 2 w 40"/>
                  <a:gd name="T9" fmla="*/ 40 h 46"/>
                  <a:gd name="T10" fmla="*/ 0 w 40"/>
                  <a:gd name="T11" fmla="*/ 38 h 46"/>
                  <a:gd name="T12" fmla="*/ 0 w 40"/>
                  <a:gd name="T13" fmla="*/ 34 h 46"/>
                  <a:gd name="T14" fmla="*/ 2 w 40"/>
                  <a:gd name="T15" fmla="*/ 32 h 46"/>
                  <a:gd name="T16" fmla="*/ 24 w 40"/>
                  <a:gd name="T17" fmla="*/ 4 h 46"/>
                  <a:gd name="T18" fmla="*/ 24 w 40"/>
                  <a:gd name="T19" fmla="*/ 4 h 46"/>
                  <a:gd name="T20" fmla="*/ 26 w 40"/>
                  <a:gd name="T21" fmla="*/ 0 h 46"/>
                  <a:gd name="T22" fmla="*/ 30 w 40"/>
                  <a:gd name="T23" fmla="*/ 0 h 46"/>
                  <a:gd name="T24" fmla="*/ 34 w 40"/>
                  <a:gd name="T25" fmla="*/ 0 h 46"/>
                  <a:gd name="T26" fmla="*/ 36 w 40"/>
                  <a:gd name="T27" fmla="*/ 2 h 46"/>
                  <a:gd name="T28" fmla="*/ 36 w 40"/>
                  <a:gd name="T29" fmla="*/ 2 h 46"/>
                  <a:gd name="T30" fmla="*/ 38 w 40"/>
                  <a:gd name="T31" fmla="*/ 4 h 46"/>
                  <a:gd name="T32" fmla="*/ 40 w 40"/>
                  <a:gd name="T33" fmla="*/ 8 h 46"/>
                  <a:gd name="T34" fmla="*/ 40 w 40"/>
                  <a:gd name="T35" fmla="*/ 12 h 46"/>
                  <a:gd name="T36" fmla="*/ 38 w 40"/>
                  <a:gd name="T37" fmla="*/ 14 h 46"/>
                  <a:gd name="T38" fmla="*/ 16 w 40"/>
                  <a:gd name="T39" fmla="*/ 42 h 46"/>
                  <a:gd name="T40" fmla="*/ 16 w 40"/>
                  <a:gd name="T41" fmla="*/ 42 h 46"/>
                  <a:gd name="T42" fmla="*/ 12 w 40"/>
                  <a:gd name="T43" fmla="*/ 44 h 46"/>
                  <a:gd name="T44" fmla="*/ 8 w 40"/>
                  <a:gd name="T45" fmla="*/ 46 h 46"/>
                  <a:gd name="T46" fmla="*/ 8 w 40"/>
                  <a:gd name="T47" fmla="*/ 4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0" h="46">
                    <a:moveTo>
                      <a:pt x="8" y="46"/>
                    </a:moveTo>
                    <a:lnTo>
                      <a:pt x="8" y="46"/>
                    </a:lnTo>
                    <a:lnTo>
                      <a:pt x="4" y="44"/>
                    </a:lnTo>
                    <a:lnTo>
                      <a:pt x="4" y="44"/>
                    </a:lnTo>
                    <a:lnTo>
                      <a:pt x="2" y="40"/>
                    </a:lnTo>
                    <a:lnTo>
                      <a:pt x="0" y="38"/>
                    </a:lnTo>
                    <a:lnTo>
                      <a:pt x="0" y="34"/>
                    </a:lnTo>
                    <a:lnTo>
                      <a:pt x="2" y="32"/>
                    </a:lnTo>
                    <a:lnTo>
                      <a:pt x="24" y="4"/>
                    </a:lnTo>
                    <a:lnTo>
                      <a:pt x="24" y="4"/>
                    </a:lnTo>
                    <a:lnTo>
                      <a:pt x="26" y="0"/>
                    </a:lnTo>
                    <a:lnTo>
                      <a:pt x="30" y="0"/>
                    </a:lnTo>
                    <a:lnTo>
                      <a:pt x="34" y="0"/>
                    </a:lnTo>
                    <a:lnTo>
                      <a:pt x="36" y="2"/>
                    </a:lnTo>
                    <a:lnTo>
                      <a:pt x="36" y="2"/>
                    </a:lnTo>
                    <a:lnTo>
                      <a:pt x="38" y="4"/>
                    </a:lnTo>
                    <a:lnTo>
                      <a:pt x="40" y="8"/>
                    </a:lnTo>
                    <a:lnTo>
                      <a:pt x="40" y="12"/>
                    </a:lnTo>
                    <a:lnTo>
                      <a:pt x="38" y="14"/>
                    </a:lnTo>
                    <a:lnTo>
                      <a:pt x="16" y="42"/>
                    </a:lnTo>
                    <a:lnTo>
                      <a:pt x="16" y="42"/>
                    </a:lnTo>
                    <a:lnTo>
                      <a:pt x="12" y="44"/>
                    </a:lnTo>
                    <a:lnTo>
                      <a:pt x="8" y="46"/>
                    </a:lnTo>
                    <a:lnTo>
                      <a:pt x="8" y="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b-NO"/>
              </a:p>
            </p:txBody>
          </p:sp>
          <p:sp>
            <p:nvSpPr>
              <p:cNvPr id="94" name="Freeform 46">
                <a:extLst>
                  <a:ext uri="{FF2B5EF4-FFF2-40B4-BE49-F238E27FC236}">
                    <a16:creationId xmlns:a16="http://schemas.microsoft.com/office/drawing/2014/main" id="{6FAC1E39-5279-6591-3ECB-1C4D64C92EE1}"/>
                  </a:ext>
                </a:extLst>
              </p:cNvPr>
              <p:cNvSpPr>
                <a:spLocks/>
              </p:cNvSpPr>
              <p:nvPr/>
            </p:nvSpPr>
            <p:spPr bwMode="auto">
              <a:xfrm>
                <a:off x="2212388" y="365584"/>
                <a:ext cx="76200" cy="60325"/>
              </a:xfrm>
              <a:custGeom>
                <a:avLst/>
                <a:gdLst>
                  <a:gd name="T0" fmla="*/ 10 w 48"/>
                  <a:gd name="T1" fmla="*/ 38 h 38"/>
                  <a:gd name="T2" fmla="*/ 10 w 48"/>
                  <a:gd name="T3" fmla="*/ 38 h 38"/>
                  <a:gd name="T4" fmla="*/ 6 w 48"/>
                  <a:gd name="T5" fmla="*/ 38 h 38"/>
                  <a:gd name="T6" fmla="*/ 2 w 48"/>
                  <a:gd name="T7" fmla="*/ 34 h 38"/>
                  <a:gd name="T8" fmla="*/ 2 w 48"/>
                  <a:gd name="T9" fmla="*/ 34 h 38"/>
                  <a:gd name="T10" fmla="*/ 0 w 48"/>
                  <a:gd name="T11" fmla="*/ 32 h 38"/>
                  <a:gd name="T12" fmla="*/ 0 w 48"/>
                  <a:gd name="T13" fmla="*/ 28 h 38"/>
                  <a:gd name="T14" fmla="*/ 2 w 48"/>
                  <a:gd name="T15" fmla="*/ 24 h 38"/>
                  <a:gd name="T16" fmla="*/ 4 w 48"/>
                  <a:gd name="T17" fmla="*/ 22 h 38"/>
                  <a:gd name="T18" fmla="*/ 34 w 48"/>
                  <a:gd name="T19" fmla="*/ 2 h 38"/>
                  <a:gd name="T20" fmla="*/ 34 w 48"/>
                  <a:gd name="T21" fmla="*/ 2 h 38"/>
                  <a:gd name="T22" fmla="*/ 38 w 48"/>
                  <a:gd name="T23" fmla="*/ 0 h 38"/>
                  <a:gd name="T24" fmla="*/ 40 w 48"/>
                  <a:gd name="T25" fmla="*/ 0 h 38"/>
                  <a:gd name="T26" fmla="*/ 44 w 48"/>
                  <a:gd name="T27" fmla="*/ 2 h 38"/>
                  <a:gd name="T28" fmla="*/ 46 w 48"/>
                  <a:gd name="T29" fmla="*/ 4 h 38"/>
                  <a:gd name="T30" fmla="*/ 46 w 48"/>
                  <a:gd name="T31" fmla="*/ 4 h 38"/>
                  <a:gd name="T32" fmla="*/ 48 w 48"/>
                  <a:gd name="T33" fmla="*/ 8 h 38"/>
                  <a:gd name="T34" fmla="*/ 48 w 48"/>
                  <a:gd name="T35" fmla="*/ 12 h 38"/>
                  <a:gd name="T36" fmla="*/ 46 w 48"/>
                  <a:gd name="T37" fmla="*/ 14 h 38"/>
                  <a:gd name="T38" fmla="*/ 44 w 48"/>
                  <a:gd name="T39" fmla="*/ 18 h 38"/>
                  <a:gd name="T40" fmla="*/ 14 w 48"/>
                  <a:gd name="T41" fmla="*/ 36 h 38"/>
                  <a:gd name="T42" fmla="*/ 14 w 48"/>
                  <a:gd name="T43" fmla="*/ 36 h 38"/>
                  <a:gd name="T44" fmla="*/ 10 w 48"/>
                  <a:gd name="T45" fmla="*/ 38 h 38"/>
                  <a:gd name="T46" fmla="*/ 10 w 48"/>
                  <a:gd name="T47"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8" h="38">
                    <a:moveTo>
                      <a:pt x="10" y="38"/>
                    </a:moveTo>
                    <a:lnTo>
                      <a:pt x="10" y="38"/>
                    </a:lnTo>
                    <a:lnTo>
                      <a:pt x="6" y="38"/>
                    </a:lnTo>
                    <a:lnTo>
                      <a:pt x="2" y="34"/>
                    </a:lnTo>
                    <a:lnTo>
                      <a:pt x="2" y="34"/>
                    </a:lnTo>
                    <a:lnTo>
                      <a:pt x="0" y="32"/>
                    </a:lnTo>
                    <a:lnTo>
                      <a:pt x="0" y="28"/>
                    </a:lnTo>
                    <a:lnTo>
                      <a:pt x="2" y="24"/>
                    </a:lnTo>
                    <a:lnTo>
                      <a:pt x="4" y="22"/>
                    </a:lnTo>
                    <a:lnTo>
                      <a:pt x="34" y="2"/>
                    </a:lnTo>
                    <a:lnTo>
                      <a:pt x="34" y="2"/>
                    </a:lnTo>
                    <a:lnTo>
                      <a:pt x="38" y="0"/>
                    </a:lnTo>
                    <a:lnTo>
                      <a:pt x="40" y="0"/>
                    </a:lnTo>
                    <a:lnTo>
                      <a:pt x="44" y="2"/>
                    </a:lnTo>
                    <a:lnTo>
                      <a:pt x="46" y="4"/>
                    </a:lnTo>
                    <a:lnTo>
                      <a:pt x="46" y="4"/>
                    </a:lnTo>
                    <a:lnTo>
                      <a:pt x="48" y="8"/>
                    </a:lnTo>
                    <a:lnTo>
                      <a:pt x="48" y="12"/>
                    </a:lnTo>
                    <a:lnTo>
                      <a:pt x="46" y="14"/>
                    </a:lnTo>
                    <a:lnTo>
                      <a:pt x="44" y="18"/>
                    </a:lnTo>
                    <a:lnTo>
                      <a:pt x="14" y="36"/>
                    </a:lnTo>
                    <a:lnTo>
                      <a:pt x="14" y="36"/>
                    </a:lnTo>
                    <a:lnTo>
                      <a:pt x="10" y="38"/>
                    </a:lnTo>
                    <a:lnTo>
                      <a:pt x="1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b-NO"/>
              </a:p>
            </p:txBody>
          </p:sp>
        </p:grpSp>
      </p:grpSp>
      <p:graphicFrame>
        <p:nvGraphicFramePr>
          <p:cNvPr id="95" name="Tabell 94">
            <a:extLst>
              <a:ext uri="{FF2B5EF4-FFF2-40B4-BE49-F238E27FC236}">
                <a16:creationId xmlns:a16="http://schemas.microsoft.com/office/drawing/2014/main" id="{158D6C33-B15E-222B-4805-C7ACA6602320}"/>
              </a:ext>
            </a:extLst>
          </p:cNvPr>
          <p:cNvGraphicFramePr>
            <a:graphicFrameLocks noGrp="1"/>
          </p:cNvGraphicFramePr>
          <p:nvPr/>
        </p:nvGraphicFramePr>
        <p:xfrm>
          <a:off x="2625213" y="2070858"/>
          <a:ext cx="9087360" cy="3967992"/>
        </p:xfrm>
        <a:graphic>
          <a:graphicData uri="http://schemas.openxmlformats.org/drawingml/2006/table">
            <a:tbl>
              <a:tblPr firstRow="1" firstCol="1" bandRow="1"/>
              <a:tblGrid>
                <a:gridCol w="2271840">
                  <a:extLst>
                    <a:ext uri="{9D8B030D-6E8A-4147-A177-3AD203B41FA5}">
                      <a16:colId xmlns:a16="http://schemas.microsoft.com/office/drawing/2014/main" val="972995975"/>
                    </a:ext>
                  </a:extLst>
                </a:gridCol>
                <a:gridCol w="2271840">
                  <a:extLst>
                    <a:ext uri="{9D8B030D-6E8A-4147-A177-3AD203B41FA5}">
                      <a16:colId xmlns:a16="http://schemas.microsoft.com/office/drawing/2014/main" val="1990091347"/>
                    </a:ext>
                  </a:extLst>
                </a:gridCol>
                <a:gridCol w="2271840">
                  <a:extLst>
                    <a:ext uri="{9D8B030D-6E8A-4147-A177-3AD203B41FA5}">
                      <a16:colId xmlns:a16="http://schemas.microsoft.com/office/drawing/2014/main" val="2261695635"/>
                    </a:ext>
                  </a:extLst>
                </a:gridCol>
                <a:gridCol w="2271840">
                  <a:extLst>
                    <a:ext uri="{9D8B030D-6E8A-4147-A177-3AD203B41FA5}">
                      <a16:colId xmlns:a16="http://schemas.microsoft.com/office/drawing/2014/main" val="596447330"/>
                    </a:ext>
                  </a:extLst>
                </a:gridCol>
              </a:tblGrid>
              <a:tr h="281817">
                <a:tc>
                  <a:txBody>
                    <a:bodyPr/>
                    <a:lstStyle/>
                    <a:p>
                      <a:pPr algn="ctr">
                        <a:lnSpc>
                          <a:spcPct val="107000"/>
                        </a:lnSpc>
                        <a:spcAft>
                          <a:spcPts val="800"/>
                        </a:spcAft>
                      </a:pPr>
                      <a:r>
                        <a:rPr lang="nb-NO" sz="1200" noProof="0">
                          <a:solidFill>
                            <a:schemeClr val="tx2"/>
                          </a:solidFill>
                          <a:effectLst/>
                          <a:latin typeface="Calibri" panose="020F0502020204030204" pitchFamily="34" charset="0"/>
                          <a:ea typeface="Calibri" panose="020F0502020204030204" pitchFamily="34" charset="0"/>
                          <a:cs typeface="Times New Roman" panose="02020603050405020304" pitchFamily="18" charset="0"/>
                        </a:rPr>
                        <a:t>Hva er deres </a:t>
                      </a:r>
                      <a:r>
                        <a:rPr lang="nb-NO" sz="1200" b="1" noProof="0">
                          <a:solidFill>
                            <a:schemeClr val="tx2"/>
                          </a:solidFill>
                          <a:effectLst/>
                          <a:latin typeface="Calibri" panose="020F0502020204030204" pitchFamily="34" charset="0"/>
                          <a:ea typeface="Calibri" panose="020F0502020204030204" pitchFamily="34" charset="0"/>
                          <a:cs typeface="Times New Roman" panose="02020603050405020304" pitchFamily="18" charset="0"/>
                        </a:rPr>
                        <a:t>visjon?</a:t>
                      </a:r>
                      <a:endParaRPr lang="nb-NO" sz="1000" noProof="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lnSpc>
                          <a:spcPct val="107000"/>
                        </a:lnSpc>
                        <a:spcAft>
                          <a:spcPts val="800"/>
                        </a:spcAft>
                      </a:pPr>
                      <a:r>
                        <a:rPr lang="nb-NO" sz="1200" noProof="0">
                          <a:solidFill>
                            <a:schemeClr val="tx2"/>
                          </a:solidFill>
                          <a:effectLst/>
                          <a:latin typeface="Calibri" panose="020F0502020204030204" pitchFamily="34" charset="0"/>
                          <a:ea typeface="Calibri" panose="020F0502020204030204" pitchFamily="34" charset="0"/>
                          <a:cs typeface="Times New Roman" panose="02020603050405020304" pitchFamily="18" charset="0"/>
                        </a:rPr>
                        <a:t>Hva </a:t>
                      </a:r>
                      <a:r>
                        <a:rPr lang="nb-NO" sz="1200" b="1" noProof="0">
                          <a:solidFill>
                            <a:schemeClr val="tx2"/>
                          </a:solidFill>
                          <a:effectLst/>
                          <a:latin typeface="Calibri" panose="020F0502020204030204" pitchFamily="34" charset="0"/>
                          <a:ea typeface="Calibri" panose="020F0502020204030204" pitchFamily="34" charset="0"/>
                          <a:cs typeface="Times New Roman" panose="02020603050405020304" pitchFamily="18" charset="0"/>
                        </a:rPr>
                        <a:t>motiverer </a:t>
                      </a:r>
                      <a:r>
                        <a:rPr lang="nb-NO" sz="1200" b="0" noProof="0">
                          <a:solidFill>
                            <a:schemeClr val="tx2"/>
                          </a:solidFill>
                          <a:effectLst/>
                          <a:latin typeface="Calibri" panose="020F0502020204030204" pitchFamily="34" charset="0"/>
                          <a:ea typeface="Calibri" panose="020F0502020204030204" pitchFamily="34" charset="0"/>
                          <a:cs typeface="Times New Roman" panose="02020603050405020304" pitchFamily="18" charset="0"/>
                        </a:rPr>
                        <a:t>dere? Hvilke </a:t>
                      </a:r>
                      <a:r>
                        <a:rPr lang="nb-NO" sz="1200" b="1" noProof="0">
                          <a:solidFill>
                            <a:schemeClr val="tx2"/>
                          </a:solidFill>
                          <a:effectLst/>
                          <a:latin typeface="Calibri" panose="020F0502020204030204" pitchFamily="34" charset="0"/>
                          <a:ea typeface="Calibri" panose="020F0502020204030204" pitchFamily="34" charset="0"/>
                          <a:cs typeface="Times New Roman" panose="02020603050405020304" pitchFamily="18" charset="0"/>
                        </a:rPr>
                        <a:t>lidenskaper </a:t>
                      </a:r>
                      <a:r>
                        <a:rPr lang="nb-NO" sz="1200" b="0" noProof="0">
                          <a:solidFill>
                            <a:schemeClr val="tx2"/>
                          </a:solidFill>
                          <a:effectLst/>
                          <a:latin typeface="Calibri" panose="020F0502020204030204" pitchFamily="34" charset="0"/>
                          <a:ea typeface="Calibri" panose="020F0502020204030204" pitchFamily="34" charset="0"/>
                          <a:cs typeface="Times New Roman" panose="02020603050405020304" pitchFamily="18" charset="0"/>
                        </a:rPr>
                        <a:t>har du?</a:t>
                      </a:r>
                      <a:endParaRPr lang="nb-NO" sz="1000" b="0" noProof="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lnSpc>
                          <a:spcPct val="107000"/>
                        </a:lnSpc>
                        <a:spcAft>
                          <a:spcPts val="800"/>
                        </a:spcAft>
                      </a:pPr>
                      <a:r>
                        <a:rPr lang="nb-NO" sz="1200" noProof="0">
                          <a:solidFill>
                            <a:schemeClr val="tx2"/>
                          </a:solidFill>
                          <a:effectLst/>
                          <a:latin typeface="Calibri" panose="020F0502020204030204" pitchFamily="34" charset="0"/>
                          <a:ea typeface="Calibri" panose="020F0502020204030204" pitchFamily="34" charset="0"/>
                          <a:cs typeface="Times New Roman" panose="02020603050405020304" pitchFamily="18" charset="0"/>
                        </a:rPr>
                        <a:t>Hvilke </a:t>
                      </a:r>
                      <a:r>
                        <a:rPr lang="nb-NO" sz="1200" b="1" noProof="0">
                          <a:solidFill>
                            <a:schemeClr val="tx2"/>
                          </a:solidFill>
                          <a:effectLst/>
                          <a:latin typeface="Calibri" panose="020F0502020204030204" pitchFamily="34" charset="0"/>
                          <a:ea typeface="Calibri" panose="020F0502020204030204" pitchFamily="34" charset="0"/>
                          <a:cs typeface="Times New Roman" panose="02020603050405020304" pitchFamily="18" charset="0"/>
                        </a:rPr>
                        <a:t>kjerneverdier</a:t>
                      </a:r>
                      <a:r>
                        <a:rPr lang="nb-NO" sz="1200" b="0" noProof="0">
                          <a:solidFill>
                            <a:schemeClr val="tx2"/>
                          </a:solidFill>
                          <a:effectLst/>
                          <a:latin typeface="Calibri" panose="020F0502020204030204" pitchFamily="34" charset="0"/>
                          <a:ea typeface="Calibri" panose="020F0502020204030204" pitchFamily="34" charset="0"/>
                          <a:cs typeface="Times New Roman" panose="02020603050405020304" pitchFamily="18" charset="0"/>
                        </a:rPr>
                        <a:t> har dere?</a:t>
                      </a:r>
                      <a:endParaRPr lang="nb-NO" sz="1000" noProof="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lnSpc>
                          <a:spcPct val="107000"/>
                        </a:lnSpc>
                        <a:spcAft>
                          <a:spcPts val="800"/>
                        </a:spcAft>
                      </a:pPr>
                      <a:r>
                        <a:rPr lang="nb-NO" sz="1200" noProof="0">
                          <a:solidFill>
                            <a:schemeClr val="tx2"/>
                          </a:solidFill>
                          <a:effectLst/>
                          <a:latin typeface="Calibri" panose="020F0502020204030204" pitchFamily="34" charset="0"/>
                          <a:ea typeface="Calibri" panose="020F0502020204030204" pitchFamily="34" charset="0"/>
                          <a:cs typeface="Times New Roman" panose="02020603050405020304" pitchFamily="18" charset="0"/>
                        </a:rPr>
                        <a:t>Hvilken </a:t>
                      </a:r>
                      <a:r>
                        <a:rPr lang="nb-NO" sz="1200" b="1" noProof="0">
                          <a:solidFill>
                            <a:schemeClr val="tx2"/>
                          </a:solidFill>
                          <a:effectLst/>
                          <a:latin typeface="Calibri" panose="020F0502020204030204" pitchFamily="34" charset="0"/>
                          <a:ea typeface="Calibri" panose="020F0502020204030204" pitchFamily="34" charset="0"/>
                          <a:cs typeface="Times New Roman" panose="02020603050405020304" pitchFamily="18" charset="0"/>
                        </a:rPr>
                        <a:t>idé</a:t>
                      </a:r>
                      <a:r>
                        <a:rPr lang="nb-NO" sz="1200" noProof="0">
                          <a:solidFill>
                            <a:schemeClr val="tx2"/>
                          </a:solidFill>
                          <a:effectLst/>
                          <a:latin typeface="Calibri" panose="020F0502020204030204" pitchFamily="34" charset="0"/>
                          <a:ea typeface="Calibri" panose="020F0502020204030204" pitchFamily="34" charset="0"/>
                          <a:cs typeface="Times New Roman" panose="02020603050405020304" pitchFamily="18" charset="0"/>
                        </a:rPr>
                        <a:t> vil dere vokse på?</a:t>
                      </a:r>
                      <a:endParaRPr lang="nb-NO" sz="1000" noProof="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3249478012"/>
                  </a:ext>
                </a:extLst>
              </a:tr>
              <a:tr h="3493774">
                <a:tc>
                  <a:txBody>
                    <a:bodyPr/>
                    <a:lstStyle/>
                    <a:p>
                      <a:pPr marL="177800" indent="-177800">
                        <a:lnSpc>
                          <a:spcPct val="107000"/>
                        </a:lnSpc>
                        <a:spcAft>
                          <a:spcPts val="800"/>
                        </a:spcAft>
                        <a:buFont typeface="Arial" panose="020B0604020202020204" pitchFamily="34" charset="0"/>
                        <a:buChar char="•"/>
                      </a:pPr>
                      <a:r>
                        <a:rPr lang="nb-NO" sz="1200" noProof="0" dirty="0">
                          <a:effectLst/>
                          <a:latin typeface="Calibri" panose="020F0502020204030204" pitchFamily="34" charset="0"/>
                          <a:ea typeface="Calibri" panose="020F0502020204030204" pitchFamily="34" charset="0"/>
                          <a:cs typeface="Times New Roman" panose="02020603050405020304" pitchFamily="18" charset="0"/>
                        </a:rPr>
                        <a:t> …</a:t>
                      </a:r>
                      <a:endParaRPr lang="nb-NO" sz="700" noProof="0" dirty="0">
                        <a:effectLst/>
                        <a:latin typeface="Calibri" panose="020F0502020204030204" pitchFamily="34" charset="0"/>
                        <a:ea typeface="Calibri" panose="020F0502020204030204" pitchFamily="34" charset="0"/>
                        <a:cs typeface="Times New Roman" panose="02020603050405020304" pitchFamily="18" charset="0"/>
                      </a:endParaRPr>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177800" marR="0" lvl="0" indent="-177800" algn="l" defTabSz="914400" rtl="0" eaLnBrk="1" fontAlgn="auto" latinLnBrk="0" hangingPunct="1">
                        <a:lnSpc>
                          <a:spcPct val="107000"/>
                        </a:lnSpc>
                        <a:spcBef>
                          <a:spcPts val="0"/>
                        </a:spcBef>
                        <a:spcAft>
                          <a:spcPts val="800"/>
                        </a:spcAft>
                        <a:buClrTx/>
                        <a:buSzTx/>
                        <a:buFont typeface="Arial" panose="020B0604020202020204" pitchFamily="34" charset="0"/>
                        <a:buChar char="•"/>
                        <a:tabLst/>
                        <a:defRPr/>
                      </a:pPr>
                      <a:r>
                        <a:rPr kumimoji="0" lang="nb-NO" sz="1200" b="0" i="0" u="none" strike="noStrike" kern="1200" cap="none" spc="0" normalizeH="0" baseline="0" noProof="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 …</a:t>
                      </a:r>
                      <a:endParaRPr kumimoji="0" lang="nb-NO" sz="700" b="0" i="0" u="none" strike="noStrike" kern="1200" cap="none" spc="0" normalizeH="0" baseline="0" noProof="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177800" marR="0" lvl="0" indent="-177800" algn="l" defTabSz="914400" rtl="0" eaLnBrk="1" fontAlgn="auto" latinLnBrk="0" hangingPunct="1">
                        <a:lnSpc>
                          <a:spcPct val="107000"/>
                        </a:lnSpc>
                        <a:spcBef>
                          <a:spcPts val="0"/>
                        </a:spcBef>
                        <a:spcAft>
                          <a:spcPts val="800"/>
                        </a:spcAft>
                        <a:buClrTx/>
                        <a:buSzTx/>
                        <a:buFont typeface="Arial" panose="020B0604020202020204" pitchFamily="34" charset="0"/>
                        <a:buChar char="•"/>
                        <a:tabLst/>
                        <a:defRPr/>
                      </a:pPr>
                      <a:r>
                        <a:rPr kumimoji="0" lang="nb-NO" sz="1200" b="0" i="0" u="none" strike="noStrike" kern="1200" cap="none" spc="0" normalizeH="0" baseline="0" noProof="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 …</a:t>
                      </a:r>
                      <a:endParaRPr kumimoji="0" lang="nb-NO" sz="700" b="0" i="0" u="none" strike="noStrike" kern="1200" cap="none" spc="0" normalizeH="0" baseline="0" noProof="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177800" marR="0" lvl="0" indent="-177800" algn="l" defTabSz="914400" rtl="0" eaLnBrk="1" fontAlgn="auto" latinLnBrk="0" hangingPunct="1">
                        <a:lnSpc>
                          <a:spcPct val="107000"/>
                        </a:lnSpc>
                        <a:spcBef>
                          <a:spcPts val="0"/>
                        </a:spcBef>
                        <a:spcAft>
                          <a:spcPts val="800"/>
                        </a:spcAft>
                        <a:buClrTx/>
                        <a:buSzTx/>
                        <a:buFont typeface="Arial" panose="020B0604020202020204" pitchFamily="34" charset="0"/>
                        <a:buChar char="•"/>
                        <a:tabLst/>
                        <a:defRPr/>
                      </a:pPr>
                      <a:r>
                        <a:rPr kumimoji="0" lang="nb-NO" sz="12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 …</a:t>
                      </a:r>
                      <a:endParaRPr kumimoji="0" lang="nb-NO" sz="7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202029559"/>
                  </a:ext>
                </a:extLst>
              </a:tr>
            </a:tbl>
          </a:graphicData>
        </a:graphic>
      </p:graphicFrame>
    </p:spTree>
    <p:extLst>
      <p:ext uri="{BB962C8B-B14F-4D97-AF65-F5344CB8AC3E}">
        <p14:creationId xmlns:p14="http://schemas.microsoft.com/office/powerpoint/2010/main" val="30057027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ell 2">
            <a:extLst>
              <a:ext uri="{FF2B5EF4-FFF2-40B4-BE49-F238E27FC236}">
                <a16:creationId xmlns:a16="http://schemas.microsoft.com/office/drawing/2014/main" id="{2DFF80BE-0DD6-EB4B-9D38-075DE554A791}"/>
              </a:ext>
            </a:extLst>
          </p:cNvPr>
          <p:cNvGraphicFramePr>
            <a:graphicFrameLocks noGrp="1"/>
          </p:cNvGraphicFramePr>
          <p:nvPr>
            <p:extLst>
              <p:ext uri="{D42A27DB-BD31-4B8C-83A1-F6EECF244321}">
                <p14:modId xmlns:p14="http://schemas.microsoft.com/office/powerpoint/2010/main" val="2884451236"/>
              </p:ext>
            </p:extLst>
          </p:nvPr>
        </p:nvGraphicFramePr>
        <p:xfrm>
          <a:off x="2592002" y="1111942"/>
          <a:ext cx="9118232" cy="4923098"/>
        </p:xfrm>
        <a:graphic>
          <a:graphicData uri="http://schemas.openxmlformats.org/drawingml/2006/table">
            <a:tbl>
              <a:tblPr firstRow="1" firstCol="1" bandRow="1"/>
              <a:tblGrid>
                <a:gridCol w="2279558">
                  <a:extLst>
                    <a:ext uri="{9D8B030D-6E8A-4147-A177-3AD203B41FA5}">
                      <a16:colId xmlns:a16="http://schemas.microsoft.com/office/drawing/2014/main" val="972995975"/>
                    </a:ext>
                  </a:extLst>
                </a:gridCol>
                <a:gridCol w="2279558">
                  <a:extLst>
                    <a:ext uri="{9D8B030D-6E8A-4147-A177-3AD203B41FA5}">
                      <a16:colId xmlns:a16="http://schemas.microsoft.com/office/drawing/2014/main" val="651755761"/>
                    </a:ext>
                  </a:extLst>
                </a:gridCol>
                <a:gridCol w="2279558">
                  <a:extLst>
                    <a:ext uri="{9D8B030D-6E8A-4147-A177-3AD203B41FA5}">
                      <a16:colId xmlns:a16="http://schemas.microsoft.com/office/drawing/2014/main" val="1167038611"/>
                    </a:ext>
                  </a:extLst>
                </a:gridCol>
                <a:gridCol w="2279558">
                  <a:extLst>
                    <a:ext uri="{9D8B030D-6E8A-4147-A177-3AD203B41FA5}">
                      <a16:colId xmlns:a16="http://schemas.microsoft.com/office/drawing/2014/main" val="1280166233"/>
                    </a:ext>
                  </a:extLst>
                </a:gridCol>
              </a:tblGrid>
              <a:tr h="0">
                <a:tc gridSpan="4">
                  <a:txBody>
                    <a:bodyPr/>
                    <a:lstStyle/>
                    <a:p>
                      <a:pPr algn="l">
                        <a:lnSpc>
                          <a:spcPct val="107000"/>
                        </a:lnSpc>
                        <a:spcAft>
                          <a:spcPts val="800"/>
                        </a:spcAft>
                      </a:pPr>
                      <a:r>
                        <a:rPr lang="nb-NO" sz="1400" i="1">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Hva er ideen? Hva kan den gjøre?</a:t>
                      </a:r>
                      <a:endParaRPr lang="nb-NO" sz="1050" i="1">
                        <a:solidFill>
                          <a:schemeClr val="tx1"/>
                        </a:solidFill>
                        <a:effectLst/>
                        <a:latin typeface="Calibri" panose="020F0502020204030204" pitchFamily="34" charset="0"/>
                        <a:cs typeface="Times New Roman" panose="02020603050405020304" pitchFamily="18" charset="0"/>
                      </a:endParaRPr>
                    </a:p>
                  </a:txBody>
                  <a:tcPr anchor="ctr">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solidFill>
                      <a:srgbClr val="61B7D5"/>
                    </a:solidFill>
                  </a:tcPr>
                </a:tc>
                <a:tc hMerge="1">
                  <a:txBody>
                    <a:bodyPr/>
                    <a:lstStyle/>
                    <a:p>
                      <a:endParaRPr lang="nb-NO"/>
                    </a:p>
                  </a:txBody>
                  <a:tcPr/>
                </a:tc>
                <a:tc hMerge="1">
                  <a:txBody>
                    <a:bodyPr/>
                    <a:lstStyle/>
                    <a:p>
                      <a:endParaRPr lang="nb-NO"/>
                    </a:p>
                  </a:txBody>
                  <a:tcPr/>
                </a:tc>
                <a:tc hMerge="1">
                  <a:txBody>
                    <a:bodyPr/>
                    <a:lstStyle/>
                    <a:p>
                      <a:endParaRPr lang="nb-NO"/>
                    </a:p>
                  </a:txBody>
                  <a:tcPr/>
                </a:tc>
                <a:extLst>
                  <a:ext uri="{0D108BD9-81ED-4DB2-BD59-A6C34878D82A}">
                    <a16:rowId xmlns:a16="http://schemas.microsoft.com/office/drawing/2014/main" val="3249478012"/>
                  </a:ext>
                </a:extLst>
              </a:tr>
              <a:tr h="0">
                <a:tc gridSpan="4">
                  <a:txBody>
                    <a:bodyPr/>
                    <a:lstStyle/>
                    <a:p>
                      <a:pPr marL="0" algn="l" defTabSz="914400" rtl="0" eaLnBrk="1" latinLnBrk="0" hangingPunct="1">
                        <a:lnSpc>
                          <a:spcPct val="107000"/>
                        </a:lnSpc>
                        <a:spcAft>
                          <a:spcPts val="800"/>
                        </a:spcAft>
                      </a:pPr>
                      <a:r>
                        <a:rPr lang="nb-NO" sz="1400" i="1" kern="1200">
                          <a:solidFill>
                            <a:schemeClr val="tx1"/>
                          </a:solidFill>
                          <a:effectLst/>
                          <a:latin typeface="Calibri" panose="020F0502020204030204" pitchFamily="34" charset="0"/>
                          <a:cs typeface="Times New Roman" panose="02020603050405020304" pitchFamily="18" charset="0"/>
                        </a:rPr>
                        <a:t>Hvilke bransjer og sluttbrukere kan min idé/teknologi være aktuell for?</a:t>
                      </a:r>
                    </a:p>
                  </a:txBody>
                  <a:tcPr anchor="ctr">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solidFill>
                      <a:srgbClr val="61B7D5"/>
                    </a:solidFill>
                  </a:tcPr>
                </a:tc>
                <a:tc hMerge="1">
                  <a:txBody>
                    <a:bodyPr/>
                    <a:lstStyle/>
                    <a:p>
                      <a:endParaRPr lang="nb-NO"/>
                    </a:p>
                  </a:txBody>
                  <a:tcPr/>
                </a:tc>
                <a:tc hMerge="1">
                  <a:txBody>
                    <a:bodyPr/>
                    <a:lstStyle/>
                    <a:p>
                      <a:endParaRPr lang="nb-NO"/>
                    </a:p>
                  </a:txBody>
                  <a:tcPr/>
                </a:tc>
                <a:tc hMerge="1">
                  <a:txBody>
                    <a:bodyPr/>
                    <a:lstStyle/>
                    <a:p>
                      <a:endParaRPr lang="nb-NO"/>
                    </a:p>
                  </a:txBody>
                  <a:tcPr/>
                </a:tc>
                <a:extLst>
                  <a:ext uri="{0D108BD9-81ED-4DB2-BD59-A6C34878D82A}">
                    <a16:rowId xmlns:a16="http://schemas.microsoft.com/office/drawing/2014/main" val="4150556074"/>
                  </a:ext>
                </a:extLst>
              </a:tr>
              <a:tr h="0">
                <a:tc>
                  <a:txBody>
                    <a:bodyPr/>
                    <a:lstStyle/>
                    <a:p>
                      <a:pPr marL="0" algn="l" defTabSz="914400" rtl="0" eaLnBrk="1" latinLnBrk="0" hangingPunct="1">
                        <a:lnSpc>
                          <a:spcPct val="107000"/>
                        </a:lnSpc>
                        <a:spcAft>
                          <a:spcPts val="800"/>
                        </a:spcAft>
                      </a:pPr>
                      <a:r>
                        <a:rPr lang="nb-NO" sz="1400" b="1" kern="1200">
                          <a:solidFill>
                            <a:schemeClr val="tx1"/>
                          </a:solidFill>
                          <a:effectLst/>
                          <a:latin typeface="Calibri" panose="020F0502020204030204" pitchFamily="34" charset="0"/>
                          <a:cs typeface="Times New Roman" panose="02020603050405020304" pitchFamily="18" charset="0"/>
                        </a:rPr>
                        <a:t>Markedssegmentering (bransje / kategori):</a:t>
                      </a:r>
                    </a:p>
                  </a:txBody>
                  <a:tcPr anchor="ctr">
                    <a:lnL w="12700" cap="flat" cmpd="sng" algn="ctr">
                      <a:solidFill>
                        <a:srgbClr val="A6A6A6"/>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solidFill>
                      <a:srgbClr val="81C5DE"/>
                    </a:solidFill>
                  </a:tcPr>
                </a:tc>
                <a:tc>
                  <a:txBody>
                    <a:bodyPr/>
                    <a:lstStyle/>
                    <a:p>
                      <a:pPr marL="0" algn="l" defTabSz="914400" rtl="0" eaLnBrk="1" latinLnBrk="0" hangingPunct="1">
                        <a:lnSpc>
                          <a:spcPct val="107000"/>
                        </a:lnSpc>
                        <a:spcAft>
                          <a:spcPts val="800"/>
                        </a:spcAft>
                      </a:pPr>
                      <a:r>
                        <a:rPr lang="nb-NO" sz="1400" b="1" kern="1200">
                          <a:solidFill>
                            <a:schemeClr val="tx1"/>
                          </a:solidFill>
                          <a:effectLst/>
                          <a:latin typeface="Calibri" panose="020F0502020204030204" pitchFamily="34" charset="0"/>
                          <a:cs typeface="Times New Roman" panose="02020603050405020304" pitchFamily="18" charset="0"/>
                        </a:rPr>
                        <a:t>Sluttbrukere:</a:t>
                      </a: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solidFill>
                      <a:srgbClr val="81C5DE"/>
                    </a:solidFill>
                  </a:tcPr>
                </a:tc>
                <a:tc>
                  <a:txBody>
                    <a:bodyPr/>
                    <a:lstStyle/>
                    <a:p>
                      <a:pPr marL="0" algn="l" defTabSz="914400" rtl="0" eaLnBrk="1" latinLnBrk="0" hangingPunct="1">
                        <a:lnSpc>
                          <a:spcPct val="107000"/>
                        </a:lnSpc>
                        <a:spcAft>
                          <a:spcPts val="800"/>
                        </a:spcAft>
                      </a:pPr>
                      <a:r>
                        <a:rPr lang="nb-NO" sz="1400" b="1" kern="1200">
                          <a:solidFill>
                            <a:schemeClr val="tx1"/>
                          </a:solidFill>
                          <a:effectLst/>
                          <a:latin typeface="Calibri" panose="020F0502020204030204" pitchFamily="34" charset="0"/>
                          <a:cs typeface="Times New Roman" panose="02020603050405020304" pitchFamily="18" charset="0"/>
                        </a:rPr>
                        <a:t>Hva vil de bruke ideen / teknologien til:</a:t>
                      </a: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solidFill>
                      <a:srgbClr val="81C5DE"/>
                    </a:solidFill>
                  </a:tcPr>
                </a:tc>
                <a:tc>
                  <a:txBody>
                    <a:bodyPr/>
                    <a:lstStyle/>
                    <a:p>
                      <a:pPr marL="0" algn="l" defTabSz="914400" rtl="0" eaLnBrk="1" latinLnBrk="0" hangingPunct="1">
                        <a:lnSpc>
                          <a:spcPct val="107000"/>
                        </a:lnSpc>
                        <a:spcAft>
                          <a:spcPts val="800"/>
                        </a:spcAft>
                      </a:pPr>
                      <a:r>
                        <a:rPr lang="nb-NO" sz="1400" b="1" kern="1200">
                          <a:solidFill>
                            <a:schemeClr val="tx1"/>
                          </a:solidFill>
                          <a:effectLst/>
                          <a:latin typeface="Calibri" panose="020F0502020204030204" pitchFamily="34" charset="0"/>
                          <a:cs typeface="Times New Roman" panose="02020603050405020304" pitchFamily="18" charset="0"/>
                        </a:rPr>
                        <a:t>Fordeler:</a:t>
                      </a:r>
                    </a:p>
                  </a:txBody>
                  <a:tcPr anchor="ctr">
                    <a:lnL w="6350" cap="flat" cmpd="sng" algn="ctr">
                      <a:solidFill>
                        <a:schemeClr val="bg1">
                          <a:lumMod val="50000"/>
                        </a:schemeClr>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solidFill>
                      <a:srgbClr val="81C5DE"/>
                    </a:solidFill>
                  </a:tcPr>
                </a:tc>
                <a:extLst>
                  <a:ext uri="{0D108BD9-81ED-4DB2-BD59-A6C34878D82A}">
                    <a16:rowId xmlns:a16="http://schemas.microsoft.com/office/drawing/2014/main" val="2393820991"/>
                  </a:ext>
                </a:extLst>
              </a:tr>
              <a:tr h="3765937">
                <a:tc>
                  <a:txBody>
                    <a:bodyPr/>
                    <a:lstStyle/>
                    <a:p>
                      <a:pPr marL="177800" indent="-177800">
                        <a:lnSpc>
                          <a:spcPct val="107000"/>
                        </a:lnSpc>
                        <a:spcAft>
                          <a:spcPts val="800"/>
                        </a:spcAft>
                        <a:buFont typeface="Arial" panose="020B0604020202020204" pitchFamily="34" charset="0"/>
                        <a:buChar char="•"/>
                      </a:pPr>
                      <a:r>
                        <a:rPr lang="en-GB"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p>
                  </a:txBody>
                  <a:tcPr>
                    <a:lnL w="12700" cap="flat" cmpd="sng" algn="ctr">
                      <a:solidFill>
                        <a:srgbClr val="A6A6A6"/>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tcPr>
                </a:tc>
                <a:tc>
                  <a:txBody>
                    <a:bodyPr/>
                    <a:lstStyle/>
                    <a:p>
                      <a:pPr marL="177800" indent="-177800">
                        <a:lnSpc>
                          <a:spcPct val="107000"/>
                        </a:lnSpc>
                        <a:spcAft>
                          <a:spcPts val="800"/>
                        </a:spcAft>
                        <a:buFont typeface="Arial" panose="020B0604020202020204" pitchFamily="34" charset="0"/>
                        <a:buChar char="•"/>
                      </a:pPr>
                      <a:endParaRPr lang="en-GB"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tcPr>
                </a:tc>
                <a:tc>
                  <a:txBody>
                    <a:bodyPr/>
                    <a:lstStyle/>
                    <a:p>
                      <a:pPr marL="177800" indent="-177800">
                        <a:lnSpc>
                          <a:spcPct val="107000"/>
                        </a:lnSpc>
                        <a:spcAft>
                          <a:spcPts val="800"/>
                        </a:spcAft>
                        <a:buFont typeface="Arial" panose="020B0604020202020204" pitchFamily="34" charset="0"/>
                        <a:buChar char="•"/>
                      </a:pPr>
                      <a:endParaRPr lang="en-GB"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tcPr>
                </a:tc>
                <a:tc>
                  <a:txBody>
                    <a:bodyPr/>
                    <a:lstStyle/>
                    <a:p>
                      <a:pPr marL="177800" indent="-177800">
                        <a:lnSpc>
                          <a:spcPct val="107000"/>
                        </a:lnSpc>
                        <a:spcAft>
                          <a:spcPts val="800"/>
                        </a:spcAft>
                        <a:buFont typeface="Arial" panose="020B0604020202020204" pitchFamily="34" charset="0"/>
                        <a:buChar char="•"/>
                      </a:pPr>
                      <a:endParaRPr lang="en-GB"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a:lnL w="6350" cap="flat" cmpd="sng" algn="ctr">
                      <a:solidFill>
                        <a:schemeClr val="bg1">
                          <a:lumMod val="50000"/>
                        </a:schemeClr>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tcPr>
                </a:tc>
                <a:extLst>
                  <a:ext uri="{0D108BD9-81ED-4DB2-BD59-A6C34878D82A}">
                    <a16:rowId xmlns:a16="http://schemas.microsoft.com/office/drawing/2014/main" val="3202029559"/>
                  </a:ext>
                </a:extLst>
              </a:tr>
            </a:tbl>
          </a:graphicData>
        </a:graphic>
      </p:graphicFrame>
      <p:sp>
        <p:nvSpPr>
          <p:cNvPr id="17" name="Rektangel 16">
            <a:extLst>
              <a:ext uri="{FF2B5EF4-FFF2-40B4-BE49-F238E27FC236}">
                <a16:creationId xmlns:a16="http://schemas.microsoft.com/office/drawing/2014/main" id="{C0C3B48E-0FA3-40C4-B431-04DE121FEAE9}"/>
              </a:ext>
            </a:extLst>
          </p:cNvPr>
          <p:cNvSpPr/>
          <p:nvPr/>
        </p:nvSpPr>
        <p:spPr>
          <a:xfrm>
            <a:off x="0" y="0"/>
            <a:ext cx="2424114" cy="6858000"/>
          </a:xfrm>
          <a:prstGeom prst="rect">
            <a:avLst/>
          </a:prstGeom>
          <a:solidFill>
            <a:srgbClr val="81C5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pic>
        <p:nvPicPr>
          <p:cNvPr id="18" name="Bilde 17">
            <a:extLst>
              <a:ext uri="{FF2B5EF4-FFF2-40B4-BE49-F238E27FC236}">
                <a16:creationId xmlns:a16="http://schemas.microsoft.com/office/drawing/2014/main" id="{0E3D2EB5-CF5B-0E97-7E3D-7F4BAADD9865}"/>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5982408"/>
            <a:ext cx="1297172" cy="875591"/>
          </a:xfrm>
          <a:prstGeom prst="rect">
            <a:avLst/>
          </a:prstGeom>
        </p:spPr>
      </p:pic>
      <p:sp>
        <p:nvSpPr>
          <p:cNvPr id="23" name="TekstSylinder 22">
            <a:extLst>
              <a:ext uri="{FF2B5EF4-FFF2-40B4-BE49-F238E27FC236}">
                <a16:creationId xmlns:a16="http://schemas.microsoft.com/office/drawing/2014/main" id="{905E463F-6FCA-6B1B-3A4A-2FD63642A9C8}"/>
              </a:ext>
            </a:extLst>
          </p:cNvPr>
          <p:cNvSpPr txBox="1"/>
          <p:nvPr/>
        </p:nvSpPr>
        <p:spPr>
          <a:xfrm>
            <a:off x="155575" y="1789616"/>
            <a:ext cx="2195514" cy="1554272"/>
          </a:xfrm>
          <a:prstGeom prst="rect">
            <a:avLst/>
          </a:prstGeom>
          <a:noFill/>
        </p:spPr>
        <p:txBody>
          <a:bodyPr wrap="square" rtlCol="0">
            <a:spAutoFit/>
          </a:bodyPr>
          <a:lstStyle/>
          <a:p>
            <a:r>
              <a:rPr lang="nb-NO" sz="1200" b="1"/>
              <a:t>Veiledning:</a:t>
            </a:r>
          </a:p>
          <a:p>
            <a:pPr>
              <a:spcAft>
                <a:spcPts val="600"/>
              </a:spcAft>
            </a:pPr>
            <a:r>
              <a:rPr lang="nb-NO" sz="1100"/>
              <a:t>Analyser nærmere de segmentene du har rangert som de viktigste. </a:t>
            </a:r>
            <a:endParaRPr lang="nb-NO" sz="1200"/>
          </a:p>
          <a:p>
            <a:r>
              <a:rPr lang="nb-NO" sz="1200" b="1"/>
              <a:t>Formål:</a:t>
            </a:r>
          </a:p>
          <a:p>
            <a:pPr>
              <a:spcAft>
                <a:spcPts val="600"/>
              </a:spcAft>
            </a:pPr>
            <a:r>
              <a:rPr lang="nb-NO" sz="1100"/>
              <a:t>Det er essensielt å starte prosessen med fokus på kunden. Alt du gjør videre vil være basert på kundefokuset</a:t>
            </a:r>
          </a:p>
        </p:txBody>
      </p:sp>
      <p:sp>
        <p:nvSpPr>
          <p:cNvPr id="24" name="Title 1">
            <a:extLst>
              <a:ext uri="{FF2B5EF4-FFF2-40B4-BE49-F238E27FC236}">
                <a16:creationId xmlns:a16="http://schemas.microsoft.com/office/drawing/2014/main" id="{1C6A2F6F-833C-7EB0-AF53-F1EB250BD78E}"/>
              </a:ext>
            </a:extLst>
          </p:cNvPr>
          <p:cNvSpPr>
            <a:spLocks noGrp="1"/>
          </p:cNvSpPr>
          <p:nvPr>
            <p:ph type="title"/>
          </p:nvPr>
        </p:nvSpPr>
        <p:spPr>
          <a:xfrm>
            <a:off x="2614440" y="416251"/>
            <a:ext cx="8622360" cy="830997"/>
          </a:xfrm>
        </p:spPr>
        <p:txBody>
          <a:bodyPr anchor="t">
            <a:normAutofit/>
          </a:bodyPr>
          <a:lstStyle/>
          <a:p>
            <a:r>
              <a:rPr lang="nb-NO" dirty="0"/>
              <a:t>Trinn 1: Markedssegmentering</a:t>
            </a:r>
          </a:p>
        </p:txBody>
      </p:sp>
      <p:grpSp>
        <p:nvGrpSpPr>
          <p:cNvPr id="4" name="Gruppe 3">
            <a:extLst>
              <a:ext uri="{FF2B5EF4-FFF2-40B4-BE49-F238E27FC236}">
                <a16:creationId xmlns:a16="http://schemas.microsoft.com/office/drawing/2014/main" id="{BF39A3D8-6A53-152C-EA6B-0E6551F9DC91}"/>
              </a:ext>
            </a:extLst>
          </p:cNvPr>
          <p:cNvGrpSpPr/>
          <p:nvPr/>
        </p:nvGrpSpPr>
        <p:grpSpPr>
          <a:xfrm>
            <a:off x="596583" y="313599"/>
            <a:ext cx="1235995" cy="1266969"/>
            <a:chOff x="4132857" y="961834"/>
            <a:chExt cx="5137449" cy="5266195"/>
          </a:xfrm>
        </p:grpSpPr>
        <p:pic>
          <p:nvPicPr>
            <p:cNvPr id="5" name="Bilde 4" descr="Et bilde som inneholder tekst, målestokk&#10;&#10;Automatisk generert beskrivelse">
              <a:extLst>
                <a:ext uri="{FF2B5EF4-FFF2-40B4-BE49-F238E27FC236}">
                  <a16:creationId xmlns:a16="http://schemas.microsoft.com/office/drawing/2014/main" id="{160960F0-3FF1-A1C2-0786-42129F049BB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132857" y="961834"/>
              <a:ext cx="5137449" cy="5266195"/>
            </a:xfrm>
            <a:prstGeom prst="rect">
              <a:avLst/>
            </a:prstGeom>
          </p:spPr>
        </p:pic>
        <p:sp>
          <p:nvSpPr>
            <p:cNvPr id="7" name="Ellipse 6">
              <a:extLst>
                <a:ext uri="{FF2B5EF4-FFF2-40B4-BE49-F238E27FC236}">
                  <a16:creationId xmlns:a16="http://schemas.microsoft.com/office/drawing/2014/main" id="{DB6A5B37-6B1E-DCE5-A60A-76FD77439309}"/>
                </a:ext>
              </a:extLst>
            </p:cNvPr>
            <p:cNvSpPr/>
            <p:nvPr/>
          </p:nvSpPr>
          <p:spPr>
            <a:xfrm>
              <a:off x="4391023" y="1996619"/>
              <a:ext cx="914399" cy="914399"/>
            </a:xfrm>
            <a:prstGeom prst="ellipse">
              <a:avLst/>
            </a:prstGeom>
            <a:noFill/>
            <a:ln w="28575">
              <a:solidFill>
                <a:schemeClr val="tx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grpSp>
    </p:spTree>
    <p:extLst>
      <p:ext uri="{BB962C8B-B14F-4D97-AF65-F5344CB8AC3E}">
        <p14:creationId xmlns:p14="http://schemas.microsoft.com/office/powerpoint/2010/main" val="26559557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ktangel 16">
            <a:extLst>
              <a:ext uri="{FF2B5EF4-FFF2-40B4-BE49-F238E27FC236}">
                <a16:creationId xmlns:a16="http://schemas.microsoft.com/office/drawing/2014/main" id="{C0C3B48E-0FA3-40C4-B431-04DE121FEAE9}"/>
              </a:ext>
            </a:extLst>
          </p:cNvPr>
          <p:cNvSpPr/>
          <p:nvPr/>
        </p:nvSpPr>
        <p:spPr>
          <a:xfrm>
            <a:off x="0" y="0"/>
            <a:ext cx="2424114" cy="6858000"/>
          </a:xfrm>
          <a:prstGeom prst="rect">
            <a:avLst/>
          </a:prstGeom>
          <a:solidFill>
            <a:srgbClr val="81C5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pic>
        <p:nvPicPr>
          <p:cNvPr id="18" name="Bilde 17">
            <a:extLst>
              <a:ext uri="{FF2B5EF4-FFF2-40B4-BE49-F238E27FC236}">
                <a16:creationId xmlns:a16="http://schemas.microsoft.com/office/drawing/2014/main" id="{0E3D2EB5-CF5B-0E97-7E3D-7F4BAADD9865}"/>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5982408"/>
            <a:ext cx="1297172" cy="875591"/>
          </a:xfrm>
          <a:prstGeom prst="rect">
            <a:avLst/>
          </a:prstGeom>
        </p:spPr>
      </p:pic>
      <p:sp>
        <p:nvSpPr>
          <p:cNvPr id="23" name="TekstSylinder 22">
            <a:extLst>
              <a:ext uri="{FF2B5EF4-FFF2-40B4-BE49-F238E27FC236}">
                <a16:creationId xmlns:a16="http://schemas.microsoft.com/office/drawing/2014/main" id="{905E463F-6FCA-6B1B-3A4A-2FD63642A9C8}"/>
              </a:ext>
            </a:extLst>
          </p:cNvPr>
          <p:cNvSpPr txBox="1"/>
          <p:nvPr/>
        </p:nvSpPr>
        <p:spPr>
          <a:xfrm>
            <a:off x="155575" y="1605506"/>
            <a:ext cx="2195514" cy="4524315"/>
          </a:xfrm>
          <a:prstGeom prst="rect">
            <a:avLst/>
          </a:prstGeom>
          <a:noFill/>
        </p:spPr>
        <p:txBody>
          <a:bodyPr wrap="square" rtlCol="0">
            <a:spAutoFit/>
          </a:bodyPr>
          <a:lstStyle/>
          <a:p>
            <a:r>
              <a:rPr lang="nb-NO" sz="1200" b="1"/>
              <a:t>Veiledning:</a:t>
            </a:r>
          </a:p>
          <a:p>
            <a:pPr>
              <a:spcAft>
                <a:spcPts val="600"/>
              </a:spcAft>
            </a:pPr>
            <a:r>
              <a:rPr lang="nb-NO" sz="1100"/>
              <a:t>Analyser videre markeds-segmentene fra trinn 1. </a:t>
            </a:r>
          </a:p>
          <a:p>
            <a:r>
              <a:rPr lang="nb-NO" sz="1200" b="1"/>
              <a:t>Formål:</a:t>
            </a:r>
          </a:p>
          <a:p>
            <a:pPr>
              <a:spcAft>
                <a:spcPts val="600"/>
              </a:spcAft>
            </a:pPr>
            <a:r>
              <a:rPr lang="nb-NO" sz="1100"/>
              <a:t>Å bruke begrensede ressurser på en hensiktsmessig måte, ved å fokusere på det markedet som er mest attraktivt – da får du bedre og raskere fremgang. </a:t>
            </a:r>
          </a:p>
          <a:p>
            <a:r>
              <a:rPr lang="nb-NO" sz="1200" b="1"/>
              <a:t>Tips:</a:t>
            </a:r>
          </a:p>
          <a:p>
            <a:pPr marL="171450" indent="-171450">
              <a:buFont typeface="Arial" panose="020B0604020202020204" pitchFamily="34" charset="0"/>
              <a:buChar char="•"/>
            </a:pPr>
            <a:r>
              <a:rPr lang="nb-NO" sz="1100"/>
              <a:t>En fallgruve er å prøve å selge til ‘alle og enhver’, også kjent som </a:t>
            </a:r>
            <a:r>
              <a:rPr lang="nb-NO" sz="1100" i="1"/>
              <a:t>Kina-syndromet</a:t>
            </a:r>
          </a:p>
          <a:p>
            <a:pPr marL="171450" indent="-171450">
              <a:buFont typeface="Arial" panose="020B0604020202020204" pitchFamily="34" charset="0"/>
              <a:buChar char="•"/>
            </a:pPr>
            <a:r>
              <a:rPr lang="nb-NO" sz="1100"/>
              <a:t>Det viktigste er å undersøke i markedet og faktisk snakke med, og bli bedre kjent med kunden.</a:t>
            </a:r>
          </a:p>
          <a:p>
            <a:pPr marL="171450" indent="-171450">
              <a:buFont typeface="Arial" panose="020B0604020202020204" pitchFamily="34" charset="0"/>
              <a:buChar char="•"/>
            </a:pPr>
            <a:r>
              <a:rPr lang="nb-NO" sz="1100"/>
              <a:t>Vær i </a:t>
            </a:r>
            <a:r>
              <a:rPr lang="nb-NO" sz="1100" b="1" i="1"/>
              <a:t>undersøkelsesmodus</a:t>
            </a:r>
            <a:r>
              <a:rPr lang="nb-NO" sz="1100"/>
              <a:t>, ikke salgsmodus</a:t>
            </a:r>
          </a:p>
          <a:p>
            <a:pPr marL="171450" indent="-171450">
              <a:buFont typeface="Arial" panose="020B0604020202020204" pitchFamily="34" charset="0"/>
              <a:buChar char="•"/>
            </a:pPr>
            <a:r>
              <a:rPr lang="nb-NO" sz="1100"/>
              <a:t>Ved flersidig marked, er det viktig å tenke på hvem kundene er. </a:t>
            </a:r>
            <a:r>
              <a:rPr lang="nb-NO" sz="1100" i="1"/>
              <a:t>Eks. plattform som kobler kjøper og selger, som Finn og Ebay.</a:t>
            </a:r>
          </a:p>
        </p:txBody>
      </p:sp>
      <p:sp>
        <p:nvSpPr>
          <p:cNvPr id="24" name="Title 1">
            <a:extLst>
              <a:ext uri="{FF2B5EF4-FFF2-40B4-BE49-F238E27FC236}">
                <a16:creationId xmlns:a16="http://schemas.microsoft.com/office/drawing/2014/main" id="{1C6A2F6F-833C-7EB0-AF53-F1EB250BD78E}"/>
              </a:ext>
            </a:extLst>
          </p:cNvPr>
          <p:cNvSpPr>
            <a:spLocks noGrp="1"/>
          </p:cNvSpPr>
          <p:nvPr>
            <p:ph type="title"/>
          </p:nvPr>
        </p:nvSpPr>
        <p:spPr>
          <a:xfrm>
            <a:off x="2614602" y="416251"/>
            <a:ext cx="8622197" cy="830997"/>
          </a:xfrm>
        </p:spPr>
        <p:txBody>
          <a:bodyPr anchor="t">
            <a:normAutofit/>
          </a:bodyPr>
          <a:lstStyle/>
          <a:p>
            <a:r>
              <a:rPr lang="nb-NO" dirty="0"/>
              <a:t>Trinn 2: Valg av inngangsmarked</a:t>
            </a:r>
          </a:p>
        </p:txBody>
      </p:sp>
      <p:graphicFrame>
        <p:nvGraphicFramePr>
          <p:cNvPr id="2" name="Tabell 1">
            <a:extLst>
              <a:ext uri="{FF2B5EF4-FFF2-40B4-BE49-F238E27FC236}">
                <a16:creationId xmlns:a16="http://schemas.microsoft.com/office/drawing/2014/main" id="{09B97345-12FB-CA5B-8B40-898D5B3EE414}"/>
              </a:ext>
            </a:extLst>
          </p:cNvPr>
          <p:cNvGraphicFramePr>
            <a:graphicFrameLocks noGrp="1"/>
          </p:cNvGraphicFramePr>
          <p:nvPr/>
        </p:nvGraphicFramePr>
        <p:xfrm>
          <a:off x="2594516" y="1252320"/>
          <a:ext cx="9118056" cy="4767483"/>
        </p:xfrm>
        <a:graphic>
          <a:graphicData uri="http://schemas.openxmlformats.org/drawingml/2006/table">
            <a:tbl>
              <a:tblPr firstRow="1" firstCol="1" bandRow="1">
                <a:tableStyleId>{5940675A-B579-460E-94D1-54222C63F5DA}</a:tableStyleId>
              </a:tblPr>
              <a:tblGrid>
                <a:gridCol w="1741386">
                  <a:extLst>
                    <a:ext uri="{9D8B030D-6E8A-4147-A177-3AD203B41FA5}">
                      <a16:colId xmlns:a16="http://schemas.microsoft.com/office/drawing/2014/main" val="596435380"/>
                    </a:ext>
                  </a:extLst>
                </a:gridCol>
                <a:gridCol w="1229445">
                  <a:extLst>
                    <a:ext uri="{9D8B030D-6E8A-4147-A177-3AD203B41FA5}">
                      <a16:colId xmlns:a16="http://schemas.microsoft.com/office/drawing/2014/main" val="3808961285"/>
                    </a:ext>
                  </a:extLst>
                </a:gridCol>
                <a:gridCol w="1229445">
                  <a:extLst>
                    <a:ext uri="{9D8B030D-6E8A-4147-A177-3AD203B41FA5}">
                      <a16:colId xmlns:a16="http://schemas.microsoft.com/office/drawing/2014/main" val="3631930297"/>
                    </a:ext>
                  </a:extLst>
                </a:gridCol>
                <a:gridCol w="1229445">
                  <a:extLst>
                    <a:ext uri="{9D8B030D-6E8A-4147-A177-3AD203B41FA5}">
                      <a16:colId xmlns:a16="http://schemas.microsoft.com/office/drawing/2014/main" val="562073346"/>
                    </a:ext>
                  </a:extLst>
                </a:gridCol>
                <a:gridCol w="1229445">
                  <a:extLst>
                    <a:ext uri="{9D8B030D-6E8A-4147-A177-3AD203B41FA5}">
                      <a16:colId xmlns:a16="http://schemas.microsoft.com/office/drawing/2014/main" val="3094510184"/>
                    </a:ext>
                  </a:extLst>
                </a:gridCol>
                <a:gridCol w="1229445">
                  <a:extLst>
                    <a:ext uri="{9D8B030D-6E8A-4147-A177-3AD203B41FA5}">
                      <a16:colId xmlns:a16="http://schemas.microsoft.com/office/drawing/2014/main" val="3389948488"/>
                    </a:ext>
                  </a:extLst>
                </a:gridCol>
                <a:gridCol w="1229445">
                  <a:extLst>
                    <a:ext uri="{9D8B030D-6E8A-4147-A177-3AD203B41FA5}">
                      <a16:colId xmlns:a16="http://schemas.microsoft.com/office/drawing/2014/main" val="1742312028"/>
                    </a:ext>
                  </a:extLst>
                </a:gridCol>
              </a:tblGrid>
              <a:tr h="244462">
                <a:tc>
                  <a:txBody>
                    <a:bodyPr/>
                    <a:lstStyle/>
                    <a:p>
                      <a:pPr>
                        <a:lnSpc>
                          <a:spcPct val="107000"/>
                        </a:lnSpc>
                        <a:spcAft>
                          <a:spcPts val="800"/>
                        </a:spcAft>
                      </a:pPr>
                      <a:r>
                        <a:rPr lang="nb-NO" sz="1200" b="1" noProof="0">
                          <a:effectLst/>
                          <a:latin typeface="+mn-lt"/>
                        </a:rPr>
                        <a:t>Markedssegmenter</a:t>
                      </a:r>
                      <a:endParaRPr lang="nb-NO" sz="1000" b="1" noProof="0">
                        <a:effectLst/>
                        <a:latin typeface="+mn-lt"/>
                        <a:ea typeface="Calibri" panose="020F0502020204030204" pitchFamily="34" charset="0"/>
                        <a:cs typeface="Times New Roman" panose="02020603050405020304" pitchFamily="18" charset="0"/>
                      </a:endParaRPr>
                    </a:p>
                  </a:txBody>
                  <a:tcPr marL="70770" marR="70770" marT="28062" marB="28062">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A6D7E8"/>
                    </a:solidFill>
                  </a:tcPr>
                </a:tc>
                <a:tc>
                  <a:txBody>
                    <a:bodyPr/>
                    <a:lstStyle/>
                    <a:p>
                      <a:pPr algn="l">
                        <a:lnSpc>
                          <a:spcPct val="107000"/>
                        </a:lnSpc>
                        <a:spcAft>
                          <a:spcPts val="800"/>
                        </a:spcAft>
                      </a:pPr>
                      <a:r>
                        <a:rPr lang="nb-NO" sz="1000" b="1" i="1" noProof="0">
                          <a:effectLst/>
                          <a:latin typeface="+mn-lt"/>
                          <a:ea typeface="Calibri" panose="020F0502020204030204" pitchFamily="34" charset="0"/>
                          <a:cs typeface="Times New Roman" panose="02020603050405020304" pitchFamily="18" charset="0"/>
                        </a:rPr>
                        <a:t>Segment 1: </a:t>
                      </a:r>
                    </a:p>
                  </a:txBody>
                  <a:tcPr marL="70770" marR="70770" marT="28062" marB="28062">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A6D7E8"/>
                    </a:solidFill>
                  </a:tcPr>
                </a:tc>
                <a:tc>
                  <a:txBody>
                    <a:bodyPr/>
                    <a:lstStyle/>
                    <a:p>
                      <a:pPr algn="l">
                        <a:lnSpc>
                          <a:spcPct val="107000"/>
                        </a:lnSpc>
                        <a:spcAft>
                          <a:spcPts val="800"/>
                        </a:spcAft>
                      </a:pPr>
                      <a:r>
                        <a:rPr kumimoji="0" lang="nb-NO" sz="1000" b="1" i="1" u="none" strike="noStrike" kern="1200" cap="none" spc="0" normalizeH="0" baseline="0" noProof="0">
                          <a:ln>
                            <a:noFill/>
                          </a:ln>
                          <a:solidFill>
                            <a:prstClr val="black"/>
                          </a:solidFill>
                          <a:effectLst/>
                          <a:uLnTx/>
                          <a:uFillTx/>
                          <a:latin typeface="Calibri"/>
                          <a:ea typeface="Calibri" panose="020F0502020204030204" pitchFamily="34" charset="0"/>
                          <a:cs typeface="Times New Roman" panose="02020603050405020304" pitchFamily="18" charset="0"/>
                        </a:rPr>
                        <a:t>Segment 2: </a:t>
                      </a:r>
                      <a:endParaRPr lang="nb-NO" sz="1000" b="1" i="1" noProof="0">
                        <a:effectLst/>
                        <a:latin typeface="+mn-lt"/>
                        <a:ea typeface="Calibri" panose="020F0502020204030204" pitchFamily="34" charset="0"/>
                        <a:cs typeface="Times New Roman" panose="02020603050405020304" pitchFamily="18" charset="0"/>
                      </a:endParaRPr>
                    </a:p>
                  </a:txBody>
                  <a:tcPr marL="70770" marR="70770" marT="28062" marB="28062">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A6D7E8"/>
                    </a:solidFill>
                  </a:tcPr>
                </a:tc>
                <a:tc>
                  <a:txBody>
                    <a:bodyPr/>
                    <a:lstStyle/>
                    <a:p>
                      <a:pPr algn="l">
                        <a:lnSpc>
                          <a:spcPct val="107000"/>
                        </a:lnSpc>
                        <a:spcAft>
                          <a:spcPts val="800"/>
                        </a:spcAft>
                      </a:pPr>
                      <a:r>
                        <a:rPr kumimoji="0" lang="nb-NO" sz="1000" b="1" i="1" u="none" strike="noStrike" kern="1200" cap="none" spc="0" normalizeH="0" baseline="0" noProof="0">
                          <a:ln>
                            <a:noFill/>
                          </a:ln>
                          <a:solidFill>
                            <a:prstClr val="black"/>
                          </a:solidFill>
                          <a:effectLst/>
                          <a:uLnTx/>
                          <a:uFillTx/>
                          <a:latin typeface="Calibri"/>
                          <a:ea typeface="Calibri" panose="020F0502020204030204" pitchFamily="34" charset="0"/>
                          <a:cs typeface="Times New Roman" panose="02020603050405020304" pitchFamily="18" charset="0"/>
                        </a:rPr>
                        <a:t>Segment 3: </a:t>
                      </a:r>
                      <a:endParaRPr lang="nb-NO" sz="1000" b="1" i="1" noProof="0">
                        <a:effectLst/>
                        <a:latin typeface="+mn-lt"/>
                        <a:ea typeface="Calibri" panose="020F0502020204030204" pitchFamily="34" charset="0"/>
                        <a:cs typeface="Times New Roman" panose="02020603050405020304" pitchFamily="18" charset="0"/>
                      </a:endParaRPr>
                    </a:p>
                  </a:txBody>
                  <a:tcPr marL="70770" marR="70770" marT="28062" marB="28062">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A6D7E8"/>
                    </a:solidFill>
                  </a:tcPr>
                </a:tc>
                <a:tc>
                  <a:txBody>
                    <a:bodyPr/>
                    <a:lstStyle/>
                    <a:p>
                      <a:pPr algn="l">
                        <a:lnSpc>
                          <a:spcPct val="107000"/>
                        </a:lnSpc>
                        <a:spcAft>
                          <a:spcPts val="800"/>
                        </a:spcAft>
                      </a:pPr>
                      <a:r>
                        <a:rPr kumimoji="0" lang="nb-NO" sz="1000" b="1" i="1" u="none" strike="noStrike" kern="1200" cap="none" spc="0" normalizeH="0" baseline="0" noProof="0">
                          <a:ln>
                            <a:noFill/>
                          </a:ln>
                          <a:solidFill>
                            <a:prstClr val="black"/>
                          </a:solidFill>
                          <a:effectLst/>
                          <a:uLnTx/>
                          <a:uFillTx/>
                          <a:latin typeface="Calibri"/>
                          <a:ea typeface="Calibri" panose="020F0502020204030204" pitchFamily="34" charset="0"/>
                          <a:cs typeface="Times New Roman" panose="02020603050405020304" pitchFamily="18" charset="0"/>
                        </a:rPr>
                        <a:t>Segment 4: </a:t>
                      </a:r>
                      <a:endParaRPr lang="nb-NO" sz="1000" b="1" i="1" noProof="0">
                        <a:effectLst/>
                        <a:latin typeface="+mn-lt"/>
                        <a:ea typeface="Calibri" panose="020F0502020204030204" pitchFamily="34" charset="0"/>
                        <a:cs typeface="Times New Roman" panose="02020603050405020304" pitchFamily="18" charset="0"/>
                      </a:endParaRPr>
                    </a:p>
                  </a:txBody>
                  <a:tcPr marL="70770" marR="70770" marT="28062" marB="28062">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A6D7E8"/>
                    </a:solidFill>
                  </a:tcPr>
                </a:tc>
                <a:tc>
                  <a:txBody>
                    <a:bodyPr/>
                    <a:lstStyle/>
                    <a:p>
                      <a:pPr algn="l">
                        <a:lnSpc>
                          <a:spcPct val="107000"/>
                        </a:lnSpc>
                        <a:spcAft>
                          <a:spcPts val="800"/>
                        </a:spcAft>
                      </a:pPr>
                      <a:r>
                        <a:rPr kumimoji="0" lang="nb-NO" sz="1000" b="1" i="1" u="none" strike="noStrike" kern="1200" cap="none" spc="0" normalizeH="0" baseline="0" noProof="0">
                          <a:ln>
                            <a:noFill/>
                          </a:ln>
                          <a:solidFill>
                            <a:prstClr val="black"/>
                          </a:solidFill>
                          <a:effectLst/>
                          <a:uLnTx/>
                          <a:uFillTx/>
                          <a:latin typeface="Calibri"/>
                          <a:ea typeface="Calibri" panose="020F0502020204030204" pitchFamily="34" charset="0"/>
                          <a:cs typeface="Times New Roman" panose="02020603050405020304" pitchFamily="18" charset="0"/>
                        </a:rPr>
                        <a:t>Segment 4: </a:t>
                      </a:r>
                      <a:endParaRPr lang="nb-NO" sz="1000" noProof="0">
                        <a:effectLst/>
                        <a:latin typeface="+mn-lt"/>
                        <a:ea typeface="Calibri" panose="020F0502020204030204" pitchFamily="34" charset="0"/>
                        <a:cs typeface="Times New Roman" panose="02020603050405020304" pitchFamily="18" charset="0"/>
                      </a:endParaRPr>
                    </a:p>
                  </a:txBody>
                  <a:tcPr marL="70770" marR="70770" marT="28062" marB="28062">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A6D7E8"/>
                    </a:solidFill>
                  </a:tcPr>
                </a:tc>
                <a:tc>
                  <a:txBody>
                    <a:bodyPr/>
                    <a:lstStyle/>
                    <a:p>
                      <a:pPr algn="l">
                        <a:lnSpc>
                          <a:spcPct val="107000"/>
                        </a:lnSpc>
                        <a:spcAft>
                          <a:spcPts val="800"/>
                        </a:spcAft>
                      </a:pPr>
                      <a:r>
                        <a:rPr lang="nb-NO" sz="1000" b="1" i="1" noProof="0">
                          <a:effectLst/>
                          <a:latin typeface="+mn-lt"/>
                          <a:ea typeface="Calibri" panose="020F0502020204030204" pitchFamily="34" charset="0"/>
                          <a:cs typeface="Times New Roman" panose="02020603050405020304" pitchFamily="18" charset="0"/>
                        </a:rPr>
                        <a:t>Segment 5: </a:t>
                      </a:r>
                    </a:p>
                  </a:txBody>
                  <a:tcPr marL="70770" marR="70770" marT="28062" marB="28062">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A6D7E8"/>
                    </a:solidFill>
                  </a:tcPr>
                </a:tc>
                <a:extLst>
                  <a:ext uri="{0D108BD9-81ED-4DB2-BD59-A6C34878D82A}">
                    <a16:rowId xmlns:a16="http://schemas.microsoft.com/office/drawing/2014/main" val="579369475"/>
                  </a:ext>
                </a:extLst>
              </a:tr>
              <a:tr h="213057">
                <a:tc gridSpan="6">
                  <a:txBody>
                    <a:bodyPr/>
                    <a:lstStyle/>
                    <a:p>
                      <a:pPr>
                        <a:lnSpc>
                          <a:spcPct val="107000"/>
                        </a:lnSpc>
                        <a:spcAft>
                          <a:spcPts val="800"/>
                        </a:spcAft>
                      </a:pPr>
                      <a:r>
                        <a:rPr lang="nb-NO" sz="1000" i="1" noProof="0">
                          <a:effectLst/>
                          <a:latin typeface="+mn-lt"/>
                        </a:rPr>
                        <a:t>Rangering: trafikklys</a:t>
                      </a:r>
                      <a:r>
                        <a:rPr lang="nb-NO" sz="1000" noProof="0">
                          <a:effectLst/>
                          <a:latin typeface="+mn-lt"/>
                        </a:rPr>
                        <a:t> </a:t>
                      </a:r>
                      <a:endParaRPr lang="nb-NO" sz="1000" noProof="0">
                        <a:effectLst/>
                        <a:latin typeface="+mn-lt"/>
                        <a:cs typeface="Times New Roman" panose="02020603050405020304" pitchFamily="18" charset="0"/>
                      </a:endParaRPr>
                    </a:p>
                  </a:txBody>
                  <a:tcPr marL="58487" marR="58487" marT="28062" marB="28062">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bg1">
                        <a:lumMod val="95000"/>
                      </a:schemeClr>
                    </a:solidFill>
                  </a:tcPr>
                </a:tc>
                <a:tc hMerge="1">
                  <a:txBody>
                    <a:bodyPr/>
                    <a:lstStyle/>
                    <a:p>
                      <a:pPr>
                        <a:lnSpc>
                          <a:spcPct val="107000"/>
                        </a:lnSpc>
                        <a:spcAft>
                          <a:spcPts val="800"/>
                        </a:spcAft>
                      </a:pPr>
                      <a:r>
                        <a:rPr lang="nb-NO" sz="900" noProof="0">
                          <a:effectLst/>
                          <a:latin typeface="+mn-lt"/>
                        </a:rPr>
                        <a:t> </a:t>
                      </a:r>
                      <a:endParaRPr lang="nb-NO" sz="900" noProof="0">
                        <a:effectLst/>
                        <a:latin typeface="+mn-lt"/>
                        <a:ea typeface="Calibri" panose="020F0502020204030204" pitchFamily="34" charset="0"/>
                        <a:cs typeface="Times New Roman" panose="02020603050405020304" pitchFamily="18" charset="0"/>
                      </a:endParaRPr>
                    </a:p>
                  </a:txBody>
                  <a:tcPr marL="53170" marR="53170" marT="28062" marB="28062">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lumMod val="95000"/>
                      </a:schemeClr>
                    </a:solidFill>
                  </a:tcPr>
                </a:tc>
                <a:tc hMerge="1">
                  <a:txBody>
                    <a:bodyPr/>
                    <a:lstStyle/>
                    <a:p>
                      <a:pPr>
                        <a:lnSpc>
                          <a:spcPct val="107000"/>
                        </a:lnSpc>
                        <a:spcAft>
                          <a:spcPts val="800"/>
                        </a:spcAft>
                      </a:pPr>
                      <a:r>
                        <a:rPr lang="nb-NO" sz="900" noProof="0">
                          <a:effectLst/>
                          <a:latin typeface="+mn-lt"/>
                        </a:rPr>
                        <a:t> </a:t>
                      </a:r>
                      <a:endParaRPr lang="nb-NO" sz="900" noProof="0">
                        <a:effectLst/>
                        <a:latin typeface="+mn-lt"/>
                        <a:ea typeface="Calibri" panose="020F0502020204030204" pitchFamily="34" charset="0"/>
                        <a:cs typeface="Times New Roman" panose="02020603050405020304" pitchFamily="18" charset="0"/>
                      </a:endParaRPr>
                    </a:p>
                  </a:txBody>
                  <a:tcPr marL="53170" marR="53170" marT="28062" marB="28062">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lumMod val="95000"/>
                      </a:schemeClr>
                    </a:solidFill>
                  </a:tcPr>
                </a:tc>
                <a:tc hMerge="1">
                  <a:txBody>
                    <a:bodyPr/>
                    <a:lstStyle/>
                    <a:p>
                      <a:pPr>
                        <a:lnSpc>
                          <a:spcPct val="107000"/>
                        </a:lnSpc>
                        <a:spcAft>
                          <a:spcPts val="800"/>
                        </a:spcAft>
                      </a:pPr>
                      <a:r>
                        <a:rPr lang="nb-NO" sz="900" noProof="0">
                          <a:effectLst/>
                          <a:latin typeface="+mn-lt"/>
                        </a:rPr>
                        <a:t> </a:t>
                      </a:r>
                      <a:endParaRPr lang="nb-NO" sz="900" noProof="0">
                        <a:effectLst/>
                        <a:latin typeface="+mn-lt"/>
                        <a:ea typeface="Calibri" panose="020F0502020204030204" pitchFamily="34" charset="0"/>
                        <a:cs typeface="Times New Roman" panose="02020603050405020304" pitchFamily="18" charset="0"/>
                      </a:endParaRPr>
                    </a:p>
                  </a:txBody>
                  <a:tcPr marL="53170" marR="53170" marT="28062" marB="28062">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lumMod val="95000"/>
                      </a:schemeClr>
                    </a:solidFill>
                  </a:tcPr>
                </a:tc>
                <a:tc hMerge="1">
                  <a:txBody>
                    <a:bodyPr/>
                    <a:lstStyle/>
                    <a:p>
                      <a:pPr>
                        <a:lnSpc>
                          <a:spcPct val="107000"/>
                        </a:lnSpc>
                        <a:spcAft>
                          <a:spcPts val="800"/>
                        </a:spcAft>
                      </a:pPr>
                      <a:r>
                        <a:rPr lang="nb-NO" sz="900" noProof="0">
                          <a:effectLst/>
                          <a:latin typeface="+mn-lt"/>
                        </a:rPr>
                        <a:t> </a:t>
                      </a:r>
                      <a:endParaRPr lang="nb-NO" sz="900" noProof="0">
                        <a:effectLst/>
                        <a:latin typeface="+mn-lt"/>
                        <a:ea typeface="Calibri" panose="020F0502020204030204" pitchFamily="34" charset="0"/>
                        <a:cs typeface="Times New Roman" panose="02020603050405020304" pitchFamily="18" charset="0"/>
                      </a:endParaRPr>
                    </a:p>
                  </a:txBody>
                  <a:tcPr marL="53170" marR="53170" marT="28062" marB="28062">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lumMod val="95000"/>
                      </a:schemeClr>
                    </a:solidFill>
                  </a:tcPr>
                </a:tc>
                <a:tc hMerge="1">
                  <a:txBody>
                    <a:bodyPr/>
                    <a:lstStyle/>
                    <a:p>
                      <a:pPr>
                        <a:lnSpc>
                          <a:spcPct val="107000"/>
                        </a:lnSpc>
                        <a:spcAft>
                          <a:spcPts val="800"/>
                        </a:spcAft>
                      </a:pPr>
                      <a:r>
                        <a:rPr lang="nb-NO" sz="900" noProof="0">
                          <a:effectLst/>
                          <a:latin typeface="+mn-lt"/>
                        </a:rPr>
                        <a:t> </a:t>
                      </a:r>
                      <a:endParaRPr lang="nb-NO" sz="900" noProof="0">
                        <a:effectLst/>
                        <a:latin typeface="+mn-lt"/>
                        <a:ea typeface="Calibri" panose="020F0502020204030204" pitchFamily="34" charset="0"/>
                        <a:cs typeface="Times New Roman" panose="02020603050405020304" pitchFamily="18" charset="0"/>
                      </a:endParaRPr>
                    </a:p>
                  </a:txBody>
                  <a:tcPr marL="53170" marR="53170" marT="28062" marB="28062">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lumMod val="95000"/>
                      </a:schemeClr>
                    </a:solidFill>
                  </a:tcPr>
                </a:tc>
                <a:tc>
                  <a:txBody>
                    <a:bodyPr/>
                    <a:lstStyle/>
                    <a:p>
                      <a:pPr>
                        <a:lnSpc>
                          <a:spcPct val="107000"/>
                        </a:lnSpc>
                        <a:spcAft>
                          <a:spcPts val="800"/>
                        </a:spcAft>
                      </a:pPr>
                      <a:endParaRPr lang="nb-NO" sz="1000" noProof="0">
                        <a:effectLst/>
                        <a:latin typeface="+mn-lt"/>
                        <a:cs typeface="Times New Roman" panose="02020603050405020304" pitchFamily="18" charset="0"/>
                      </a:endParaRPr>
                    </a:p>
                  </a:txBody>
                  <a:tcPr marL="58487" marR="58487" marT="28062" marB="28062">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64985802"/>
                  </a:ext>
                </a:extLst>
              </a:tr>
              <a:tr h="337287">
                <a:tc>
                  <a:txBody>
                    <a:bodyPr/>
                    <a:lstStyle/>
                    <a:p>
                      <a:pPr>
                        <a:lnSpc>
                          <a:spcPct val="107000"/>
                        </a:lnSpc>
                        <a:spcAft>
                          <a:spcPts val="800"/>
                        </a:spcAft>
                      </a:pPr>
                      <a:r>
                        <a:rPr lang="nb-NO" sz="1100" noProof="0">
                          <a:effectLst/>
                          <a:latin typeface="+mn-lt"/>
                        </a:rPr>
                        <a:t>Økonomisk attraktivt?</a:t>
                      </a:r>
                      <a:endParaRPr lang="nb-NO" sz="1100" noProof="0">
                        <a:effectLst/>
                        <a:latin typeface="+mn-lt"/>
                        <a:ea typeface="Calibri" panose="020F0502020204030204" pitchFamily="34" charset="0"/>
                        <a:cs typeface="Times New Roman" panose="02020603050405020304" pitchFamily="18" charset="0"/>
                      </a:endParaRPr>
                    </a:p>
                  </a:txBody>
                  <a:tcPr marL="70770" marR="70770" marT="28062" marB="28062">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7000"/>
                        </a:lnSpc>
                        <a:spcAft>
                          <a:spcPts val="800"/>
                        </a:spcAft>
                      </a:pPr>
                      <a:r>
                        <a:rPr lang="nb-NO" sz="1000" noProof="0">
                          <a:effectLst/>
                          <a:latin typeface="+mn-lt"/>
                        </a:rPr>
                        <a:t> </a:t>
                      </a:r>
                      <a:endParaRPr lang="nb-NO" sz="1000" noProof="0">
                        <a:effectLst/>
                        <a:latin typeface="+mn-lt"/>
                        <a:ea typeface="Calibri" panose="020F0502020204030204" pitchFamily="34" charset="0"/>
                        <a:cs typeface="Times New Roman" panose="02020603050405020304" pitchFamily="18" charset="0"/>
                      </a:endParaRPr>
                    </a:p>
                  </a:txBody>
                  <a:tcPr marL="70770" marR="70770" marT="28062" marB="28062">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7000"/>
                        </a:lnSpc>
                        <a:spcAft>
                          <a:spcPts val="800"/>
                        </a:spcAft>
                      </a:pPr>
                      <a:r>
                        <a:rPr lang="nb-NO" sz="1000" noProof="0">
                          <a:effectLst/>
                          <a:latin typeface="+mn-lt"/>
                        </a:rPr>
                        <a:t> </a:t>
                      </a:r>
                      <a:endParaRPr lang="nb-NO" sz="1000" noProof="0">
                        <a:effectLst/>
                        <a:latin typeface="+mn-lt"/>
                        <a:ea typeface="Calibri" panose="020F0502020204030204" pitchFamily="34" charset="0"/>
                        <a:cs typeface="Times New Roman" panose="02020603050405020304" pitchFamily="18" charset="0"/>
                      </a:endParaRPr>
                    </a:p>
                  </a:txBody>
                  <a:tcPr marL="70770" marR="70770" marT="28062" marB="28062">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7000"/>
                        </a:lnSpc>
                        <a:spcAft>
                          <a:spcPts val="800"/>
                        </a:spcAft>
                      </a:pPr>
                      <a:r>
                        <a:rPr lang="nb-NO" sz="1000" noProof="0">
                          <a:effectLst/>
                          <a:latin typeface="+mn-lt"/>
                        </a:rPr>
                        <a:t> </a:t>
                      </a:r>
                      <a:endParaRPr lang="nb-NO" sz="1000" noProof="0">
                        <a:effectLst/>
                        <a:latin typeface="+mn-lt"/>
                        <a:ea typeface="Calibri" panose="020F0502020204030204" pitchFamily="34" charset="0"/>
                        <a:cs typeface="Times New Roman" panose="02020603050405020304" pitchFamily="18" charset="0"/>
                      </a:endParaRPr>
                    </a:p>
                  </a:txBody>
                  <a:tcPr marL="70770" marR="70770" marT="28062" marB="28062">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7000"/>
                        </a:lnSpc>
                        <a:spcAft>
                          <a:spcPts val="800"/>
                        </a:spcAft>
                      </a:pPr>
                      <a:r>
                        <a:rPr lang="nb-NO" sz="1000" noProof="0">
                          <a:effectLst/>
                          <a:latin typeface="+mn-lt"/>
                        </a:rPr>
                        <a:t> </a:t>
                      </a:r>
                      <a:endParaRPr lang="nb-NO" sz="1000" noProof="0">
                        <a:effectLst/>
                        <a:latin typeface="+mn-lt"/>
                        <a:ea typeface="Calibri" panose="020F0502020204030204" pitchFamily="34" charset="0"/>
                        <a:cs typeface="Times New Roman" panose="02020603050405020304" pitchFamily="18" charset="0"/>
                      </a:endParaRPr>
                    </a:p>
                  </a:txBody>
                  <a:tcPr marL="70770" marR="70770" marT="28062" marB="28062">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7000"/>
                        </a:lnSpc>
                        <a:spcAft>
                          <a:spcPts val="800"/>
                        </a:spcAft>
                      </a:pPr>
                      <a:r>
                        <a:rPr lang="nb-NO" sz="1000" noProof="0">
                          <a:effectLst/>
                          <a:latin typeface="+mn-lt"/>
                        </a:rPr>
                        <a:t> </a:t>
                      </a:r>
                      <a:endParaRPr lang="nb-NO" sz="1000" noProof="0">
                        <a:effectLst/>
                        <a:latin typeface="+mn-lt"/>
                        <a:ea typeface="Calibri" panose="020F0502020204030204" pitchFamily="34" charset="0"/>
                        <a:cs typeface="Times New Roman" panose="02020603050405020304" pitchFamily="18" charset="0"/>
                      </a:endParaRPr>
                    </a:p>
                  </a:txBody>
                  <a:tcPr marL="70770" marR="70770" marT="28062" marB="28062">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7000"/>
                        </a:lnSpc>
                        <a:spcAft>
                          <a:spcPts val="800"/>
                        </a:spcAft>
                      </a:pPr>
                      <a:endParaRPr lang="nb-NO" sz="1000" noProof="0">
                        <a:effectLst/>
                        <a:latin typeface="+mn-lt"/>
                        <a:ea typeface="Calibri" panose="020F0502020204030204" pitchFamily="34" charset="0"/>
                        <a:cs typeface="Times New Roman" panose="02020603050405020304" pitchFamily="18" charset="0"/>
                      </a:endParaRPr>
                    </a:p>
                  </a:txBody>
                  <a:tcPr marL="70770" marR="70770" marT="28062" marB="28062">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318564662"/>
                  </a:ext>
                </a:extLst>
              </a:tr>
              <a:tr h="409082">
                <a:tc>
                  <a:txBody>
                    <a:bodyPr/>
                    <a:lstStyle/>
                    <a:p>
                      <a:pPr>
                        <a:lnSpc>
                          <a:spcPct val="107000"/>
                        </a:lnSpc>
                        <a:spcAft>
                          <a:spcPts val="800"/>
                        </a:spcAft>
                      </a:pPr>
                      <a:r>
                        <a:rPr lang="nb-NO" sz="1100" noProof="0">
                          <a:effectLst/>
                          <a:latin typeface="+mn-lt"/>
                          <a:ea typeface="Calibri" panose="020F0502020204030204" pitchFamily="34" charset="0"/>
                          <a:cs typeface="Times New Roman" panose="02020603050405020304" pitchFamily="18" charset="0"/>
                        </a:rPr>
                        <a:t>Tilgjengelig for salgs-team?</a:t>
                      </a:r>
                    </a:p>
                  </a:txBody>
                  <a:tcPr marL="70770" marR="70770" marT="28062" marB="28062">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7000"/>
                        </a:lnSpc>
                        <a:spcAft>
                          <a:spcPts val="800"/>
                        </a:spcAft>
                      </a:pPr>
                      <a:r>
                        <a:rPr lang="nb-NO" sz="1000" noProof="0">
                          <a:effectLst/>
                          <a:latin typeface="+mn-lt"/>
                        </a:rPr>
                        <a:t> </a:t>
                      </a:r>
                      <a:endParaRPr lang="nb-NO" sz="1000" noProof="0">
                        <a:effectLst/>
                        <a:latin typeface="+mn-lt"/>
                        <a:ea typeface="Calibri" panose="020F0502020204030204" pitchFamily="34" charset="0"/>
                        <a:cs typeface="Times New Roman" panose="02020603050405020304" pitchFamily="18" charset="0"/>
                      </a:endParaRPr>
                    </a:p>
                  </a:txBody>
                  <a:tcPr marL="70770" marR="70770" marT="28062" marB="28062">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7000"/>
                        </a:lnSpc>
                        <a:spcAft>
                          <a:spcPts val="800"/>
                        </a:spcAft>
                      </a:pPr>
                      <a:r>
                        <a:rPr lang="nb-NO" sz="1000" noProof="0">
                          <a:effectLst/>
                          <a:latin typeface="+mn-lt"/>
                        </a:rPr>
                        <a:t> </a:t>
                      </a:r>
                      <a:endParaRPr lang="nb-NO" sz="1000" noProof="0">
                        <a:effectLst/>
                        <a:latin typeface="+mn-lt"/>
                        <a:ea typeface="Calibri" panose="020F0502020204030204" pitchFamily="34" charset="0"/>
                        <a:cs typeface="Times New Roman" panose="02020603050405020304" pitchFamily="18" charset="0"/>
                      </a:endParaRPr>
                    </a:p>
                  </a:txBody>
                  <a:tcPr marL="70770" marR="70770" marT="28062" marB="28062">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7000"/>
                        </a:lnSpc>
                        <a:spcAft>
                          <a:spcPts val="800"/>
                        </a:spcAft>
                      </a:pPr>
                      <a:r>
                        <a:rPr lang="nb-NO" sz="1000" noProof="0">
                          <a:effectLst/>
                          <a:latin typeface="+mn-lt"/>
                        </a:rPr>
                        <a:t> </a:t>
                      </a:r>
                      <a:endParaRPr lang="nb-NO" sz="1000" noProof="0">
                        <a:effectLst/>
                        <a:latin typeface="+mn-lt"/>
                        <a:ea typeface="Calibri" panose="020F0502020204030204" pitchFamily="34" charset="0"/>
                        <a:cs typeface="Times New Roman" panose="02020603050405020304" pitchFamily="18" charset="0"/>
                      </a:endParaRPr>
                    </a:p>
                  </a:txBody>
                  <a:tcPr marL="70770" marR="70770" marT="28062" marB="28062">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7000"/>
                        </a:lnSpc>
                        <a:spcAft>
                          <a:spcPts val="800"/>
                        </a:spcAft>
                      </a:pPr>
                      <a:r>
                        <a:rPr lang="nb-NO" sz="1000" noProof="0">
                          <a:effectLst/>
                          <a:latin typeface="+mn-lt"/>
                        </a:rPr>
                        <a:t> </a:t>
                      </a:r>
                      <a:endParaRPr lang="nb-NO" sz="1000" noProof="0">
                        <a:effectLst/>
                        <a:latin typeface="+mn-lt"/>
                        <a:ea typeface="Calibri" panose="020F0502020204030204" pitchFamily="34" charset="0"/>
                        <a:cs typeface="Times New Roman" panose="02020603050405020304" pitchFamily="18" charset="0"/>
                      </a:endParaRPr>
                    </a:p>
                  </a:txBody>
                  <a:tcPr marL="70770" marR="70770" marT="28062" marB="28062">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7000"/>
                        </a:lnSpc>
                        <a:spcAft>
                          <a:spcPts val="800"/>
                        </a:spcAft>
                      </a:pPr>
                      <a:r>
                        <a:rPr lang="nb-NO" sz="1000" noProof="0">
                          <a:effectLst/>
                          <a:latin typeface="+mn-lt"/>
                        </a:rPr>
                        <a:t> </a:t>
                      </a:r>
                      <a:endParaRPr lang="nb-NO" sz="1000" noProof="0">
                        <a:effectLst/>
                        <a:latin typeface="+mn-lt"/>
                        <a:ea typeface="Calibri" panose="020F0502020204030204" pitchFamily="34" charset="0"/>
                        <a:cs typeface="Times New Roman" panose="02020603050405020304" pitchFamily="18" charset="0"/>
                      </a:endParaRPr>
                    </a:p>
                  </a:txBody>
                  <a:tcPr marL="70770" marR="70770" marT="28062" marB="28062">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7000"/>
                        </a:lnSpc>
                        <a:spcAft>
                          <a:spcPts val="800"/>
                        </a:spcAft>
                      </a:pPr>
                      <a:endParaRPr lang="nb-NO" sz="1000" noProof="0">
                        <a:effectLst/>
                        <a:latin typeface="+mn-lt"/>
                        <a:ea typeface="Calibri" panose="020F0502020204030204" pitchFamily="34" charset="0"/>
                        <a:cs typeface="Times New Roman" panose="02020603050405020304" pitchFamily="18" charset="0"/>
                      </a:endParaRPr>
                    </a:p>
                  </a:txBody>
                  <a:tcPr marL="70770" marR="70770" marT="28062" marB="28062">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2454196773"/>
                  </a:ext>
                </a:extLst>
              </a:tr>
              <a:tr h="409082">
                <a:tc>
                  <a:txBody>
                    <a:bodyPr/>
                    <a:lstStyle/>
                    <a:p>
                      <a:pPr>
                        <a:lnSpc>
                          <a:spcPct val="107000"/>
                        </a:lnSpc>
                        <a:spcAft>
                          <a:spcPts val="800"/>
                        </a:spcAft>
                      </a:pPr>
                      <a:r>
                        <a:rPr lang="nb-NO" sz="1100" noProof="0">
                          <a:effectLst/>
                          <a:latin typeface="+mn-lt"/>
                        </a:rPr>
                        <a:t>Sterkt kundeløfte (grunn til å kjøpe)?</a:t>
                      </a:r>
                      <a:endParaRPr lang="nb-NO" sz="1100" noProof="0">
                        <a:effectLst/>
                        <a:latin typeface="+mn-lt"/>
                        <a:ea typeface="Calibri" panose="020F0502020204030204" pitchFamily="34" charset="0"/>
                        <a:cs typeface="Times New Roman" panose="02020603050405020304" pitchFamily="18" charset="0"/>
                      </a:endParaRPr>
                    </a:p>
                  </a:txBody>
                  <a:tcPr marL="70770" marR="70770" marT="28062" marB="28062">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7000"/>
                        </a:lnSpc>
                        <a:spcAft>
                          <a:spcPts val="800"/>
                        </a:spcAft>
                      </a:pPr>
                      <a:r>
                        <a:rPr lang="nb-NO" sz="1000" noProof="0">
                          <a:effectLst/>
                          <a:latin typeface="+mn-lt"/>
                        </a:rPr>
                        <a:t> </a:t>
                      </a:r>
                      <a:endParaRPr lang="nb-NO" sz="1000" noProof="0">
                        <a:effectLst/>
                        <a:latin typeface="+mn-lt"/>
                        <a:ea typeface="Calibri" panose="020F0502020204030204" pitchFamily="34" charset="0"/>
                        <a:cs typeface="Times New Roman" panose="02020603050405020304" pitchFamily="18" charset="0"/>
                      </a:endParaRPr>
                    </a:p>
                  </a:txBody>
                  <a:tcPr marL="70770" marR="70770" marT="28062" marB="28062">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7000"/>
                        </a:lnSpc>
                        <a:spcAft>
                          <a:spcPts val="800"/>
                        </a:spcAft>
                      </a:pPr>
                      <a:r>
                        <a:rPr lang="nb-NO" sz="1000" noProof="0">
                          <a:effectLst/>
                          <a:latin typeface="+mn-lt"/>
                        </a:rPr>
                        <a:t> </a:t>
                      </a:r>
                      <a:endParaRPr lang="nb-NO" sz="1000" noProof="0">
                        <a:effectLst/>
                        <a:latin typeface="+mn-lt"/>
                        <a:ea typeface="Calibri" panose="020F0502020204030204" pitchFamily="34" charset="0"/>
                        <a:cs typeface="Times New Roman" panose="02020603050405020304" pitchFamily="18" charset="0"/>
                      </a:endParaRPr>
                    </a:p>
                  </a:txBody>
                  <a:tcPr marL="70770" marR="70770" marT="28062" marB="28062">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7000"/>
                        </a:lnSpc>
                        <a:spcAft>
                          <a:spcPts val="800"/>
                        </a:spcAft>
                      </a:pPr>
                      <a:r>
                        <a:rPr lang="nb-NO" sz="1000" noProof="0">
                          <a:effectLst/>
                          <a:latin typeface="+mn-lt"/>
                        </a:rPr>
                        <a:t> </a:t>
                      </a:r>
                      <a:endParaRPr lang="nb-NO" sz="1000" noProof="0">
                        <a:effectLst/>
                        <a:latin typeface="+mn-lt"/>
                        <a:ea typeface="Calibri" panose="020F0502020204030204" pitchFamily="34" charset="0"/>
                        <a:cs typeface="Times New Roman" panose="02020603050405020304" pitchFamily="18" charset="0"/>
                      </a:endParaRPr>
                    </a:p>
                  </a:txBody>
                  <a:tcPr marL="70770" marR="70770" marT="28062" marB="28062">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7000"/>
                        </a:lnSpc>
                        <a:spcAft>
                          <a:spcPts val="800"/>
                        </a:spcAft>
                      </a:pPr>
                      <a:r>
                        <a:rPr lang="nb-NO" sz="1000" noProof="0">
                          <a:effectLst/>
                          <a:latin typeface="+mn-lt"/>
                        </a:rPr>
                        <a:t> </a:t>
                      </a:r>
                      <a:endParaRPr lang="nb-NO" sz="1000" noProof="0">
                        <a:effectLst/>
                        <a:latin typeface="+mn-lt"/>
                        <a:ea typeface="Calibri" panose="020F0502020204030204" pitchFamily="34" charset="0"/>
                        <a:cs typeface="Times New Roman" panose="02020603050405020304" pitchFamily="18" charset="0"/>
                      </a:endParaRPr>
                    </a:p>
                  </a:txBody>
                  <a:tcPr marL="70770" marR="70770" marT="28062" marB="28062">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7000"/>
                        </a:lnSpc>
                        <a:spcAft>
                          <a:spcPts val="800"/>
                        </a:spcAft>
                      </a:pPr>
                      <a:r>
                        <a:rPr lang="nb-NO" sz="1000" noProof="0">
                          <a:effectLst/>
                          <a:latin typeface="+mn-lt"/>
                        </a:rPr>
                        <a:t> </a:t>
                      </a:r>
                      <a:endParaRPr lang="nb-NO" sz="1000" noProof="0">
                        <a:effectLst/>
                        <a:latin typeface="+mn-lt"/>
                        <a:ea typeface="Calibri" panose="020F0502020204030204" pitchFamily="34" charset="0"/>
                        <a:cs typeface="Times New Roman" panose="02020603050405020304" pitchFamily="18" charset="0"/>
                      </a:endParaRPr>
                    </a:p>
                  </a:txBody>
                  <a:tcPr marL="70770" marR="70770" marT="28062" marB="28062">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7000"/>
                        </a:lnSpc>
                        <a:spcAft>
                          <a:spcPts val="800"/>
                        </a:spcAft>
                      </a:pPr>
                      <a:endParaRPr lang="nb-NO" sz="1000" noProof="0">
                        <a:effectLst/>
                        <a:latin typeface="+mn-lt"/>
                        <a:ea typeface="Calibri" panose="020F0502020204030204" pitchFamily="34" charset="0"/>
                        <a:cs typeface="Times New Roman" panose="02020603050405020304" pitchFamily="18" charset="0"/>
                      </a:endParaRPr>
                    </a:p>
                  </a:txBody>
                  <a:tcPr marL="70770" marR="70770" marT="28062" marB="28062">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37344899"/>
                  </a:ext>
                </a:extLst>
              </a:tr>
              <a:tr h="409082">
                <a:tc>
                  <a:txBody>
                    <a:bodyPr/>
                    <a:lstStyle/>
                    <a:p>
                      <a:pPr>
                        <a:lnSpc>
                          <a:spcPct val="107000"/>
                        </a:lnSpc>
                        <a:spcAft>
                          <a:spcPts val="800"/>
                        </a:spcAft>
                      </a:pPr>
                      <a:r>
                        <a:rPr lang="nb-NO" sz="1100" noProof="0">
                          <a:effectLst/>
                          <a:latin typeface="+mn-lt"/>
                        </a:rPr>
                        <a:t>Kan du tilby et komplett produkt?</a:t>
                      </a:r>
                      <a:endParaRPr lang="nb-NO" sz="1100" noProof="0">
                        <a:effectLst/>
                        <a:latin typeface="+mn-lt"/>
                        <a:ea typeface="Calibri" panose="020F0502020204030204" pitchFamily="34" charset="0"/>
                        <a:cs typeface="Times New Roman" panose="02020603050405020304" pitchFamily="18" charset="0"/>
                      </a:endParaRPr>
                    </a:p>
                  </a:txBody>
                  <a:tcPr marL="70770" marR="70770" marT="28062" marB="28062">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7000"/>
                        </a:lnSpc>
                        <a:spcAft>
                          <a:spcPts val="800"/>
                        </a:spcAft>
                      </a:pPr>
                      <a:r>
                        <a:rPr lang="nb-NO" sz="1000" noProof="0">
                          <a:effectLst/>
                          <a:latin typeface="+mn-lt"/>
                        </a:rPr>
                        <a:t> </a:t>
                      </a:r>
                      <a:endParaRPr lang="nb-NO" sz="1000" noProof="0">
                        <a:effectLst/>
                        <a:latin typeface="+mn-lt"/>
                        <a:ea typeface="Calibri" panose="020F0502020204030204" pitchFamily="34" charset="0"/>
                        <a:cs typeface="Times New Roman" panose="02020603050405020304" pitchFamily="18" charset="0"/>
                      </a:endParaRPr>
                    </a:p>
                  </a:txBody>
                  <a:tcPr marL="70770" marR="70770" marT="28062" marB="28062">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7000"/>
                        </a:lnSpc>
                        <a:spcAft>
                          <a:spcPts val="800"/>
                        </a:spcAft>
                      </a:pPr>
                      <a:r>
                        <a:rPr lang="nb-NO" sz="1000" noProof="0">
                          <a:effectLst/>
                          <a:latin typeface="+mn-lt"/>
                        </a:rPr>
                        <a:t> </a:t>
                      </a:r>
                      <a:endParaRPr lang="nb-NO" sz="1000" noProof="0">
                        <a:effectLst/>
                        <a:latin typeface="+mn-lt"/>
                        <a:ea typeface="Calibri" panose="020F0502020204030204" pitchFamily="34" charset="0"/>
                        <a:cs typeface="Times New Roman" panose="02020603050405020304" pitchFamily="18" charset="0"/>
                      </a:endParaRPr>
                    </a:p>
                  </a:txBody>
                  <a:tcPr marL="70770" marR="70770" marT="28062" marB="28062">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7000"/>
                        </a:lnSpc>
                        <a:spcAft>
                          <a:spcPts val="800"/>
                        </a:spcAft>
                      </a:pPr>
                      <a:r>
                        <a:rPr lang="nb-NO" sz="1000" noProof="0">
                          <a:effectLst/>
                          <a:latin typeface="+mn-lt"/>
                        </a:rPr>
                        <a:t> </a:t>
                      </a:r>
                      <a:endParaRPr lang="nb-NO" sz="1000" noProof="0">
                        <a:effectLst/>
                        <a:latin typeface="+mn-lt"/>
                        <a:ea typeface="Calibri" panose="020F0502020204030204" pitchFamily="34" charset="0"/>
                        <a:cs typeface="Times New Roman" panose="02020603050405020304" pitchFamily="18" charset="0"/>
                      </a:endParaRPr>
                    </a:p>
                  </a:txBody>
                  <a:tcPr marL="70770" marR="70770" marT="28062" marB="28062">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7000"/>
                        </a:lnSpc>
                        <a:spcAft>
                          <a:spcPts val="800"/>
                        </a:spcAft>
                      </a:pPr>
                      <a:r>
                        <a:rPr lang="nb-NO" sz="1000" noProof="0">
                          <a:effectLst/>
                          <a:latin typeface="+mn-lt"/>
                        </a:rPr>
                        <a:t> </a:t>
                      </a:r>
                      <a:endParaRPr lang="nb-NO" sz="1000" noProof="0">
                        <a:effectLst/>
                        <a:latin typeface="+mn-lt"/>
                        <a:ea typeface="Calibri" panose="020F0502020204030204" pitchFamily="34" charset="0"/>
                        <a:cs typeface="Times New Roman" panose="02020603050405020304" pitchFamily="18" charset="0"/>
                      </a:endParaRPr>
                    </a:p>
                  </a:txBody>
                  <a:tcPr marL="70770" marR="70770" marT="28062" marB="28062">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7000"/>
                        </a:lnSpc>
                        <a:spcAft>
                          <a:spcPts val="800"/>
                        </a:spcAft>
                      </a:pPr>
                      <a:r>
                        <a:rPr lang="nb-NO" sz="1000" noProof="0">
                          <a:effectLst/>
                          <a:latin typeface="+mn-lt"/>
                        </a:rPr>
                        <a:t> </a:t>
                      </a:r>
                      <a:endParaRPr lang="nb-NO" sz="1000" noProof="0">
                        <a:effectLst/>
                        <a:latin typeface="+mn-lt"/>
                        <a:ea typeface="Calibri" panose="020F0502020204030204" pitchFamily="34" charset="0"/>
                        <a:cs typeface="Times New Roman" panose="02020603050405020304" pitchFamily="18" charset="0"/>
                      </a:endParaRPr>
                    </a:p>
                  </a:txBody>
                  <a:tcPr marL="70770" marR="70770" marT="28062" marB="28062">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7000"/>
                        </a:lnSpc>
                        <a:spcAft>
                          <a:spcPts val="800"/>
                        </a:spcAft>
                      </a:pPr>
                      <a:endParaRPr lang="nb-NO" sz="1000" noProof="0">
                        <a:effectLst/>
                        <a:latin typeface="+mn-lt"/>
                        <a:ea typeface="Calibri" panose="020F0502020204030204" pitchFamily="34" charset="0"/>
                        <a:cs typeface="Times New Roman" panose="02020603050405020304" pitchFamily="18" charset="0"/>
                      </a:endParaRPr>
                    </a:p>
                  </a:txBody>
                  <a:tcPr marL="70770" marR="70770" marT="28062" marB="28062">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2557597352"/>
                  </a:ext>
                </a:extLst>
              </a:tr>
              <a:tr h="409082">
                <a:tc>
                  <a:txBody>
                    <a:bodyPr/>
                    <a:lstStyle/>
                    <a:p>
                      <a:pPr>
                        <a:lnSpc>
                          <a:spcPct val="107000"/>
                        </a:lnSpc>
                        <a:spcAft>
                          <a:spcPts val="800"/>
                        </a:spcAft>
                      </a:pPr>
                      <a:r>
                        <a:rPr lang="nb-NO" sz="1100" noProof="0">
                          <a:effectLst/>
                          <a:latin typeface="+mn-lt"/>
                        </a:rPr>
                        <a:t>Sterk konkurranse? Aktører som kan blokkere?</a:t>
                      </a:r>
                      <a:endParaRPr lang="nb-NO" sz="1100" noProof="0">
                        <a:effectLst/>
                        <a:latin typeface="+mn-lt"/>
                        <a:ea typeface="Calibri" panose="020F0502020204030204" pitchFamily="34" charset="0"/>
                        <a:cs typeface="Times New Roman" panose="02020603050405020304" pitchFamily="18" charset="0"/>
                      </a:endParaRPr>
                    </a:p>
                  </a:txBody>
                  <a:tcPr marL="70770" marR="70770" marT="28062" marB="28062">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7000"/>
                        </a:lnSpc>
                        <a:spcAft>
                          <a:spcPts val="800"/>
                        </a:spcAft>
                      </a:pPr>
                      <a:r>
                        <a:rPr lang="nb-NO" sz="1000" noProof="0">
                          <a:effectLst/>
                          <a:latin typeface="+mn-lt"/>
                        </a:rPr>
                        <a:t> </a:t>
                      </a:r>
                      <a:endParaRPr lang="nb-NO" sz="1000" noProof="0">
                        <a:effectLst/>
                        <a:latin typeface="+mn-lt"/>
                        <a:ea typeface="Calibri" panose="020F0502020204030204" pitchFamily="34" charset="0"/>
                        <a:cs typeface="Times New Roman" panose="02020603050405020304" pitchFamily="18" charset="0"/>
                      </a:endParaRPr>
                    </a:p>
                  </a:txBody>
                  <a:tcPr marL="70770" marR="70770" marT="28062" marB="28062">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7000"/>
                        </a:lnSpc>
                        <a:spcAft>
                          <a:spcPts val="800"/>
                        </a:spcAft>
                      </a:pPr>
                      <a:r>
                        <a:rPr lang="nb-NO" sz="1000" noProof="0">
                          <a:effectLst/>
                          <a:latin typeface="+mn-lt"/>
                        </a:rPr>
                        <a:t> </a:t>
                      </a:r>
                      <a:endParaRPr lang="nb-NO" sz="1000" noProof="0">
                        <a:effectLst/>
                        <a:latin typeface="+mn-lt"/>
                        <a:ea typeface="Calibri" panose="020F0502020204030204" pitchFamily="34" charset="0"/>
                        <a:cs typeface="Times New Roman" panose="02020603050405020304" pitchFamily="18" charset="0"/>
                      </a:endParaRPr>
                    </a:p>
                  </a:txBody>
                  <a:tcPr marL="70770" marR="70770" marT="28062" marB="28062">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7000"/>
                        </a:lnSpc>
                        <a:spcAft>
                          <a:spcPts val="800"/>
                        </a:spcAft>
                      </a:pPr>
                      <a:r>
                        <a:rPr lang="nb-NO" sz="1000" noProof="0">
                          <a:effectLst/>
                          <a:latin typeface="+mn-lt"/>
                        </a:rPr>
                        <a:t> </a:t>
                      </a:r>
                      <a:endParaRPr lang="nb-NO" sz="1000" noProof="0">
                        <a:effectLst/>
                        <a:latin typeface="+mn-lt"/>
                        <a:ea typeface="Calibri" panose="020F0502020204030204" pitchFamily="34" charset="0"/>
                        <a:cs typeface="Times New Roman" panose="02020603050405020304" pitchFamily="18" charset="0"/>
                      </a:endParaRPr>
                    </a:p>
                  </a:txBody>
                  <a:tcPr marL="70770" marR="70770" marT="28062" marB="28062">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7000"/>
                        </a:lnSpc>
                        <a:spcAft>
                          <a:spcPts val="800"/>
                        </a:spcAft>
                      </a:pPr>
                      <a:r>
                        <a:rPr lang="nb-NO" sz="1000" noProof="0">
                          <a:effectLst/>
                          <a:latin typeface="+mn-lt"/>
                        </a:rPr>
                        <a:t> </a:t>
                      </a:r>
                      <a:endParaRPr lang="nb-NO" sz="1000" noProof="0">
                        <a:effectLst/>
                        <a:latin typeface="+mn-lt"/>
                        <a:ea typeface="Calibri" panose="020F0502020204030204" pitchFamily="34" charset="0"/>
                        <a:cs typeface="Times New Roman" panose="02020603050405020304" pitchFamily="18" charset="0"/>
                      </a:endParaRPr>
                    </a:p>
                  </a:txBody>
                  <a:tcPr marL="70770" marR="70770" marT="28062" marB="28062">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7000"/>
                        </a:lnSpc>
                        <a:spcAft>
                          <a:spcPts val="800"/>
                        </a:spcAft>
                      </a:pPr>
                      <a:r>
                        <a:rPr lang="nb-NO" sz="1000" noProof="0">
                          <a:effectLst/>
                          <a:latin typeface="+mn-lt"/>
                        </a:rPr>
                        <a:t> </a:t>
                      </a:r>
                      <a:endParaRPr lang="nb-NO" sz="1000" noProof="0">
                        <a:effectLst/>
                        <a:latin typeface="+mn-lt"/>
                        <a:ea typeface="Calibri" panose="020F0502020204030204" pitchFamily="34" charset="0"/>
                        <a:cs typeface="Times New Roman" panose="02020603050405020304" pitchFamily="18" charset="0"/>
                      </a:endParaRPr>
                    </a:p>
                  </a:txBody>
                  <a:tcPr marL="70770" marR="70770" marT="28062" marB="28062">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7000"/>
                        </a:lnSpc>
                        <a:spcAft>
                          <a:spcPts val="800"/>
                        </a:spcAft>
                      </a:pPr>
                      <a:endParaRPr lang="nb-NO" sz="1000" noProof="0">
                        <a:effectLst/>
                        <a:latin typeface="+mn-lt"/>
                        <a:ea typeface="Calibri" panose="020F0502020204030204" pitchFamily="34" charset="0"/>
                        <a:cs typeface="Times New Roman" panose="02020603050405020304" pitchFamily="18" charset="0"/>
                      </a:endParaRPr>
                    </a:p>
                  </a:txBody>
                  <a:tcPr marL="70770" marR="70770" marT="28062" marB="28062">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3241838236"/>
                  </a:ext>
                </a:extLst>
              </a:tr>
              <a:tr h="337287">
                <a:tc>
                  <a:txBody>
                    <a:bodyPr/>
                    <a:lstStyle/>
                    <a:p>
                      <a:pPr>
                        <a:lnSpc>
                          <a:spcPct val="107000"/>
                        </a:lnSpc>
                        <a:spcAft>
                          <a:spcPts val="800"/>
                        </a:spcAft>
                      </a:pPr>
                      <a:r>
                        <a:rPr lang="nb-NO" sz="1100" noProof="0">
                          <a:effectLst/>
                          <a:latin typeface="+mn-lt"/>
                        </a:rPr>
                        <a:t>Strategisk verdi?</a:t>
                      </a:r>
                      <a:endParaRPr lang="nb-NO" sz="1100" noProof="0">
                        <a:effectLst/>
                        <a:latin typeface="+mn-lt"/>
                        <a:ea typeface="Calibri" panose="020F0502020204030204" pitchFamily="34" charset="0"/>
                        <a:cs typeface="Times New Roman" panose="02020603050405020304" pitchFamily="18" charset="0"/>
                      </a:endParaRPr>
                    </a:p>
                  </a:txBody>
                  <a:tcPr marL="70770" marR="70770" marT="28062" marB="28062">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7000"/>
                        </a:lnSpc>
                        <a:spcAft>
                          <a:spcPts val="800"/>
                        </a:spcAft>
                      </a:pPr>
                      <a:r>
                        <a:rPr lang="nb-NO" sz="1000" noProof="0">
                          <a:effectLst/>
                          <a:latin typeface="+mn-lt"/>
                        </a:rPr>
                        <a:t> </a:t>
                      </a:r>
                      <a:endParaRPr lang="nb-NO" sz="1000" noProof="0">
                        <a:effectLst/>
                        <a:latin typeface="+mn-lt"/>
                        <a:ea typeface="Calibri" panose="020F0502020204030204" pitchFamily="34" charset="0"/>
                        <a:cs typeface="Times New Roman" panose="02020603050405020304" pitchFamily="18" charset="0"/>
                      </a:endParaRPr>
                    </a:p>
                  </a:txBody>
                  <a:tcPr marL="70770" marR="70770" marT="28062" marB="28062">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7000"/>
                        </a:lnSpc>
                        <a:spcAft>
                          <a:spcPts val="800"/>
                        </a:spcAft>
                      </a:pPr>
                      <a:r>
                        <a:rPr lang="nb-NO" sz="1000" noProof="0">
                          <a:effectLst/>
                          <a:latin typeface="+mn-lt"/>
                        </a:rPr>
                        <a:t> </a:t>
                      </a:r>
                      <a:endParaRPr lang="nb-NO" sz="1000" noProof="0">
                        <a:effectLst/>
                        <a:latin typeface="+mn-lt"/>
                        <a:ea typeface="Calibri" panose="020F0502020204030204" pitchFamily="34" charset="0"/>
                        <a:cs typeface="Times New Roman" panose="02020603050405020304" pitchFamily="18" charset="0"/>
                      </a:endParaRPr>
                    </a:p>
                  </a:txBody>
                  <a:tcPr marL="70770" marR="70770" marT="28062" marB="28062">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7000"/>
                        </a:lnSpc>
                        <a:spcAft>
                          <a:spcPts val="800"/>
                        </a:spcAft>
                      </a:pPr>
                      <a:r>
                        <a:rPr lang="nb-NO" sz="1000" noProof="0">
                          <a:effectLst/>
                          <a:latin typeface="+mn-lt"/>
                        </a:rPr>
                        <a:t> </a:t>
                      </a:r>
                      <a:endParaRPr lang="nb-NO" sz="1000" noProof="0">
                        <a:effectLst/>
                        <a:latin typeface="+mn-lt"/>
                        <a:ea typeface="Calibri" panose="020F0502020204030204" pitchFamily="34" charset="0"/>
                        <a:cs typeface="Times New Roman" panose="02020603050405020304" pitchFamily="18" charset="0"/>
                      </a:endParaRPr>
                    </a:p>
                  </a:txBody>
                  <a:tcPr marL="70770" marR="70770" marT="28062" marB="28062">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7000"/>
                        </a:lnSpc>
                        <a:spcAft>
                          <a:spcPts val="800"/>
                        </a:spcAft>
                      </a:pPr>
                      <a:r>
                        <a:rPr lang="nb-NO" sz="1000" noProof="0">
                          <a:effectLst/>
                          <a:latin typeface="+mn-lt"/>
                        </a:rPr>
                        <a:t> </a:t>
                      </a:r>
                      <a:endParaRPr lang="nb-NO" sz="1000" noProof="0">
                        <a:effectLst/>
                        <a:latin typeface="+mn-lt"/>
                        <a:ea typeface="Calibri" panose="020F0502020204030204" pitchFamily="34" charset="0"/>
                        <a:cs typeface="Times New Roman" panose="02020603050405020304" pitchFamily="18" charset="0"/>
                      </a:endParaRPr>
                    </a:p>
                  </a:txBody>
                  <a:tcPr marL="70770" marR="70770" marT="28062" marB="28062">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7000"/>
                        </a:lnSpc>
                        <a:spcAft>
                          <a:spcPts val="800"/>
                        </a:spcAft>
                      </a:pPr>
                      <a:r>
                        <a:rPr lang="nb-NO" sz="1000" noProof="0">
                          <a:effectLst/>
                          <a:latin typeface="+mn-lt"/>
                        </a:rPr>
                        <a:t> </a:t>
                      </a:r>
                      <a:endParaRPr lang="nb-NO" sz="1000" noProof="0">
                        <a:effectLst/>
                        <a:latin typeface="+mn-lt"/>
                        <a:ea typeface="Calibri" panose="020F0502020204030204" pitchFamily="34" charset="0"/>
                        <a:cs typeface="Times New Roman" panose="02020603050405020304" pitchFamily="18" charset="0"/>
                      </a:endParaRPr>
                    </a:p>
                  </a:txBody>
                  <a:tcPr marL="70770" marR="70770" marT="28062" marB="28062">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7000"/>
                        </a:lnSpc>
                        <a:spcAft>
                          <a:spcPts val="800"/>
                        </a:spcAft>
                      </a:pPr>
                      <a:endParaRPr lang="nb-NO" sz="1000" noProof="0">
                        <a:effectLst/>
                        <a:latin typeface="+mn-lt"/>
                        <a:ea typeface="Calibri" panose="020F0502020204030204" pitchFamily="34" charset="0"/>
                        <a:cs typeface="Times New Roman" panose="02020603050405020304" pitchFamily="18" charset="0"/>
                      </a:endParaRPr>
                    </a:p>
                  </a:txBody>
                  <a:tcPr marL="70770" marR="70770" marT="28062" marB="28062">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649741682"/>
                  </a:ext>
                </a:extLst>
              </a:tr>
              <a:tr h="337287">
                <a:tc>
                  <a:txBody>
                    <a:bodyPr/>
                    <a:lstStyle/>
                    <a:p>
                      <a:pPr>
                        <a:lnSpc>
                          <a:spcPct val="107000"/>
                        </a:lnSpc>
                        <a:spcAft>
                          <a:spcPts val="800"/>
                        </a:spcAft>
                      </a:pPr>
                      <a:r>
                        <a:rPr lang="nb-NO" sz="1100" noProof="0">
                          <a:effectLst/>
                          <a:latin typeface="+mn-lt"/>
                        </a:rPr>
                        <a:t>Samsvar med verdier?</a:t>
                      </a:r>
                      <a:endParaRPr lang="nb-NO" sz="1100" noProof="0">
                        <a:effectLst/>
                        <a:latin typeface="+mn-lt"/>
                        <a:ea typeface="Calibri" panose="020F0502020204030204" pitchFamily="34" charset="0"/>
                        <a:cs typeface="Times New Roman" panose="02020603050405020304" pitchFamily="18" charset="0"/>
                      </a:endParaRPr>
                    </a:p>
                  </a:txBody>
                  <a:tcPr marL="70770" marR="70770" marT="28062" marB="28062">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7000"/>
                        </a:lnSpc>
                        <a:spcAft>
                          <a:spcPts val="800"/>
                        </a:spcAft>
                      </a:pPr>
                      <a:r>
                        <a:rPr lang="nb-NO" sz="1000" noProof="0">
                          <a:effectLst/>
                          <a:latin typeface="+mn-lt"/>
                        </a:rPr>
                        <a:t> </a:t>
                      </a:r>
                      <a:endParaRPr lang="nb-NO" sz="1000" noProof="0">
                        <a:effectLst/>
                        <a:latin typeface="+mn-lt"/>
                        <a:ea typeface="Calibri" panose="020F0502020204030204" pitchFamily="34" charset="0"/>
                        <a:cs typeface="Times New Roman" panose="02020603050405020304" pitchFamily="18" charset="0"/>
                      </a:endParaRPr>
                    </a:p>
                  </a:txBody>
                  <a:tcPr marL="70770" marR="70770" marT="28062" marB="28062">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7000"/>
                        </a:lnSpc>
                        <a:spcAft>
                          <a:spcPts val="800"/>
                        </a:spcAft>
                      </a:pPr>
                      <a:r>
                        <a:rPr lang="nb-NO" sz="1000" noProof="0">
                          <a:effectLst/>
                          <a:latin typeface="+mn-lt"/>
                        </a:rPr>
                        <a:t> </a:t>
                      </a:r>
                      <a:endParaRPr lang="nb-NO" sz="1000" noProof="0">
                        <a:effectLst/>
                        <a:latin typeface="+mn-lt"/>
                        <a:ea typeface="Calibri" panose="020F0502020204030204" pitchFamily="34" charset="0"/>
                        <a:cs typeface="Times New Roman" panose="02020603050405020304" pitchFamily="18" charset="0"/>
                      </a:endParaRPr>
                    </a:p>
                  </a:txBody>
                  <a:tcPr marL="70770" marR="70770" marT="28062" marB="28062">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7000"/>
                        </a:lnSpc>
                        <a:spcAft>
                          <a:spcPts val="800"/>
                        </a:spcAft>
                      </a:pPr>
                      <a:r>
                        <a:rPr lang="nb-NO" sz="1000" noProof="0">
                          <a:effectLst/>
                          <a:latin typeface="+mn-lt"/>
                        </a:rPr>
                        <a:t> </a:t>
                      </a:r>
                      <a:endParaRPr lang="nb-NO" sz="1000" noProof="0">
                        <a:effectLst/>
                        <a:latin typeface="+mn-lt"/>
                        <a:ea typeface="Calibri" panose="020F0502020204030204" pitchFamily="34" charset="0"/>
                        <a:cs typeface="Times New Roman" panose="02020603050405020304" pitchFamily="18" charset="0"/>
                      </a:endParaRPr>
                    </a:p>
                  </a:txBody>
                  <a:tcPr marL="70770" marR="70770" marT="28062" marB="28062">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7000"/>
                        </a:lnSpc>
                        <a:spcAft>
                          <a:spcPts val="800"/>
                        </a:spcAft>
                      </a:pPr>
                      <a:r>
                        <a:rPr lang="nb-NO" sz="1000" noProof="0">
                          <a:effectLst/>
                          <a:latin typeface="+mn-lt"/>
                        </a:rPr>
                        <a:t> </a:t>
                      </a:r>
                      <a:endParaRPr lang="nb-NO" sz="1000" noProof="0">
                        <a:effectLst/>
                        <a:latin typeface="+mn-lt"/>
                        <a:ea typeface="Calibri" panose="020F0502020204030204" pitchFamily="34" charset="0"/>
                        <a:cs typeface="Times New Roman" panose="02020603050405020304" pitchFamily="18" charset="0"/>
                      </a:endParaRPr>
                    </a:p>
                  </a:txBody>
                  <a:tcPr marL="70770" marR="70770" marT="28062" marB="28062">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7000"/>
                        </a:lnSpc>
                        <a:spcAft>
                          <a:spcPts val="800"/>
                        </a:spcAft>
                      </a:pPr>
                      <a:r>
                        <a:rPr lang="nb-NO" sz="1000" noProof="0">
                          <a:effectLst/>
                          <a:latin typeface="+mn-lt"/>
                        </a:rPr>
                        <a:t> </a:t>
                      </a:r>
                      <a:endParaRPr lang="nb-NO" sz="1000" noProof="0">
                        <a:effectLst/>
                        <a:latin typeface="+mn-lt"/>
                        <a:ea typeface="Calibri" panose="020F0502020204030204" pitchFamily="34" charset="0"/>
                        <a:cs typeface="Times New Roman" panose="02020603050405020304" pitchFamily="18" charset="0"/>
                      </a:endParaRPr>
                    </a:p>
                  </a:txBody>
                  <a:tcPr marL="70770" marR="70770" marT="28062" marB="28062">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7000"/>
                        </a:lnSpc>
                        <a:spcAft>
                          <a:spcPts val="800"/>
                        </a:spcAft>
                      </a:pPr>
                      <a:endParaRPr lang="nb-NO" sz="1000" noProof="0">
                        <a:effectLst/>
                        <a:latin typeface="+mn-lt"/>
                        <a:ea typeface="Calibri" panose="020F0502020204030204" pitchFamily="34" charset="0"/>
                        <a:cs typeface="Times New Roman" panose="02020603050405020304" pitchFamily="18" charset="0"/>
                      </a:endParaRPr>
                    </a:p>
                  </a:txBody>
                  <a:tcPr marL="70770" marR="70770" marT="28062" marB="28062">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3195025156"/>
                  </a:ext>
                </a:extLst>
              </a:tr>
              <a:tr h="119098">
                <a:tc>
                  <a:txBody>
                    <a:bodyPr/>
                    <a:lstStyle/>
                    <a:p>
                      <a:pPr>
                        <a:lnSpc>
                          <a:spcPct val="107000"/>
                        </a:lnSpc>
                        <a:spcAft>
                          <a:spcPts val="800"/>
                        </a:spcAft>
                      </a:pPr>
                      <a:endParaRPr lang="nb-NO" sz="400" noProof="0">
                        <a:effectLst/>
                        <a:latin typeface="+mn-lt"/>
                        <a:ea typeface="Calibri" panose="020F0502020204030204" pitchFamily="34" charset="0"/>
                        <a:cs typeface="Times New Roman" panose="02020603050405020304" pitchFamily="18" charset="0"/>
                      </a:endParaRPr>
                    </a:p>
                  </a:txBody>
                  <a:tcPr marL="70770" marR="70770" marT="28062" marB="28062">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bg1">
                        <a:lumMod val="65000"/>
                      </a:schemeClr>
                    </a:solidFill>
                  </a:tcPr>
                </a:tc>
                <a:tc>
                  <a:txBody>
                    <a:bodyPr/>
                    <a:lstStyle/>
                    <a:p>
                      <a:pPr algn="ctr">
                        <a:lnSpc>
                          <a:spcPct val="107000"/>
                        </a:lnSpc>
                        <a:spcAft>
                          <a:spcPts val="800"/>
                        </a:spcAft>
                      </a:pPr>
                      <a:endParaRPr lang="nb-NO" sz="200" noProof="0">
                        <a:effectLst/>
                        <a:latin typeface="+mn-lt"/>
                        <a:ea typeface="Calibri" panose="020F0502020204030204" pitchFamily="34" charset="0"/>
                        <a:cs typeface="Times New Roman" panose="02020603050405020304" pitchFamily="18" charset="0"/>
                      </a:endParaRPr>
                    </a:p>
                  </a:txBody>
                  <a:tcPr marL="70770" marR="70770" marT="28062" marB="28062">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bg1">
                        <a:lumMod val="65000"/>
                      </a:schemeClr>
                    </a:solidFill>
                  </a:tcPr>
                </a:tc>
                <a:tc>
                  <a:txBody>
                    <a:bodyPr/>
                    <a:lstStyle/>
                    <a:p>
                      <a:pPr algn="ctr">
                        <a:lnSpc>
                          <a:spcPct val="107000"/>
                        </a:lnSpc>
                        <a:spcAft>
                          <a:spcPts val="800"/>
                        </a:spcAft>
                      </a:pPr>
                      <a:endParaRPr lang="nb-NO" sz="200" noProof="0">
                        <a:effectLst/>
                        <a:latin typeface="+mn-lt"/>
                        <a:ea typeface="Calibri" panose="020F0502020204030204" pitchFamily="34" charset="0"/>
                        <a:cs typeface="Times New Roman" panose="02020603050405020304" pitchFamily="18" charset="0"/>
                      </a:endParaRPr>
                    </a:p>
                  </a:txBody>
                  <a:tcPr marL="70770" marR="70770" marT="28062" marB="28062">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bg1">
                        <a:lumMod val="65000"/>
                      </a:schemeClr>
                    </a:solidFill>
                  </a:tcPr>
                </a:tc>
                <a:tc>
                  <a:txBody>
                    <a:bodyPr/>
                    <a:lstStyle/>
                    <a:p>
                      <a:pPr algn="ctr">
                        <a:lnSpc>
                          <a:spcPct val="107000"/>
                        </a:lnSpc>
                        <a:spcAft>
                          <a:spcPts val="800"/>
                        </a:spcAft>
                      </a:pPr>
                      <a:endParaRPr lang="nb-NO" sz="200" noProof="0">
                        <a:effectLst/>
                        <a:latin typeface="+mn-lt"/>
                        <a:ea typeface="Calibri" panose="020F0502020204030204" pitchFamily="34" charset="0"/>
                        <a:cs typeface="Times New Roman" panose="02020603050405020304" pitchFamily="18" charset="0"/>
                      </a:endParaRPr>
                    </a:p>
                  </a:txBody>
                  <a:tcPr marL="70770" marR="70770" marT="28062" marB="28062">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bg1">
                        <a:lumMod val="65000"/>
                      </a:schemeClr>
                    </a:solidFill>
                  </a:tcPr>
                </a:tc>
                <a:tc>
                  <a:txBody>
                    <a:bodyPr/>
                    <a:lstStyle/>
                    <a:p>
                      <a:pPr algn="ctr">
                        <a:lnSpc>
                          <a:spcPct val="107000"/>
                        </a:lnSpc>
                        <a:spcAft>
                          <a:spcPts val="800"/>
                        </a:spcAft>
                      </a:pPr>
                      <a:endParaRPr lang="nb-NO" sz="200" noProof="0">
                        <a:effectLst/>
                        <a:latin typeface="+mn-lt"/>
                        <a:ea typeface="Calibri" panose="020F0502020204030204" pitchFamily="34" charset="0"/>
                        <a:cs typeface="Times New Roman" panose="02020603050405020304" pitchFamily="18" charset="0"/>
                      </a:endParaRPr>
                    </a:p>
                  </a:txBody>
                  <a:tcPr marL="70770" marR="70770" marT="28062" marB="28062">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bg1">
                        <a:lumMod val="65000"/>
                      </a:schemeClr>
                    </a:solidFill>
                  </a:tcPr>
                </a:tc>
                <a:tc>
                  <a:txBody>
                    <a:bodyPr/>
                    <a:lstStyle/>
                    <a:p>
                      <a:pPr algn="ctr">
                        <a:lnSpc>
                          <a:spcPct val="107000"/>
                        </a:lnSpc>
                        <a:spcAft>
                          <a:spcPts val="800"/>
                        </a:spcAft>
                      </a:pPr>
                      <a:endParaRPr lang="nb-NO" sz="200" noProof="0">
                        <a:effectLst/>
                        <a:latin typeface="+mn-lt"/>
                        <a:ea typeface="Calibri" panose="020F0502020204030204" pitchFamily="34" charset="0"/>
                        <a:cs typeface="Times New Roman" panose="02020603050405020304" pitchFamily="18" charset="0"/>
                      </a:endParaRPr>
                    </a:p>
                  </a:txBody>
                  <a:tcPr marL="70770" marR="70770" marT="28062" marB="28062">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bg1">
                        <a:lumMod val="65000"/>
                      </a:schemeClr>
                    </a:solidFill>
                  </a:tcPr>
                </a:tc>
                <a:tc>
                  <a:txBody>
                    <a:bodyPr/>
                    <a:lstStyle/>
                    <a:p>
                      <a:pPr algn="ctr">
                        <a:lnSpc>
                          <a:spcPct val="107000"/>
                        </a:lnSpc>
                        <a:spcAft>
                          <a:spcPts val="800"/>
                        </a:spcAft>
                      </a:pPr>
                      <a:endParaRPr lang="nb-NO" sz="200" noProof="0">
                        <a:effectLst/>
                        <a:latin typeface="+mn-lt"/>
                        <a:ea typeface="Calibri" panose="020F0502020204030204" pitchFamily="34" charset="0"/>
                        <a:cs typeface="Times New Roman" panose="02020603050405020304" pitchFamily="18" charset="0"/>
                      </a:endParaRPr>
                    </a:p>
                  </a:txBody>
                  <a:tcPr marL="70770" marR="70770" marT="28062" marB="28062">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bg1">
                        <a:lumMod val="65000"/>
                      </a:schemeClr>
                    </a:solidFill>
                  </a:tcPr>
                </a:tc>
                <a:extLst>
                  <a:ext uri="{0D108BD9-81ED-4DB2-BD59-A6C34878D82A}">
                    <a16:rowId xmlns:a16="http://schemas.microsoft.com/office/drawing/2014/main" val="4025628660"/>
                  </a:ext>
                </a:extLst>
              </a:tr>
              <a:tr h="337287">
                <a:tc>
                  <a:txBody>
                    <a:bodyPr/>
                    <a:lstStyle/>
                    <a:p>
                      <a:pPr>
                        <a:lnSpc>
                          <a:spcPct val="107000"/>
                        </a:lnSpc>
                        <a:spcAft>
                          <a:spcPts val="800"/>
                        </a:spcAft>
                      </a:pPr>
                      <a:r>
                        <a:rPr lang="nb-NO" sz="1100" noProof="0">
                          <a:effectLst/>
                          <a:latin typeface="+mn-lt"/>
                        </a:rPr>
                        <a:t>Samlet vurdering</a:t>
                      </a:r>
                      <a:endParaRPr lang="nb-NO" sz="1100" noProof="0">
                        <a:effectLst/>
                        <a:latin typeface="+mn-lt"/>
                        <a:ea typeface="Calibri" panose="020F0502020204030204" pitchFamily="34" charset="0"/>
                        <a:cs typeface="Times New Roman" panose="02020603050405020304" pitchFamily="18" charset="0"/>
                      </a:endParaRPr>
                    </a:p>
                  </a:txBody>
                  <a:tcPr marL="70770" marR="70770" marT="28062" marB="28062">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lnSpc>
                          <a:spcPct val="107000"/>
                        </a:lnSpc>
                        <a:spcAft>
                          <a:spcPts val="800"/>
                        </a:spcAft>
                      </a:pPr>
                      <a:r>
                        <a:rPr lang="nb-NO" sz="1000" noProof="0">
                          <a:effectLst/>
                          <a:latin typeface="+mn-lt"/>
                        </a:rPr>
                        <a:t> </a:t>
                      </a:r>
                      <a:endParaRPr lang="nb-NO" sz="1000" noProof="0">
                        <a:effectLst/>
                        <a:latin typeface="+mn-lt"/>
                        <a:ea typeface="Calibri" panose="020F0502020204030204" pitchFamily="34" charset="0"/>
                        <a:cs typeface="Times New Roman" panose="02020603050405020304" pitchFamily="18" charset="0"/>
                      </a:endParaRPr>
                    </a:p>
                  </a:txBody>
                  <a:tcPr marL="70770" marR="70770" marT="28062" marB="28062">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lnSpc>
                          <a:spcPct val="107000"/>
                        </a:lnSpc>
                        <a:spcAft>
                          <a:spcPts val="800"/>
                        </a:spcAft>
                      </a:pPr>
                      <a:r>
                        <a:rPr lang="nb-NO" sz="1000" noProof="0">
                          <a:effectLst/>
                          <a:latin typeface="+mn-lt"/>
                        </a:rPr>
                        <a:t> </a:t>
                      </a:r>
                      <a:endParaRPr lang="nb-NO" sz="1000" noProof="0">
                        <a:effectLst/>
                        <a:latin typeface="+mn-lt"/>
                        <a:ea typeface="Calibri" panose="020F0502020204030204" pitchFamily="34" charset="0"/>
                        <a:cs typeface="Times New Roman" panose="02020603050405020304" pitchFamily="18" charset="0"/>
                      </a:endParaRPr>
                    </a:p>
                  </a:txBody>
                  <a:tcPr marL="70770" marR="70770" marT="28062" marB="28062">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lnSpc>
                          <a:spcPct val="107000"/>
                        </a:lnSpc>
                        <a:spcAft>
                          <a:spcPts val="800"/>
                        </a:spcAft>
                      </a:pPr>
                      <a:r>
                        <a:rPr lang="nb-NO" sz="1000" noProof="0">
                          <a:effectLst/>
                          <a:latin typeface="+mn-lt"/>
                        </a:rPr>
                        <a:t> </a:t>
                      </a:r>
                      <a:endParaRPr lang="nb-NO" sz="1000" noProof="0">
                        <a:effectLst/>
                        <a:latin typeface="+mn-lt"/>
                        <a:ea typeface="Calibri" panose="020F0502020204030204" pitchFamily="34" charset="0"/>
                        <a:cs typeface="Times New Roman" panose="02020603050405020304" pitchFamily="18" charset="0"/>
                      </a:endParaRPr>
                    </a:p>
                  </a:txBody>
                  <a:tcPr marL="70770" marR="70770" marT="28062" marB="28062">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lnSpc>
                          <a:spcPct val="107000"/>
                        </a:lnSpc>
                        <a:spcAft>
                          <a:spcPts val="800"/>
                        </a:spcAft>
                      </a:pPr>
                      <a:r>
                        <a:rPr lang="nb-NO" sz="1000" noProof="0">
                          <a:effectLst/>
                          <a:latin typeface="+mn-lt"/>
                        </a:rPr>
                        <a:t> </a:t>
                      </a:r>
                      <a:endParaRPr lang="nb-NO" sz="1000" noProof="0">
                        <a:effectLst/>
                        <a:latin typeface="+mn-lt"/>
                        <a:ea typeface="Calibri" panose="020F0502020204030204" pitchFamily="34" charset="0"/>
                        <a:cs typeface="Times New Roman" panose="02020603050405020304" pitchFamily="18" charset="0"/>
                      </a:endParaRPr>
                    </a:p>
                  </a:txBody>
                  <a:tcPr marL="70770" marR="70770" marT="28062" marB="28062">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lnSpc>
                          <a:spcPct val="107000"/>
                        </a:lnSpc>
                        <a:spcAft>
                          <a:spcPts val="800"/>
                        </a:spcAft>
                      </a:pPr>
                      <a:r>
                        <a:rPr lang="nb-NO" sz="1000" noProof="0">
                          <a:effectLst/>
                          <a:latin typeface="+mn-lt"/>
                        </a:rPr>
                        <a:t> </a:t>
                      </a:r>
                      <a:endParaRPr lang="nb-NO" sz="1000" noProof="0">
                        <a:effectLst/>
                        <a:latin typeface="+mn-lt"/>
                        <a:ea typeface="Calibri" panose="020F0502020204030204" pitchFamily="34" charset="0"/>
                        <a:cs typeface="Times New Roman" panose="02020603050405020304" pitchFamily="18" charset="0"/>
                      </a:endParaRPr>
                    </a:p>
                  </a:txBody>
                  <a:tcPr marL="70770" marR="70770" marT="28062" marB="28062">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lnSpc>
                          <a:spcPct val="107000"/>
                        </a:lnSpc>
                        <a:spcAft>
                          <a:spcPts val="800"/>
                        </a:spcAft>
                      </a:pPr>
                      <a:endParaRPr lang="nb-NO" sz="1000" noProof="0">
                        <a:effectLst/>
                        <a:latin typeface="+mn-lt"/>
                        <a:ea typeface="Calibri" panose="020F0502020204030204" pitchFamily="34" charset="0"/>
                        <a:cs typeface="Times New Roman" panose="02020603050405020304" pitchFamily="18" charset="0"/>
                      </a:endParaRPr>
                    </a:p>
                  </a:txBody>
                  <a:tcPr marL="70770" marR="70770" marT="28062" marB="28062">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3178831276"/>
                  </a:ext>
                </a:extLst>
              </a:tr>
              <a:tr h="119098">
                <a:tc>
                  <a:txBody>
                    <a:bodyPr/>
                    <a:lstStyle/>
                    <a:p>
                      <a:pPr>
                        <a:lnSpc>
                          <a:spcPct val="107000"/>
                        </a:lnSpc>
                        <a:spcAft>
                          <a:spcPts val="800"/>
                        </a:spcAft>
                      </a:pPr>
                      <a:endParaRPr lang="nb-NO" sz="400" noProof="0">
                        <a:effectLst/>
                        <a:latin typeface="+mn-lt"/>
                        <a:ea typeface="Calibri" panose="020F0502020204030204" pitchFamily="34" charset="0"/>
                        <a:cs typeface="Times New Roman" panose="02020603050405020304" pitchFamily="18" charset="0"/>
                      </a:endParaRPr>
                    </a:p>
                  </a:txBody>
                  <a:tcPr marL="70770" marR="70770" marT="28062" marB="28062">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bg1">
                        <a:lumMod val="65000"/>
                      </a:schemeClr>
                    </a:solidFill>
                  </a:tcPr>
                </a:tc>
                <a:tc>
                  <a:txBody>
                    <a:bodyPr/>
                    <a:lstStyle/>
                    <a:p>
                      <a:pPr algn="ctr">
                        <a:lnSpc>
                          <a:spcPct val="107000"/>
                        </a:lnSpc>
                        <a:spcAft>
                          <a:spcPts val="800"/>
                        </a:spcAft>
                      </a:pPr>
                      <a:endParaRPr lang="nb-NO" sz="200" noProof="0">
                        <a:effectLst/>
                        <a:latin typeface="+mn-lt"/>
                        <a:ea typeface="Calibri" panose="020F0502020204030204" pitchFamily="34" charset="0"/>
                        <a:cs typeface="Times New Roman" panose="02020603050405020304" pitchFamily="18" charset="0"/>
                      </a:endParaRPr>
                    </a:p>
                  </a:txBody>
                  <a:tcPr marL="70770" marR="70770" marT="28062" marB="28062">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bg1">
                        <a:lumMod val="65000"/>
                      </a:schemeClr>
                    </a:solidFill>
                  </a:tcPr>
                </a:tc>
                <a:tc>
                  <a:txBody>
                    <a:bodyPr/>
                    <a:lstStyle/>
                    <a:p>
                      <a:pPr algn="ctr">
                        <a:lnSpc>
                          <a:spcPct val="107000"/>
                        </a:lnSpc>
                        <a:spcAft>
                          <a:spcPts val="800"/>
                        </a:spcAft>
                      </a:pPr>
                      <a:endParaRPr lang="nb-NO" sz="200" noProof="0">
                        <a:effectLst/>
                        <a:latin typeface="+mn-lt"/>
                        <a:ea typeface="Calibri" panose="020F0502020204030204" pitchFamily="34" charset="0"/>
                        <a:cs typeface="Times New Roman" panose="02020603050405020304" pitchFamily="18" charset="0"/>
                      </a:endParaRPr>
                    </a:p>
                  </a:txBody>
                  <a:tcPr marL="70770" marR="70770" marT="28062" marB="28062">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bg1">
                        <a:lumMod val="65000"/>
                      </a:schemeClr>
                    </a:solidFill>
                  </a:tcPr>
                </a:tc>
                <a:tc>
                  <a:txBody>
                    <a:bodyPr/>
                    <a:lstStyle/>
                    <a:p>
                      <a:pPr algn="ctr">
                        <a:lnSpc>
                          <a:spcPct val="107000"/>
                        </a:lnSpc>
                        <a:spcAft>
                          <a:spcPts val="800"/>
                        </a:spcAft>
                      </a:pPr>
                      <a:endParaRPr lang="nb-NO" sz="200" noProof="0">
                        <a:effectLst/>
                        <a:latin typeface="+mn-lt"/>
                        <a:ea typeface="Calibri" panose="020F0502020204030204" pitchFamily="34" charset="0"/>
                        <a:cs typeface="Times New Roman" panose="02020603050405020304" pitchFamily="18" charset="0"/>
                      </a:endParaRPr>
                    </a:p>
                  </a:txBody>
                  <a:tcPr marL="70770" marR="70770" marT="28062" marB="28062">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bg1">
                        <a:lumMod val="65000"/>
                      </a:schemeClr>
                    </a:solidFill>
                  </a:tcPr>
                </a:tc>
                <a:tc>
                  <a:txBody>
                    <a:bodyPr/>
                    <a:lstStyle/>
                    <a:p>
                      <a:pPr algn="ctr">
                        <a:lnSpc>
                          <a:spcPct val="107000"/>
                        </a:lnSpc>
                        <a:spcAft>
                          <a:spcPts val="800"/>
                        </a:spcAft>
                      </a:pPr>
                      <a:endParaRPr lang="nb-NO" sz="200" noProof="0">
                        <a:effectLst/>
                        <a:latin typeface="+mn-lt"/>
                        <a:ea typeface="Calibri" panose="020F0502020204030204" pitchFamily="34" charset="0"/>
                        <a:cs typeface="Times New Roman" panose="02020603050405020304" pitchFamily="18" charset="0"/>
                      </a:endParaRPr>
                    </a:p>
                  </a:txBody>
                  <a:tcPr marL="70770" marR="70770" marT="28062" marB="28062">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bg1">
                        <a:lumMod val="65000"/>
                      </a:schemeClr>
                    </a:solidFill>
                  </a:tcPr>
                </a:tc>
                <a:tc>
                  <a:txBody>
                    <a:bodyPr/>
                    <a:lstStyle/>
                    <a:p>
                      <a:pPr algn="ctr">
                        <a:lnSpc>
                          <a:spcPct val="107000"/>
                        </a:lnSpc>
                        <a:spcAft>
                          <a:spcPts val="800"/>
                        </a:spcAft>
                      </a:pPr>
                      <a:endParaRPr lang="nb-NO" sz="200" noProof="0">
                        <a:effectLst/>
                        <a:latin typeface="+mn-lt"/>
                        <a:ea typeface="Calibri" panose="020F0502020204030204" pitchFamily="34" charset="0"/>
                        <a:cs typeface="Times New Roman" panose="02020603050405020304" pitchFamily="18" charset="0"/>
                      </a:endParaRPr>
                    </a:p>
                  </a:txBody>
                  <a:tcPr marL="70770" marR="70770" marT="28062" marB="28062">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bg1">
                        <a:lumMod val="65000"/>
                      </a:schemeClr>
                    </a:solidFill>
                  </a:tcPr>
                </a:tc>
                <a:tc>
                  <a:txBody>
                    <a:bodyPr/>
                    <a:lstStyle/>
                    <a:p>
                      <a:pPr algn="ctr">
                        <a:lnSpc>
                          <a:spcPct val="107000"/>
                        </a:lnSpc>
                        <a:spcAft>
                          <a:spcPts val="800"/>
                        </a:spcAft>
                      </a:pPr>
                      <a:endParaRPr lang="nb-NO" sz="200" noProof="0">
                        <a:effectLst/>
                        <a:latin typeface="+mn-lt"/>
                        <a:ea typeface="Calibri" panose="020F0502020204030204" pitchFamily="34" charset="0"/>
                        <a:cs typeface="Times New Roman" panose="02020603050405020304" pitchFamily="18" charset="0"/>
                      </a:endParaRPr>
                    </a:p>
                  </a:txBody>
                  <a:tcPr marL="70770" marR="70770" marT="28062" marB="28062">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bg1">
                        <a:lumMod val="65000"/>
                      </a:schemeClr>
                    </a:solidFill>
                  </a:tcPr>
                </a:tc>
                <a:extLst>
                  <a:ext uri="{0D108BD9-81ED-4DB2-BD59-A6C34878D82A}">
                    <a16:rowId xmlns:a16="http://schemas.microsoft.com/office/drawing/2014/main" val="3327020251"/>
                  </a:ext>
                </a:extLst>
              </a:tr>
              <a:tr h="334867">
                <a:tc>
                  <a:txBody>
                    <a:bodyPr/>
                    <a:lstStyle/>
                    <a:p>
                      <a:pPr>
                        <a:lnSpc>
                          <a:spcPct val="107000"/>
                        </a:lnSpc>
                        <a:spcAft>
                          <a:spcPts val="800"/>
                        </a:spcAft>
                      </a:pPr>
                      <a:r>
                        <a:rPr lang="nb-NO" sz="1100" noProof="0">
                          <a:effectLst/>
                          <a:latin typeface="+mn-lt"/>
                        </a:rPr>
                        <a:t>Rangering (1, 2, 3, 4 …)</a:t>
                      </a:r>
                      <a:endParaRPr lang="nb-NO" sz="1100" noProof="0">
                        <a:effectLst/>
                        <a:latin typeface="+mn-lt"/>
                        <a:ea typeface="Calibri" panose="020F0502020204030204" pitchFamily="34" charset="0"/>
                        <a:cs typeface="Times New Roman" panose="02020603050405020304" pitchFamily="18" charset="0"/>
                      </a:endParaRPr>
                    </a:p>
                  </a:txBody>
                  <a:tcPr marL="70770" marR="70770" marT="28062" marB="28062">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lnSpc>
                          <a:spcPct val="107000"/>
                        </a:lnSpc>
                        <a:spcAft>
                          <a:spcPts val="800"/>
                        </a:spcAft>
                      </a:pPr>
                      <a:r>
                        <a:rPr lang="nb-NO" sz="1000" b="1" noProof="0">
                          <a:effectLst/>
                          <a:latin typeface="+mn-lt"/>
                        </a:rPr>
                        <a:t> </a:t>
                      </a:r>
                      <a:endParaRPr lang="nb-NO" sz="1000" b="1" noProof="0">
                        <a:effectLst/>
                        <a:latin typeface="+mn-lt"/>
                        <a:ea typeface="Calibri" panose="020F0502020204030204" pitchFamily="34" charset="0"/>
                        <a:cs typeface="Times New Roman" panose="02020603050405020304" pitchFamily="18" charset="0"/>
                      </a:endParaRPr>
                    </a:p>
                  </a:txBody>
                  <a:tcPr marL="70770" marR="70770" marT="28062" marB="28062">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lnSpc>
                          <a:spcPct val="107000"/>
                        </a:lnSpc>
                        <a:spcAft>
                          <a:spcPts val="800"/>
                        </a:spcAft>
                      </a:pPr>
                      <a:r>
                        <a:rPr lang="nb-NO" sz="1000" b="1" noProof="0">
                          <a:effectLst/>
                          <a:latin typeface="+mn-lt"/>
                        </a:rPr>
                        <a:t> </a:t>
                      </a:r>
                      <a:endParaRPr lang="nb-NO" sz="1000" b="1" noProof="0">
                        <a:effectLst/>
                        <a:latin typeface="+mn-lt"/>
                        <a:ea typeface="Calibri" panose="020F0502020204030204" pitchFamily="34" charset="0"/>
                        <a:cs typeface="Times New Roman" panose="02020603050405020304" pitchFamily="18" charset="0"/>
                      </a:endParaRPr>
                    </a:p>
                  </a:txBody>
                  <a:tcPr marL="70770" marR="70770" marT="28062" marB="28062">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lnSpc>
                          <a:spcPct val="107000"/>
                        </a:lnSpc>
                        <a:spcAft>
                          <a:spcPts val="800"/>
                        </a:spcAft>
                      </a:pPr>
                      <a:r>
                        <a:rPr lang="nb-NO" sz="1000" b="1" noProof="0">
                          <a:effectLst/>
                          <a:latin typeface="+mn-lt"/>
                        </a:rPr>
                        <a:t> </a:t>
                      </a:r>
                      <a:endParaRPr lang="nb-NO" sz="1000" b="1" noProof="0">
                        <a:effectLst/>
                        <a:latin typeface="+mn-lt"/>
                        <a:ea typeface="Calibri" panose="020F0502020204030204" pitchFamily="34" charset="0"/>
                        <a:cs typeface="Times New Roman" panose="02020603050405020304" pitchFamily="18" charset="0"/>
                      </a:endParaRPr>
                    </a:p>
                  </a:txBody>
                  <a:tcPr marL="70770" marR="70770" marT="28062" marB="28062">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lnSpc>
                          <a:spcPct val="107000"/>
                        </a:lnSpc>
                        <a:spcAft>
                          <a:spcPts val="800"/>
                        </a:spcAft>
                      </a:pPr>
                      <a:r>
                        <a:rPr lang="nb-NO" sz="1000" b="1" noProof="0">
                          <a:effectLst/>
                          <a:latin typeface="+mn-lt"/>
                        </a:rPr>
                        <a:t> </a:t>
                      </a:r>
                      <a:endParaRPr lang="nb-NO" sz="1000" b="1" noProof="0">
                        <a:effectLst/>
                        <a:latin typeface="+mn-lt"/>
                        <a:ea typeface="Calibri" panose="020F0502020204030204" pitchFamily="34" charset="0"/>
                        <a:cs typeface="Times New Roman" panose="02020603050405020304" pitchFamily="18" charset="0"/>
                      </a:endParaRPr>
                    </a:p>
                  </a:txBody>
                  <a:tcPr marL="70770" marR="70770" marT="28062" marB="28062">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lnSpc>
                          <a:spcPct val="107000"/>
                        </a:lnSpc>
                        <a:spcAft>
                          <a:spcPts val="800"/>
                        </a:spcAft>
                      </a:pPr>
                      <a:r>
                        <a:rPr lang="nb-NO" sz="1000" b="1" noProof="0">
                          <a:effectLst/>
                          <a:latin typeface="+mn-lt"/>
                        </a:rPr>
                        <a:t> </a:t>
                      </a:r>
                      <a:endParaRPr lang="nb-NO" sz="1000" b="1" noProof="0">
                        <a:effectLst/>
                        <a:latin typeface="+mn-lt"/>
                        <a:ea typeface="Calibri" panose="020F0502020204030204" pitchFamily="34" charset="0"/>
                        <a:cs typeface="Times New Roman" panose="02020603050405020304" pitchFamily="18" charset="0"/>
                      </a:endParaRPr>
                    </a:p>
                  </a:txBody>
                  <a:tcPr marL="70770" marR="70770" marT="28062" marB="28062">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lnSpc>
                          <a:spcPct val="107000"/>
                        </a:lnSpc>
                        <a:spcAft>
                          <a:spcPts val="800"/>
                        </a:spcAft>
                      </a:pPr>
                      <a:endParaRPr lang="nb-NO" sz="1000" b="1" noProof="0">
                        <a:effectLst/>
                        <a:latin typeface="+mn-lt"/>
                        <a:ea typeface="Calibri" panose="020F0502020204030204" pitchFamily="34" charset="0"/>
                        <a:cs typeface="Times New Roman" panose="02020603050405020304" pitchFamily="18" charset="0"/>
                      </a:endParaRPr>
                    </a:p>
                  </a:txBody>
                  <a:tcPr marL="70770" marR="70770" marT="28062" marB="28062">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2668902992"/>
                  </a:ext>
                </a:extLst>
              </a:tr>
              <a:tr h="751425">
                <a:tc>
                  <a:txBody>
                    <a:bodyPr/>
                    <a:lstStyle/>
                    <a:p>
                      <a:pPr>
                        <a:lnSpc>
                          <a:spcPct val="107000"/>
                        </a:lnSpc>
                        <a:spcAft>
                          <a:spcPts val="800"/>
                        </a:spcAft>
                      </a:pPr>
                      <a:r>
                        <a:rPr lang="nb-NO" sz="1100" noProof="0">
                          <a:effectLst/>
                          <a:latin typeface="+mn-lt"/>
                        </a:rPr>
                        <a:t>Begrunnelse for rangering</a:t>
                      </a:r>
                      <a:endParaRPr lang="nb-NO" sz="1100" noProof="0">
                        <a:effectLst/>
                        <a:latin typeface="+mn-lt"/>
                        <a:ea typeface="Calibri" panose="020F0502020204030204" pitchFamily="34" charset="0"/>
                        <a:cs typeface="Times New Roman" panose="02020603050405020304" pitchFamily="18" charset="0"/>
                      </a:endParaRPr>
                    </a:p>
                  </a:txBody>
                  <a:tcPr marL="70770" marR="70770" marT="28062" marB="28062">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7000"/>
                        </a:lnSpc>
                        <a:spcAft>
                          <a:spcPts val="800"/>
                        </a:spcAft>
                      </a:pPr>
                      <a:endParaRPr lang="nb-NO" sz="1000" noProof="0">
                        <a:effectLst/>
                        <a:latin typeface="+mn-lt"/>
                        <a:ea typeface="Calibri" panose="020F0502020204030204" pitchFamily="34" charset="0"/>
                        <a:cs typeface="Times New Roman" panose="02020603050405020304" pitchFamily="18" charset="0"/>
                      </a:endParaRPr>
                    </a:p>
                  </a:txBody>
                  <a:tcPr marL="70770" marR="70770" marT="28062" marB="28062">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7000"/>
                        </a:lnSpc>
                        <a:spcAft>
                          <a:spcPts val="800"/>
                        </a:spcAft>
                      </a:pPr>
                      <a:r>
                        <a:rPr lang="nb-NO" sz="1000" noProof="0">
                          <a:effectLst/>
                          <a:latin typeface="+mn-lt"/>
                        </a:rPr>
                        <a:t> </a:t>
                      </a:r>
                      <a:endParaRPr lang="nb-NO" sz="1000" noProof="0">
                        <a:effectLst/>
                        <a:latin typeface="+mn-lt"/>
                        <a:ea typeface="Calibri" panose="020F0502020204030204" pitchFamily="34" charset="0"/>
                        <a:cs typeface="Times New Roman" panose="02020603050405020304" pitchFamily="18" charset="0"/>
                      </a:endParaRPr>
                    </a:p>
                  </a:txBody>
                  <a:tcPr marL="70770" marR="70770" marT="28062" marB="28062">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7000"/>
                        </a:lnSpc>
                        <a:spcAft>
                          <a:spcPts val="800"/>
                        </a:spcAft>
                      </a:pPr>
                      <a:r>
                        <a:rPr lang="nb-NO" sz="1000" noProof="0">
                          <a:effectLst/>
                          <a:latin typeface="+mn-lt"/>
                        </a:rPr>
                        <a:t> </a:t>
                      </a:r>
                      <a:endParaRPr lang="nb-NO" sz="1000" noProof="0">
                        <a:effectLst/>
                        <a:latin typeface="+mn-lt"/>
                        <a:ea typeface="Calibri" panose="020F0502020204030204" pitchFamily="34" charset="0"/>
                        <a:cs typeface="Times New Roman" panose="02020603050405020304" pitchFamily="18" charset="0"/>
                      </a:endParaRPr>
                    </a:p>
                  </a:txBody>
                  <a:tcPr marL="70770" marR="70770" marT="28062" marB="28062">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7000"/>
                        </a:lnSpc>
                        <a:spcAft>
                          <a:spcPts val="800"/>
                        </a:spcAft>
                      </a:pPr>
                      <a:r>
                        <a:rPr lang="nb-NO" sz="1000" noProof="0">
                          <a:effectLst/>
                          <a:latin typeface="+mn-lt"/>
                        </a:rPr>
                        <a:t> </a:t>
                      </a:r>
                      <a:endParaRPr lang="nb-NO" sz="1000" noProof="0">
                        <a:effectLst/>
                        <a:latin typeface="+mn-lt"/>
                        <a:ea typeface="Calibri" panose="020F0502020204030204" pitchFamily="34" charset="0"/>
                        <a:cs typeface="Times New Roman" panose="02020603050405020304" pitchFamily="18" charset="0"/>
                      </a:endParaRPr>
                    </a:p>
                  </a:txBody>
                  <a:tcPr marL="70770" marR="70770" marT="28062" marB="28062">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7000"/>
                        </a:lnSpc>
                        <a:spcAft>
                          <a:spcPts val="800"/>
                        </a:spcAft>
                      </a:pPr>
                      <a:r>
                        <a:rPr lang="nb-NO" sz="1000" noProof="0">
                          <a:effectLst/>
                          <a:latin typeface="+mn-lt"/>
                        </a:rPr>
                        <a:t> </a:t>
                      </a:r>
                      <a:endParaRPr lang="nb-NO" sz="1000" noProof="0">
                        <a:effectLst/>
                        <a:latin typeface="+mn-lt"/>
                        <a:ea typeface="Calibri" panose="020F0502020204030204" pitchFamily="34" charset="0"/>
                        <a:cs typeface="Times New Roman" panose="02020603050405020304" pitchFamily="18" charset="0"/>
                      </a:endParaRPr>
                    </a:p>
                  </a:txBody>
                  <a:tcPr marL="70770" marR="70770" marT="28062" marB="28062">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7000"/>
                        </a:lnSpc>
                        <a:spcAft>
                          <a:spcPts val="800"/>
                        </a:spcAft>
                      </a:pPr>
                      <a:endParaRPr lang="nb-NO" sz="1000" noProof="0">
                        <a:effectLst/>
                        <a:latin typeface="+mn-lt"/>
                        <a:ea typeface="Calibri" panose="020F0502020204030204" pitchFamily="34" charset="0"/>
                        <a:cs typeface="Times New Roman" panose="02020603050405020304" pitchFamily="18" charset="0"/>
                      </a:endParaRPr>
                    </a:p>
                  </a:txBody>
                  <a:tcPr marL="70770" marR="70770" marT="28062" marB="28062">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292446055"/>
                  </a:ext>
                </a:extLst>
              </a:tr>
            </a:tbl>
          </a:graphicData>
        </a:graphic>
      </p:graphicFrame>
      <p:sp>
        <p:nvSpPr>
          <p:cNvPr id="52" name="Ellipse 51">
            <a:extLst>
              <a:ext uri="{FF2B5EF4-FFF2-40B4-BE49-F238E27FC236}">
                <a16:creationId xmlns:a16="http://schemas.microsoft.com/office/drawing/2014/main" id="{39541DEE-ED55-FE03-9E86-0D84C7AE1326}"/>
              </a:ext>
            </a:extLst>
          </p:cNvPr>
          <p:cNvSpPr/>
          <p:nvPr/>
        </p:nvSpPr>
        <p:spPr>
          <a:xfrm>
            <a:off x="12449175" y="1957917"/>
            <a:ext cx="304800" cy="304800"/>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53" name="Ellipse 52">
            <a:extLst>
              <a:ext uri="{FF2B5EF4-FFF2-40B4-BE49-F238E27FC236}">
                <a16:creationId xmlns:a16="http://schemas.microsoft.com/office/drawing/2014/main" id="{31DE0A81-A8B2-99AE-7B1B-7D8903419858}"/>
              </a:ext>
            </a:extLst>
          </p:cNvPr>
          <p:cNvSpPr/>
          <p:nvPr/>
        </p:nvSpPr>
        <p:spPr>
          <a:xfrm>
            <a:off x="12449175" y="2305050"/>
            <a:ext cx="304800" cy="304800"/>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54" name="Ellipse 53">
            <a:extLst>
              <a:ext uri="{FF2B5EF4-FFF2-40B4-BE49-F238E27FC236}">
                <a16:creationId xmlns:a16="http://schemas.microsoft.com/office/drawing/2014/main" id="{7DCCDB70-1B85-3EBA-3D6B-C5C397CF2262}"/>
              </a:ext>
            </a:extLst>
          </p:cNvPr>
          <p:cNvSpPr/>
          <p:nvPr/>
        </p:nvSpPr>
        <p:spPr>
          <a:xfrm>
            <a:off x="12449175" y="2609850"/>
            <a:ext cx="304800" cy="304800"/>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55" name="Ellipse 54">
            <a:extLst>
              <a:ext uri="{FF2B5EF4-FFF2-40B4-BE49-F238E27FC236}">
                <a16:creationId xmlns:a16="http://schemas.microsoft.com/office/drawing/2014/main" id="{50C50948-7C34-D560-8D49-D3E72762CBE7}"/>
              </a:ext>
            </a:extLst>
          </p:cNvPr>
          <p:cNvSpPr/>
          <p:nvPr/>
        </p:nvSpPr>
        <p:spPr>
          <a:xfrm>
            <a:off x="12449175" y="2914650"/>
            <a:ext cx="304800" cy="304800"/>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56" name="Ellipse 55">
            <a:extLst>
              <a:ext uri="{FF2B5EF4-FFF2-40B4-BE49-F238E27FC236}">
                <a16:creationId xmlns:a16="http://schemas.microsoft.com/office/drawing/2014/main" id="{A0D2819D-0416-78B2-D37D-6081F630ADE7}"/>
              </a:ext>
            </a:extLst>
          </p:cNvPr>
          <p:cNvSpPr/>
          <p:nvPr/>
        </p:nvSpPr>
        <p:spPr>
          <a:xfrm>
            <a:off x="12449175" y="3219450"/>
            <a:ext cx="304800" cy="304800"/>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57" name="Ellipse 56">
            <a:extLst>
              <a:ext uri="{FF2B5EF4-FFF2-40B4-BE49-F238E27FC236}">
                <a16:creationId xmlns:a16="http://schemas.microsoft.com/office/drawing/2014/main" id="{DD0F8AB5-2733-D86A-5F8F-78A32AD1DC0A}"/>
              </a:ext>
            </a:extLst>
          </p:cNvPr>
          <p:cNvSpPr/>
          <p:nvPr/>
        </p:nvSpPr>
        <p:spPr>
          <a:xfrm>
            <a:off x="12449175" y="3524250"/>
            <a:ext cx="304800" cy="304800"/>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58" name="Ellipse 57">
            <a:extLst>
              <a:ext uri="{FF2B5EF4-FFF2-40B4-BE49-F238E27FC236}">
                <a16:creationId xmlns:a16="http://schemas.microsoft.com/office/drawing/2014/main" id="{C6236962-3048-6F45-3C7E-D75847F15EB9}"/>
              </a:ext>
            </a:extLst>
          </p:cNvPr>
          <p:cNvSpPr/>
          <p:nvPr/>
        </p:nvSpPr>
        <p:spPr>
          <a:xfrm>
            <a:off x="12449175" y="3829050"/>
            <a:ext cx="304800" cy="304800"/>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59" name="Ellipse 58">
            <a:extLst>
              <a:ext uri="{FF2B5EF4-FFF2-40B4-BE49-F238E27FC236}">
                <a16:creationId xmlns:a16="http://schemas.microsoft.com/office/drawing/2014/main" id="{0E5A54DA-AAD2-3213-276F-CC47A9F8869A}"/>
              </a:ext>
            </a:extLst>
          </p:cNvPr>
          <p:cNvSpPr/>
          <p:nvPr/>
        </p:nvSpPr>
        <p:spPr>
          <a:xfrm>
            <a:off x="12449175" y="4133850"/>
            <a:ext cx="304800" cy="304800"/>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60" name="Ellipse 59">
            <a:extLst>
              <a:ext uri="{FF2B5EF4-FFF2-40B4-BE49-F238E27FC236}">
                <a16:creationId xmlns:a16="http://schemas.microsoft.com/office/drawing/2014/main" id="{069B0226-A113-6296-5B97-544ABBB21279}"/>
              </a:ext>
            </a:extLst>
          </p:cNvPr>
          <p:cNvSpPr/>
          <p:nvPr/>
        </p:nvSpPr>
        <p:spPr>
          <a:xfrm>
            <a:off x="12784403" y="2000250"/>
            <a:ext cx="304800" cy="304800"/>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61" name="Ellipse 60">
            <a:extLst>
              <a:ext uri="{FF2B5EF4-FFF2-40B4-BE49-F238E27FC236}">
                <a16:creationId xmlns:a16="http://schemas.microsoft.com/office/drawing/2014/main" id="{1815D883-4230-0323-6C72-8A42C9F48BC5}"/>
              </a:ext>
            </a:extLst>
          </p:cNvPr>
          <p:cNvSpPr/>
          <p:nvPr/>
        </p:nvSpPr>
        <p:spPr>
          <a:xfrm>
            <a:off x="12784403" y="2305050"/>
            <a:ext cx="304800" cy="304800"/>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62" name="Ellipse 61">
            <a:extLst>
              <a:ext uri="{FF2B5EF4-FFF2-40B4-BE49-F238E27FC236}">
                <a16:creationId xmlns:a16="http://schemas.microsoft.com/office/drawing/2014/main" id="{CC3AE8D1-AA9E-58DB-25FC-E733BA2EE2B9}"/>
              </a:ext>
            </a:extLst>
          </p:cNvPr>
          <p:cNvSpPr/>
          <p:nvPr/>
        </p:nvSpPr>
        <p:spPr>
          <a:xfrm>
            <a:off x="12784403" y="2609850"/>
            <a:ext cx="304800" cy="304800"/>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63" name="Ellipse 62">
            <a:extLst>
              <a:ext uri="{FF2B5EF4-FFF2-40B4-BE49-F238E27FC236}">
                <a16:creationId xmlns:a16="http://schemas.microsoft.com/office/drawing/2014/main" id="{DA7338CC-B6A2-38B4-776A-BFC47B572F68}"/>
              </a:ext>
            </a:extLst>
          </p:cNvPr>
          <p:cNvSpPr/>
          <p:nvPr/>
        </p:nvSpPr>
        <p:spPr>
          <a:xfrm>
            <a:off x="12784403" y="2914650"/>
            <a:ext cx="304800" cy="304800"/>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64" name="Ellipse 63">
            <a:extLst>
              <a:ext uri="{FF2B5EF4-FFF2-40B4-BE49-F238E27FC236}">
                <a16:creationId xmlns:a16="http://schemas.microsoft.com/office/drawing/2014/main" id="{BFC63263-B8DE-D5FC-8485-6F5AE1996E90}"/>
              </a:ext>
            </a:extLst>
          </p:cNvPr>
          <p:cNvSpPr/>
          <p:nvPr/>
        </p:nvSpPr>
        <p:spPr>
          <a:xfrm>
            <a:off x="12784403" y="3219450"/>
            <a:ext cx="304800" cy="304800"/>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65" name="Ellipse 64">
            <a:extLst>
              <a:ext uri="{FF2B5EF4-FFF2-40B4-BE49-F238E27FC236}">
                <a16:creationId xmlns:a16="http://schemas.microsoft.com/office/drawing/2014/main" id="{BF9626E9-0212-8E5D-E991-61024AD34FA5}"/>
              </a:ext>
            </a:extLst>
          </p:cNvPr>
          <p:cNvSpPr/>
          <p:nvPr/>
        </p:nvSpPr>
        <p:spPr>
          <a:xfrm>
            <a:off x="12784403" y="3524250"/>
            <a:ext cx="304800" cy="304800"/>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66" name="Ellipse 65">
            <a:extLst>
              <a:ext uri="{FF2B5EF4-FFF2-40B4-BE49-F238E27FC236}">
                <a16:creationId xmlns:a16="http://schemas.microsoft.com/office/drawing/2014/main" id="{90AE417D-86EA-3BB0-6548-9E85ECB98AE0}"/>
              </a:ext>
            </a:extLst>
          </p:cNvPr>
          <p:cNvSpPr/>
          <p:nvPr/>
        </p:nvSpPr>
        <p:spPr>
          <a:xfrm>
            <a:off x="12784403" y="3829050"/>
            <a:ext cx="304800" cy="304800"/>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67" name="Ellipse 66">
            <a:extLst>
              <a:ext uri="{FF2B5EF4-FFF2-40B4-BE49-F238E27FC236}">
                <a16:creationId xmlns:a16="http://schemas.microsoft.com/office/drawing/2014/main" id="{B6C655E3-1020-A33B-C9FA-59722FBF7645}"/>
              </a:ext>
            </a:extLst>
          </p:cNvPr>
          <p:cNvSpPr/>
          <p:nvPr/>
        </p:nvSpPr>
        <p:spPr>
          <a:xfrm>
            <a:off x="13203503" y="2000250"/>
            <a:ext cx="304800" cy="30480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68" name="Ellipse 67">
            <a:extLst>
              <a:ext uri="{FF2B5EF4-FFF2-40B4-BE49-F238E27FC236}">
                <a16:creationId xmlns:a16="http://schemas.microsoft.com/office/drawing/2014/main" id="{8CD6C0AE-93BD-7E39-0EF3-84FCC15E3B45}"/>
              </a:ext>
            </a:extLst>
          </p:cNvPr>
          <p:cNvSpPr/>
          <p:nvPr/>
        </p:nvSpPr>
        <p:spPr>
          <a:xfrm>
            <a:off x="13203503" y="2305050"/>
            <a:ext cx="304800" cy="30480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69" name="Ellipse 68">
            <a:extLst>
              <a:ext uri="{FF2B5EF4-FFF2-40B4-BE49-F238E27FC236}">
                <a16:creationId xmlns:a16="http://schemas.microsoft.com/office/drawing/2014/main" id="{1D4DEA47-9AAD-272C-375B-C852780370E6}"/>
              </a:ext>
            </a:extLst>
          </p:cNvPr>
          <p:cNvSpPr/>
          <p:nvPr/>
        </p:nvSpPr>
        <p:spPr>
          <a:xfrm>
            <a:off x="13203503" y="2609850"/>
            <a:ext cx="304800" cy="30480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70" name="Ellipse 69">
            <a:extLst>
              <a:ext uri="{FF2B5EF4-FFF2-40B4-BE49-F238E27FC236}">
                <a16:creationId xmlns:a16="http://schemas.microsoft.com/office/drawing/2014/main" id="{C212B0FB-1D30-906B-5372-2997E321F833}"/>
              </a:ext>
            </a:extLst>
          </p:cNvPr>
          <p:cNvSpPr/>
          <p:nvPr/>
        </p:nvSpPr>
        <p:spPr>
          <a:xfrm>
            <a:off x="13203503" y="2914650"/>
            <a:ext cx="304800" cy="30480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71" name="Ellipse 70">
            <a:extLst>
              <a:ext uri="{FF2B5EF4-FFF2-40B4-BE49-F238E27FC236}">
                <a16:creationId xmlns:a16="http://schemas.microsoft.com/office/drawing/2014/main" id="{DFB9018F-A581-F5C5-8246-513356C3CE98}"/>
              </a:ext>
            </a:extLst>
          </p:cNvPr>
          <p:cNvSpPr/>
          <p:nvPr/>
        </p:nvSpPr>
        <p:spPr>
          <a:xfrm>
            <a:off x="13203503" y="3219450"/>
            <a:ext cx="304800" cy="30480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72" name="Ellipse 71">
            <a:extLst>
              <a:ext uri="{FF2B5EF4-FFF2-40B4-BE49-F238E27FC236}">
                <a16:creationId xmlns:a16="http://schemas.microsoft.com/office/drawing/2014/main" id="{BE30EB56-2275-8410-2B88-3C6BAE6B5581}"/>
              </a:ext>
            </a:extLst>
          </p:cNvPr>
          <p:cNvSpPr/>
          <p:nvPr/>
        </p:nvSpPr>
        <p:spPr>
          <a:xfrm>
            <a:off x="13203503" y="3524250"/>
            <a:ext cx="304800" cy="30480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73" name="Ellipse 72">
            <a:extLst>
              <a:ext uri="{FF2B5EF4-FFF2-40B4-BE49-F238E27FC236}">
                <a16:creationId xmlns:a16="http://schemas.microsoft.com/office/drawing/2014/main" id="{654568AA-2868-C05E-57CC-13690DEC364F}"/>
              </a:ext>
            </a:extLst>
          </p:cNvPr>
          <p:cNvSpPr/>
          <p:nvPr/>
        </p:nvSpPr>
        <p:spPr>
          <a:xfrm>
            <a:off x="13203503" y="3829050"/>
            <a:ext cx="304800" cy="30480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74" name="Ellipse 73">
            <a:extLst>
              <a:ext uri="{FF2B5EF4-FFF2-40B4-BE49-F238E27FC236}">
                <a16:creationId xmlns:a16="http://schemas.microsoft.com/office/drawing/2014/main" id="{751DFBBC-1EA8-59F1-62F2-3ED228CEDAEB}"/>
              </a:ext>
            </a:extLst>
          </p:cNvPr>
          <p:cNvSpPr/>
          <p:nvPr/>
        </p:nvSpPr>
        <p:spPr>
          <a:xfrm>
            <a:off x="13203503" y="4133850"/>
            <a:ext cx="304800" cy="30480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75" name="Ellipse 74">
            <a:extLst>
              <a:ext uri="{FF2B5EF4-FFF2-40B4-BE49-F238E27FC236}">
                <a16:creationId xmlns:a16="http://schemas.microsoft.com/office/drawing/2014/main" id="{5A7A0F55-3BA2-BA8B-92DA-FAD647FCC2EA}"/>
              </a:ext>
            </a:extLst>
          </p:cNvPr>
          <p:cNvSpPr/>
          <p:nvPr/>
        </p:nvSpPr>
        <p:spPr>
          <a:xfrm>
            <a:off x="13550369" y="2000250"/>
            <a:ext cx="304800" cy="30480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76" name="Ellipse 75">
            <a:extLst>
              <a:ext uri="{FF2B5EF4-FFF2-40B4-BE49-F238E27FC236}">
                <a16:creationId xmlns:a16="http://schemas.microsoft.com/office/drawing/2014/main" id="{9ACB2799-0D38-311B-B364-E9E137554FB4}"/>
              </a:ext>
            </a:extLst>
          </p:cNvPr>
          <p:cNvSpPr/>
          <p:nvPr/>
        </p:nvSpPr>
        <p:spPr>
          <a:xfrm>
            <a:off x="13550369" y="2305050"/>
            <a:ext cx="304800" cy="30480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77" name="Ellipse 76">
            <a:extLst>
              <a:ext uri="{FF2B5EF4-FFF2-40B4-BE49-F238E27FC236}">
                <a16:creationId xmlns:a16="http://schemas.microsoft.com/office/drawing/2014/main" id="{5008B405-8013-2CEE-0EFA-02F375A8F47E}"/>
              </a:ext>
            </a:extLst>
          </p:cNvPr>
          <p:cNvSpPr/>
          <p:nvPr/>
        </p:nvSpPr>
        <p:spPr>
          <a:xfrm>
            <a:off x="13550369" y="2609850"/>
            <a:ext cx="304800" cy="30480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78" name="Ellipse 77">
            <a:extLst>
              <a:ext uri="{FF2B5EF4-FFF2-40B4-BE49-F238E27FC236}">
                <a16:creationId xmlns:a16="http://schemas.microsoft.com/office/drawing/2014/main" id="{4CD06DA5-A58E-7F0A-4945-BB992FCBEFA0}"/>
              </a:ext>
            </a:extLst>
          </p:cNvPr>
          <p:cNvSpPr/>
          <p:nvPr/>
        </p:nvSpPr>
        <p:spPr>
          <a:xfrm>
            <a:off x="13550369" y="2914650"/>
            <a:ext cx="304800" cy="30480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79" name="Ellipse 78">
            <a:extLst>
              <a:ext uri="{FF2B5EF4-FFF2-40B4-BE49-F238E27FC236}">
                <a16:creationId xmlns:a16="http://schemas.microsoft.com/office/drawing/2014/main" id="{20BB2742-0A6A-C4DD-D743-57A04C51F415}"/>
              </a:ext>
            </a:extLst>
          </p:cNvPr>
          <p:cNvSpPr/>
          <p:nvPr/>
        </p:nvSpPr>
        <p:spPr>
          <a:xfrm>
            <a:off x="13550369" y="3219450"/>
            <a:ext cx="304800" cy="30480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80" name="Ellipse 79">
            <a:extLst>
              <a:ext uri="{FF2B5EF4-FFF2-40B4-BE49-F238E27FC236}">
                <a16:creationId xmlns:a16="http://schemas.microsoft.com/office/drawing/2014/main" id="{FEF32B9F-8A4F-83AF-9089-345F0AC4A3FC}"/>
              </a:ext>
            </a:extLst>
          </p:cNvPr>
          <p:cNvSpPr/>
          <p:nvPr/>
        </p:nvSpPr>
        <p:spPr>
          <a:xfrm>
            <a:off x="13550369" y="3524250"/>
            <a:ext cx="304800" cy="30480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81" name="Ellipse 80">
            <a:extLst>
              <a:ext uri="{FF2B5EF4-FFF2-40B4-BE49-F238E27FC236}">
                <a16:creationId xmlns:a16="http://schemas.microsoft.com/office/drawing/2014/main" id="{358A61CA-44BB-1CE4-26CA-8FEE2FE0E3DB}"/>
              </a:ext>
            </a:extLst>
          </p:cNvPr>
          <p:cNvSpPr/>
          <p:nvPr/>
        </p:nvSpPr>
        <p:spPr>
          <a:xfrm>
            <a:off x="13550369" y="3829050"/>
            <a:ext cx="304800" cy="30480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82" name="Ellipse 81">
            <a:extLst>
              <a:ext uri="{FF2B5EF4-FFF2-40B4-BE49-F238E27FC236}">
                <a16:creationId xmlns:a16="http://schemas.microsoft.com/office/drawing/2014/main" id="{91E0A687-8283-BEC9-5ADE-B0359BE8AC65}"/>
              </a:ext>
            </a:extLst>
          </p:cNvPr>
          <p:cNvSpPr/>
          <p:nvPr/>
        </p:nvSpPr>
        <p:spPr>
          <a:xfrm>
            <a:off x="13923697" y="2000250"/>
            <a:ext cx="304800" cy="3048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83" name="Ellipse 82">
            <a:extLst>
              <a:ext uri="{FF2B5EF4-FFF2-40B4-BE49-F238E27FC236}">
                <a16:creationId xmlns:a16="http://schemas.microsoft.com/office/drawing/2014/main" id="{AA8045AA-27D5-7B1A-E44E-6ED00DF387DF}"/>
              </a:ext>
            </a:extLst>
          </p:cNvPr>
          <p:cNvSpPr/>
          <p:nvPr/>
        </p:nvSpPr>
        <p:spPr>
          <a:xfrm>
            <a:off x="13923697" y="2305050"/>
            <a:ext cx="304800" cy="3048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84" name="Ellipse 83">
            <a:extLst>
              <a:ext uri="{FF2B5EF4-FFF2-40B4-BE49-F238E27FC236}">
                <a16:creationId xmlns:a16="http://schemas.microsoft.com/office/drawing/2014/main" id="{F9872BEA-65D7-2D88-9D0D-8AB0E59EF64B}"/>
              </a:ext>
            </a:extLst>
          </p:cNvPr>
          <p:cNvSpPr/>
          <p:nvPr/>
        </p:nvSpPr>
        <p:spPr>
          <a:xfrm>
            <a:off x="13923697" y="2609850"/>
            <a:ext cx="304800" cy="3048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85" name="Ellipse 84">
            <a:extLst>
              <a:ext uri="{FF2B5EF4-FFF2-40B4-BE49-F238E27FC236}">
                <a16:creationId xmlns:a16="http://schemas.microsoft.com/office/drawing/2014/main" id="{FB42AA42-000E-BCEA-ECA5-CAE06256A8BB}"/>
              </a:ext>
            </a:extLst>
          </p:cNvPr>
          <p:cNvSpPr/>
          <p:nvPr/>
        </p:nvSpPr>
        <p:spPr>
          <a:xfrm>
            <a:off x="13923697" y="2914650"/>
            <a:ext cx="304800" cy="3048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86" name="Ellipse 85">
            <a:extLst>
              <a:ext uri="{FF2B5EF4-FFF2-40B4-BE49-F238E27FC236}">
                <a16:creationId xmlns:a16="http://schemas.microsoft.com/office/drawing/2014/main" id="{9B155A08-115C-7F59-08A9-5DA693FAF56C}"/>
              </a:ext>
            </a:extLst>
          </p:cNvPr>
          <p:cNvSpPr/>
          <p:nvPr/>
        </p:nvSpPr>
        <p:spPr>
          <a:xfrm>
            <a:off x="13923697" y="3219450"/>
            <a:ext cx="304800" cy="3048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87" name="Ellipse 86">
            <a:extLst>
              <a:ext uri="{FF2B5EF4-FFF2-40B4-BE49-F238E27FC236}">
                <a16:creationId xmlns:a16="http://schemas.microsoft.com/office/drawing/2014/main" id="{1F3DF498-AE8C-02BD-C5F7-848D6A694B2D}"/>
              </a:ext>
            </a:extLst>
          </p:cNvPr>
          <p:cNvSpPr/>
          <p:nvPr/>
        </p:nvSpPr>
        <p:spPr>
          <a:xfrm>
            <a:off x="13923697" y="3524250"/>
            <a:ext cx="304800" cy="3048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88" name="Ellipse 87">
            <a:extLst>
              <a:ext uri="{FF2B5EF4-FFF2-40B4-BE49-F238E27FC236}">
                <a16:creationId xmlns:a16="http://schemas.microsoft.com/office/drawing/2014/main" id="{205B7E77-C5D6-5A3C-AC0B-B017DBACA4E7}"/>
              </a:ext>
            </a:extLst>
          </p:cNvPr>
          <p:cNvSpPr/>
          <p:nvPr/>
        </p:nvSpPr>
        <p:spPr>
          <a:xfrm>
            <a:off x="13923697" y="3829050"/>
            <a:ext cx="304800" cy="3048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89" name="Ellipse 88">
            <a:extLst>
              <a:ext uri="{FF2B5EF4-FFF2-40B4-BE49-F238E27FC236}">
                <a16:creationId xmlns:a16="http://schemas.microsoft.com/office/drawing/2014/main" id="{C0C346CA-C749-DB5C-6D73-82F2B7A4FA07}"/>
              </a:ext>
            </a:extLst>
          </p:cNvPr>
          <p:cNvSpPr/>
          <p:nvPr/>
        </p:nvSpPr>
        <p:spPr>
          <a:xfrm>
            <a:off x="13923697" y="4133850"/>
            <a:ext cx="304800" cy="3048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90" name="Ellipse 89">
            <a:extLst>
              <a:ext uri="{FF2B5EF4-FFF2-40B4-BE49-F238E27FC236}">
                <a16:creationId xmlns:a16="http://schemas.microsoft.com/office/drawing/2014/main" id="{03F72EE3-CADB-718E-BE36-018AFEFA0A45}"/>
              </a:ext>
            </a:extLst>
          </p:cNvPr>
          <p:cNvSpPr/>
          <p:nvPr/>
        </p:nvSpPr>
        <p:spPr>
          <a:xfrm>
            <a:off x="14276122" y="2000250"/>
            <a:ext cx="304800" cy="3048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91" name="Ellipse 90">
            <a:extLst>
              <a:ext uri="{FF2B5EF4-FFF2-40B4-BE49-F238E27FC236}">
                <a16:creationId xmlns:a16="http://schemas.microsoft.com/office/drawing/2014/main" id="{CA7FAAB3-DC7F-B181-26E6-FC2613A5167F}"/>
              </a:ext>
            </a:extLst>
          </p:cNvPr>
          <p:cNvSpPr/>
          <p:nvPr/>
        </p:nvSpPr>
        <p:spPr>
          <a:xfrm>
            <a:off x="14276122" y="2305050"/>
            <a:ext cx="304800" cy="3048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92" name="Ellipse 91">
            <a:extLst>
              <a:ext uri="{FF2B5EF4-FFF2-40B4-BE49-F238E27FC236}">
                <a16:creationId xmlns:a16="http://schemas.microsoft.com/office/drawing/2014/main" id="{EFE4DB79-94F7-32E3-A385-8D98179612A2}"/>
              </a:ext>
            </a:extLst>
          </p:cNvPr>
          <p:cNvSpPr/>
          <p:nvPr/>
        </p:nvSpPr>
        <p:spPr>
          <a:xfrm>
            <a:off x="14276122" y="2609850"/>
            <a:ext cx="304800" cy="3048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93" name="Ellipse 92">
            <a:extLst>
              <a:ext uri="{FF2B5EF4-FFF2-40B4-BE49-F238E27FC236}">
                <a16:creationId xmlns:a16="http://schemas.microsoft.com/office/drawing/2014/main" id="{1246F144-76E9-9847-98EE-68EDB118211B}"/>
              </a:ext>
            </a:extLst>
          </p:cNvPr>
          <p:cNvSpPr/>
          <p:nvPr/>
        </p:nvSpPr>
        <p:spPr>
          <a:xfrm>
            <a:off x="14276122" y="2914650"/>
            <a:ext cx="304800" cy="3048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94" name="Ellipse 93">
            <a:extLst>
              <a:ext uri="{FF2B5EF4-FFF2-40B4-BE49-F238E27FC236}">
                <a16:creationId xmlns:a16="http://schemas.microsoft.com/office/drawing/2014/main" id="{F494D1DB-D2C8-A06C-B734-7EDC18CC224E}"/>
              </a:ext>
            </a:extLst>
          </p:cNvPr>
          <p:cNvSpPr/>
          <p:nvPr/>
        </p:nvSpPr>
        <p:spPr>
          <a:xfrm>
            <a:off x="14276122" y="3219450"/>
            <a:ext cx="304800" cy="3048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95" name="Ellipse 94">
            <a:extLst>
              <a:ext uri="{FF2B5EF4-FFF2-40B4-BE49-F238E27FC236}">
                <a16:creationId xmlns:a16="http://schemas.microsoft.com/office/drawing/2014/main" id="{88D0F549-1662-8916-6C74-6908F170CA2F}"/>
              </a:ext>
            </a:extLst>
          </p:cNvPr>
          <p:cNvSpPr/>
          <p:nvPr/>
        </p:nvSpPr>
        <p:spPr>
          <a:xfrm>
            <a:off x="14276122" y="3524250"/>
            <a:ext cx="304800" cy="3048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96" name="Ellipse 95">
            <a:extLst>
              <a:ext uri="{FF2B5EF4-FFF2-40B4-BE49-F238E27FC236}">
                <a16:creationId xmlns:a16="http://schemas.microsoft.com/office/drawing/2014/main" id="{B94DB920-5424-AB59-419D-DDB028C618D4}"/>
              </a:ext>
            </a:extLst>
          </p:cNvPr>
          <p:cNvSpPr/>
          <p:nvPr/>
        </p:nvSpPr>
        <p:spPr>
          <a:xfrm>
            <a:off x="14276122" y="3829050"/>
            <a:ext cx="304800" cy="3048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97" name="Ellipse 96">
            <a:extLst>
              <a:ext uri="{FF2B5EF4-FFF2-40B4-BE49-F238E27FC236}">
                <a16:creationId xmlns:a16="http://schemas.microsoft.com/office/drawing/2014/main" id="{10BB5059-B266-51A5-F084-9830EDEDF2CA}"/>
              </a:ext>
            </a:extLst>
          </p:cNvPr>
          <p:cNvSpPr/>
          <p:nvPr/>
        </p:nvSpPr>
        <p:spPr>
          <a:xfrm>
            <a:off x="12784403" y="4133850"/>
            <a:ext cx="304800" cy="304800"/>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98" name="Ellipse 97">
            <a:extLst>
              <a:ext uri="{FF2B5EF4-FFF2-40B4-BE49-F238E27FC236}">
                <a16:creationId xmlns:a16="http://schemas.microsoft.com/office/drawing/2014/main" id="{3B3BF425-7356-9A5B-23EC-72E27A990138}"/>
              </a:ext>
            </a:extLst>
          </p:cNvPr>
          <p:cNvSpPr/>
          <p:nvPr/>
        </p:nvSpPr>
        <p:spPr>
          <a:xfrm>
            <a:off x="13550369" y="4133850"/>
            <a:ext cx="304800" cy="30480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99" name="Ellipse 98">
            <a:extLst>
              <a:ext uri="{FF2B5EF4-FFF2-40B4-BE49-F238E27FC236}">
                <a16:creationId xmlns:a16="http://schemas.microsoft.com/office/drawing/2014/main" id="{74740A0A-ED6F-7D8F-D99B-67BD67069D96}"/>
              </a:ext>
            </a:extLst>
          </p:cNvPr>
          <p:cNvSpPr/>
          <p:nvPr/>
        </p:nvSpPr>
        <p:spPr>
          <a:xfrm>
            <a:off x="14276122" y="4133850"/>
            <a:ext cx="304800" cy="3048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100" name="Ellipse 99">
            <a:extLst>
              <a:ext uri="{FF2B5EF4-FFF2-40B4-BE49-F238E27FC236}">
                <a16:creationId xmlns:a16="http://schemas.microsoft.com/office/drawing/2014/main" id="{8036398C-5AD4-839F-5ADD-C7424E6DE3D8}"/>
              </a:ext>
            </a:extLst>
          </p:cNvPr>
          <p:cNvSpPr/>
          <p:nvPr/>
        </p:nvSpPr>
        <p:spPr>
          <a:xfrm>
            <a:off x="10785548" y="91799"/>
            <a:ext cx="1094505" cy="1094505"/>
          </a:xfrm>
          <a:prstGeom prst="ellipse">
            <a:avLst/>
          </a:prstGeom>
          <a:ln w="38100">
            <a:noFill/>
            <a:prstDash val="sysDash"/>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spcAft>
                <a:spcPts val="300"/>
              </a:spcAft>
            </a:pPr>
            <a:r>
              <a:rPr lang="nb-NO" sz="1400" b="1"/>
              <a:t>TIPS</a:t>
            </a:r>
          </a:p>
          <a:p>
            <a:pPr algn="ctr"/>
            <a:r>
              <a:rPr lang="nb-NO" sz="1000"/>
              <a:t>Klikk og dra trafikklys over i tabellen</a:t>
            </a:r>
          </a:p>
        </p:txBody>
      </p:sp>
      <p:grpSp>
        <p:nvGrpSpPr>
          <p:cNvPr id="3" name="Gruppe 2">
            <a:extLst>
              <a:ext uri="{FF2B5EF4-FFF2-40B4-BE49-F238E27FC236}">
                <a16:creationId xmlns:a16="http://schemas.microsoft.com/office/drawing/2014/main" id="{2AC2FD22-E361-F5DC-9426-596695BE52DC}"/>
              </a:ext>
            </a:extLst>
          </p:cNvPr>
          <p:cNvGrpSpPr/>
          <p:nvPr/>
        </p:nvGrpSpPr>
        <p:grpSpPr>
          <a:xfrm>
            <a:off x="596583" y="313599"/>
            <a:ext cx="1235995" cy="1266969"/>
            <a:chOff x="4132857" y="961834"/>
            <a:chExt cx="5137449" cy="5266195"/>
          </a:xfrm>
        </p:grpSpPr>
        <p:pic>
          <p:nvPicPr>
            <p:cNvPr id="4" name="Bilde 3" descr="Et bilde som inneholder tekst, målestokk&#10;&#10;Automatisk generert beskrivelse">
              <a:extLst>
                <a:ext uri="{FF2B5EF4-FFF2-40B4-BE49-F238E27FC236}">
                  <a16:creationId xmlns:a16="http://schemas.microsoft.com/office/drawing/2014/main" id="{8370DF25-94B7-CD3F-5AE6-B5DF9FB85DE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132857" y="961834"/>
              <a:ext cx="5137449" cy="5266195"/>
            </a:xfrm>
            <a:prstGeom prst="rect">
              <a:avLst/>
            </a:prstGeom>
          </p:spPr>
        </p:pic>
        <p:sp>
          <p:nvSpPr>
            <p:cNvPr id="5" name="Ellipse 4">
              <a:extLst>
                <a:ext uri="{FF2B5EF4-FFF2-40B4-BE49-F238E27FC236}">
                  <a16:creationId xmlns:a16="http://schemas.microsoft.com/office/drawing/2014/main" id="{1CE709B2-2DAB-99BF-349A-890C136C168C}"/>
                </a:ext>
              </a:extLst>
            </p:cNvPr>
            <p:cNvSpPr/>
            <p:nvPr/>
          </p:nvSpPr>
          <p:spPr>
            <a:xfrm>
              <a:off x="4824965" y="2537820"/>
              <a:ext cx="914399" cy="914399"/>
            </a:xfrm>
            <a:prstGeom prst="ellipse">
              <a:avLst/>
            </a:prstGeom>
            <a:noFill/>
            <a:ln w="28575">
              <a:solidFill>
                <a:schemeClr val="tx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grpSp>
      <p:grpSp>
        <p:nvGrpSpPr>
          <p:cNvPr id="7" name="Gruppe 6">
            <a:extLst>
              <a:ext uri="{FF2B5EF4-FFF2-40B4-BE49-F238E27FC236}">
                <a16:creationId xmlns:a16="http://schemas.microsoft.com/office/drawing/2014/main" id="{9FC0534B-293B-F6E1-612F-44324E0CCED3}"/>
              </a:ext>
            </a:extLst>
          </p:cNvPr>
          <p:cNvGrpSpPr/>
          <p:nvPr/>
        </p:nvGrpSpPr>
        <p:grpSpPr>
          <a:xfrm>
            <a:off x="3224895" y="6112224"/>
            <a:ext cx="5742211" cy="601560"/>
            <a:chOff x="3498364" y="6044717"/>
            <a:chExt cx="5742211" cy="601560"/>
          </a:xfrm>
        </p:grpSpPr>
        <p:grpSp>
          <p:nvGrpSpPr>
            <p:cNvPr id="8" name="Gruppe 7">
              <a:extLst>
                <a:ext uri="{FF2B5EF4-FFF2-40B4-BE49-F238E27FC236}">
                  <a16:creationId xmlns:a16="http://schemas.microsoft.com/office/drawing/2014/main" id="{4E69005B-65EE-00C5-9E0A-5FED5C0906D1}"/>
                </a:ext>
              </a:extLst>
            </p:cNvPr>
            <p:cNvGrpSpPr/>
            <p:nvPr/>
          </p:nvGrpSpPr>
          <p:grpSpPr>
            <a:xfrm>
              <a:off x="6565157" y="6044717"/>
              <a:ext cx="2675418" cy="601560"/>
              <a:chOff x="6565157" y="6044007"/>
              <a:chExt cx="2675418" cy="601560"/>
            </a:xfrm>
          </p:grpSpPr>
          <p:sp>
            <p:nvSpPr>
              <p:cNvPr id="12" name="Rektangel 11">
                <a:extLst>
                  <a:ext uri="{FF2B5EF4-FFF2-40B4-BE49-F238E27FC236}">
                    <a16:creationId xmlns:a16="http://schemas.microsoft.com/office/drawing/2014/main" id="{537468E7-F1DA-A48B-3E09-28DAD9F68C1E}"/>
                  </a:ext>
                </a:extLst>
              </p:cNvPr>
              <p:cNvSpPr/>
              <p:nvPr/>
            </p:nvSpPr>
            <p:spPr>
              <a:xfrm>
                <a:off x="6946576" y="6100739"/>
                <a:ext cx="2293999" cy="488097"/>
              </a:xfrm>
              <a:prstGeom prst="rect">
                <a:avLst/>
              </a:prstGeom>
              <a:noFill/>
              <a:ln>
                <a:solidFill>
                  <a:schemeClr val="tx2">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80975"/>
                <a:r>
                  <a:rPr lang="nb-NO" sz="1050">
                    <a:solidFill>
                      <a:schemeClr val="tx2"/>
                    </a:solidFill>
                  </a:rPr>
                  <a:t>Eksempel på </a:t>
                </a:r>
                <a:r>
                  <a:rPr lang="nb-NO" sz="1050" b="1">
                    <a:solidFill>
                      <a:schemeClr val="tx2"/>
                    </a:solidFill>
                  </a:rPr>
                  <a:t>sluttbruker</a:t>
                </a:r>
                <a:r>
                  <a:rPr lang="nb-NO" sz="1050">
                    <a:solidFill>
                      <a:schemeClr val="tx2"/>
                    </a:solidFill>
                  </a:rPr>
                  <a:t>:</a:t>
                </a:r>
              </a:p>
              <a:p>
                <a:pPr marL="352425" indent="-171450">
                  <a:buFont typeface="Arial" panose="020B0604020202020204" pitchFamily="34" charset="0"/>
                  <a:buChar char="•"/>
                </a:pPr>
                <a:r>
                  <a:rPr lang="nb-NO" sz="1050">
                    <a:solidFill>
                      <a:schemeClr val="tx2"/>
                    </a:solidFill>
                  </a:rPr>
                  <a:t>…</a:t>
                </a:r>
              </a:p>
            </p:txBody>
          </p:sp>
          <p:sp>
            <p:nvSpPr>
              <p:cNvPr id="13" name="Ellipse 12">
                <a:extLst>
                  <a:ext uri="{FF2B5EF4-FFF2-40B4-BE49-F238E27FC236}">
                    <a16:creationId xmlns:a16="http://schemas.microsoft.com/office/drawing/2014/main" id="{36A99E08-24FF-6B77-DC13-1C16E5F6E89D}"/>
                  </a:ext>
                </a:extLst>
              </p:cNvPr>
              <p:cNvSpPr/>
              <p:nvPr/>
            </p:nvSpPr>
            <p:spPr>
              <a:xfrm>
                <a:off x="6565157" y="6044007"/>
                <a:ext cx="601560" cy="601560"/>
              </a:xfrm>
              <a:prstGeom prst="ellipse">
                <a:avLst/>
              </a:prstGeom>
              <a:solidFill>
                <a:schemeClr val="tx2">
                  <a:lumMod val="25000"/>
                  <a:lumOff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nb-NO"/>
              </a:p>
            </p:txBody>
          </p:sp>
          <p:grpSp>
            <p:nvGrpSpPr>
              <p:cNvPr id="14" name="Gruppe 13">
                <a:extLst>
                  <a:ext uri="{FF2B5EF4-FFF2-40B4-BE49-F238E27FC236}">
                    <a16:creationId xmlns:a16="http://schemas.microsoft.com/office/drawing/2014/main" id="{5A65E8EE-9816-B32A-D864-F6B545609B21}"/>
                  </a:ext>
                </a:extLst>
              </p:cNvPr>
              <p:cNvGrpSpPr/>
              <p:nvPr/>
            </p:nvGrpSpPr>
            <p:grpSpPr>
              <a:xfrm>
                <a:off x="6663205" y="6169846"/>
                <a:ext cx="405465" cy="349884"/>
                <a:chOff x="188354" y="241740"/>
                <a:chExt cx="1412875" cy="1219200"/>
              </a:xfrm>
              <a:solidFill>
                <a:schemeClr val="tx1"/>
              </a:solidFill>
            </p:grpSpPr>
            <p:sp>
              <p:nvSpPr>
                <p:cNvPr id="15" name="Freeform 50">
                  <a:extLst>
                    <a:ext uri="{FF2B5EF4-FFF2-40B4-BE49-F238E27FC236}">
                      <a16:creationId xmlns:a16="http://schemas.microsoft.com/office/drawing/2014/main" id="{C139FF3D-C0F8-FFE6-0F52-164290D2E6E2}"/>
                    </a:ext>
                  </a:extLst>
                </p:cNvPr>
                <p:cNvSpPr>
                  <a:spLocks/>
                </p:cNvSpPr>
                <p:nvPr/>
              </p:nvSpPr>
              <p:spPr bwMode="auto">
                <a:xfrm>
                  <a:off x="743979" y="962465"/>
                  <a:ext cx="298450" cy="498475"/>
                </a:xfrm>
                <a:custGeom>
                  <a:avLst/>
                  <a:gdLst>
                    <a:gd name="T0" fmla="*/ 188 w 188"/>
                    <a:gd name="T1" fmla="*/ 314 h 314"/>
                    <a:gd name="T2" fmla="*/ 0 w 188"/>
                    <a:gd name="T3" fmla="*/ 314 h 314"/>
                    <a:gd name="T4" fmla="*/ 0 w 188"/>
                    <a:gd name="T5" fmla="*/ 0 h 314"/>
                    <a:gd name="T6" fmla="*/ 18 w 188"/>
                    <a:gd name="T7" fmla="*/ 0 h 314"/>
                    <a:gd name="T8" fmla="*/ 18 w 188"/>
                    <a:gd name="T9" fmla="*/ 296 h 314"/>
                    <a:gd name="T10" fmla="*/ 170 w 188"/>
                    <a:gd name="T11" fmla="*/ 296 h 314"/>
                    <a:gd name="T12" fmla="*/ 170 w 188"/>
                    <a:gd name="T13" fmla="*/ 0 h 314"/>
                    <a:gd name="T14" fmla="*/ 188 w 188"/>
                    <a:gd name="T15" fmla="*/ 0 h 314"/>
                    <a:gd name="T16" fmla="*/ 188 w 188"/>
                    <a:gd name="T17" fmla="*/ 314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8" h="314">
                      <a:moveTo>
                        <a:pt x="188" y="314"/>
                      </a:moveTo>
                      <a:lnTo>
                        <a:pt x="0" y="314"/>
                      </a:lnTo>
                      <a:lnTo>
                        <a:pt x="0" y="0"/>
                      </a:lnTo>
                      <a:lnTo>
                        <a:pt x="18" y="0"/>
                      </a:lnTo>
                      <a:lnTo>
                        <a:pt x="18" y="296"/>
                      </a:lnTo>
                      <a:lnTo>
                        <a:pt x="170" y="296"/>
                      </a:lnTo>
                      <a:lnTo>
                        <a:pt x="170" y="0"/>
                      </a:lnTo>
                      <a:lnTo>
                        <a:pt x="188" y="0"/>
                      </a:lnTo>
                      <a:lnTo>
                        <a:pt x="188" y="3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nb-NO"/>
                </a:p>
              </p:txBody>
            </p:sp>
            <p:sp>
              <p:nvSpPr>
                <p:cNvPr id="16" name="Rectangle 51">
                  <a:extLst>
                    <a:ext uri="{FF2B5EF4-FFF2-40B4-BE49-F238E27FC236}">
                      <a16:creationId xmlns:a16="http://schemas.microsoft.com/office/drawing/2014/main" id="{FB8E0F80-C854-BA69-507B-C6ACAB1A5D3B}"/>
                    </a:ext>
                  </a:extLst>
                </p:cNvPr>
                <p:cNvSpPr>
                  <a:spLocks noChangeArrowheads="1"/>
                </p:cNvSpPr>
                <p:nvPr/>
              </p:nvSpPr>
              <p:spPr bwMode="auto">
                <a:xfrm>
                  <a:off x="880504" y="1073590"/>
                  <a:ext cx="28575" cy="387350"/>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endParaRPr lang="nb-NO"/>
                </a:p>
              </p:txBody>
            </p:sp>
            <p:sp>
              <p:nvSpPr>
                <p:cNvPr id="19" name="Freeform 52">
                  <a:extLst>
                    <a:ext uri="{FF2B5EF4-FFF2-40B4-BE49-F238E27FC236}">
                      <a16:creationId xmlns:a16="http://schemas.microsoft.com/office/drawing/2014/main" id="{F7FB2E5A-D065-1423-5D3C-43A8F16D4E6A}"/>
                    </a:ext>
                  </a:extLst>
                </p:cNvPr>
                <p:cNvSpPr>
                  <a:spLocks/>
                </p:cNvSpPr>
                <p:nvPr/>
              </p:nvSpPr>
              <p:spPr bwMode="auto">
                <a:xfrm>
                  <a:off x="658254" y="530665"/>
                  <a:ext cx="327025" cy="511175"/>
                </a:xfrm>
                <a:custGeom>
                  <a:avLst/>
                  <a:gdLst>
                    <a:gd name="T0" fmla="*/ 66 w 206"/>
                    <a:gd name="T1" fmla="*/ 322 h 322"/>
                    <a:gd name="T2" fmla="*/ 0 w 206"/>
                    <a:gd name="T3" fmla="*/ 322 h 322"/>
                    <a:gd name="T4" fmla="*/ 0 w 206"/>
                    <a:gd name="T5" fmla="*/ 74 h 322"/>
                    <a:gd name="T6" fmla="*/ 0 w 206"/>
                    <a:gd name="T7" fmla="*/ 74 h 322"/>
                    <a:gd name="T8" fmla="*/ 2 w 206"/>
                    <a:gd name="T9" fmla="*/ 60 h 322"/>
                    <a:gd name="T10" fmla="*/ 6 w 206"/>
                    <a:gd name="T11" fmla="*/ 46 h 322"/>
                    <a:gd name="T12" fmla="*/ 12 w 206"/>
                    <a:gd name="T13" fmla="*/ 34 h 322"/>
                    <a:gd name="T14" fmla="*/ 22 w 206"/>
                    <a:gd name="T15" fmla="*/ 22 h 322"/>
                    <a:gd name="T16" fmla="*/ 34 w 206"/>
                    <a:gd name="T17" fmla="*/ 12 h 322"/>
                    <a:gd name="T18" fmla="*/ 46 w 206"/>
                    <a:gd name="T19" fmla="*/ 6 h 322"/>
                    <a:gd name="T20" fmla="*/ 60 w 206"/>
                    <a:gd name="T21" fmla="*/ 2 h 322"/>
                    <a:gd name="T22" fmla="*/ 74 w 206"/>
                    <a:gd name="T23" fmla="*/ 0 h 322"/>
                    <a:gd name="T24" fmla="*/ 206 w 206"/>
                    <a:gd name="T25" fmla="*/ 0 h 322"/>
                    <a:gd name="T26" fmla="*/ 206 w 206"/>
                    <a:gd name="T27" fmla="*/ 18 h 322"/>
                    <a:gd name="T28" fmla="*/ 74 w 206"/>
                    <a:gd name="T29" fmla="*/ 18 h 322"/>
                    <a:gd name="T30" fmla="*/ 74 w 206"/>
                    <a:gd name="T31" fmla="*/ 18 h 322"/>
                    <a:gd name="T32" fmla="*/ 64 w 206"/>
                    <a:gd name="T33" fmla="*/ 20 h 322"/>
                    <a:gd name="T34" fmla="*/ 52 w 206"/>
                    <a:gd name="T35" fmla="*/ 22 h 322"/>
                    <a:gd name="T36" fmla="*/ 44 w 206"/>
                    <a:gd name="T37" fmla="*/ 28 h 322"/>
                    <a:gd name="T38" fmla="*/ 34 w 206"/>
                    <a:gd name="T39" fmla="*/ 34 h 322"/>
                    <a:gd name="T40" fmla="*/ 28 w 206"/>
                    <a:gd name="T41" fmla="*/ 44 h 322"/>
                    <a:gd name="T42" fmla="*/ 22 w 206"/>
                    <a:gd name="T43" fmla="*/ 52 h 322"/>
                    <a:gd name="T44" fmla="*/ 20 w 206"/>
                    <a:gd name="T45" fmla="*/ 64 h 322"/>
                    <a:gd name="T46" fmla="*/ 18 w 206"/>
                    <a:gd name="T47" fmla="*/ 74 h 322"/>
                    <a:gd name="T48" fmla="*/ 18 w 206"/>
                    <a:gd name="T49" fmla="*/ 304 h 322"/>
                    <a:gd name="T50" fmla="*/ 66 w 206"/>
                    <a:gd name="T51" fmla="*/ 304 h 322"/>
                    <a:gd name="T52" fmla="*/ 66 w 206"/>
                    <a:gd name="T53" fmla="*/ 322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6" h="322">
                      <a:moveTo>
                        <a:pt x="66" y="322"/>
                      </a:moveTo>
                      <a:lnTo>
                        <a:pt x="0" y="322"/>
                      </a:lnTo>
                      <a:lnTo>
                        <a:pt x="0" y="74"/>
                      </a:lnTo>
                      <a:lnTo>
                        <a:pt x="0" y="74"/>
                      </a:lnTo>
                      <a:lnTo>
                        <a:pt x="2" y="60"/>
                      </a:lnTo>
                      <a:lnTo>
                        <a:pt x="6" y="46"/>
                      </a:lnTo>
                      <a:lnTo>
                        <a:pt x="12" y="34"/>
                      </a:lnTo>
                      <a:lnTo>
                        <a:pt x="22" y="22"/>
                      </a:lnTo>
                      <a:lnTo>
                        <a:pt x="34" y="12"/>
                      </a:lnTo>
                      <a:lnTo>
                        <a:pt x="46" y="6"/>
                      </a:lnTo>
                      <a:lnTo>
                        <a:pt x="60" y="2"/>
                      </a:lnTo>
                      <a:lnTo>
                        <a:pt x="74" y="0"/>
                      </a:lnTo>
                      <a:lnTo>
                        <a:pt x="206" y="0"/>
                      </a:lnTo>
                      <a:lnTo>
                        <a:pt x="206" y="18"/>
                      </a:lnTo>
                      <a:lnTo>
                        <a:pt x="74" y="18"/>
                      </a:lnTo>
                      <a:lnTo>
                        <a:pt x="74" y="18"/>
                      </a:lnTo>
                      <a:lnTo>
                        <a:pt x="64" y="20"/>
                      </a:lnTo>
                      <a:lnTo>
                        <a:pt x="52" y="22"/>
                      </a:lnTo>
                      <a:lnTo>
                        <a:pt x="44" y="28"/>
                      </a:lnTo>
                      <a:lnTo>
                        <a:pt x="34" y="34"/>
                      </a:lnTo>
                      <a:lnTo>
                        <a:pt x="28" y="44"/>
                      </a:lnTo>
                      <a:lnTo>
                        <a:pt x="22" y="52"/>
                      </a:lnTo>
                      <a:lnTo>
                        <a:pt x="20" y="64"/>
                      </a:lnTo>
                      <a:lnTo>
                        <a:pt x="18" y="74"/>
                      </a:lnTo>
                      <a:lnTo>
                        <a:pt x="18" y="304"/>
                      </a:lnTo>
                      <a:lnTo>
                        <a:pt x="66" y="304"/>
                      </a:lnTo>
                      <a:lnTo>
                        <a:pt x="66" y="32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nb-NO"/>
                </a:p>
              </p:txBody>
            </p:sp>
            <p:sp>
              <p:nvSpPr>
                <p:cNvPr id="20" name="Freeform 53">
                  <a:extLst>
                    <a:ext uri="{FF2B5EF4-FFF2-40B4-BE49-F238E27FC236}">
                      <a16:creationId xmlns:a16="http://schemas.microsoft.com/office/drawing/2014/main" id="{12AE5635-9B22-FCCD-4543-DBE967A26DD5}"/>
                    </a:ext>
                  </a:extLst>
                </p:cNvPr>
                <p:cNvSpPr>
                  <a:spLocks/>
                </p:cNvSpPr>
                <p:nvPr/>
              </p:nvSpPr>
              <p:spPr bwMode="auto">
                <a:xfrm>
                  <a:off x="794779" y="530665"/>
                  <a:ext cx="333375" cy="511175"/>
                </a:xfrm>
                <a:custGeom>
                  <a:avLst/>
                  <a:gdLst>
                    <a:gd name="T0" fmla="*/ 210 w 210"/>
                    <a:gd name="T1" fmla="*/ 322 h 322"/>
                    <a:gd name="T2" fmla="*/ 144 w 210"/>
                    <a:gd name="T3" fmla="*/ 322 h 322"/>
                    <a:gd name="T4" fmla="*/ 144 w 210"/>
                    <a:gd name="T5" fmla="*/ 304 h 322"/>
                    <a:gd name="T6" fmla="*/ 192 w 210"/>
                    <a:gd name="T7" fmla="*/ 304 h 322"/>
                    <a:gd name="T8" fmla="*/ 192 w 210"/>
                    <a:gd name="T9" fmla="*/ 74 h 322"/>
                    <a:gd name="T10" fmla="*/ 192 w 210"/>
                    <a:gd name="T11" fmla="*/ 74 h 322"/>
                    <a:gd name="T12" fmla="*/ 192 w 210"/>
                    <a:gd name="T13" fmla="*/ 64 h 322"/>
                    <a:gd name="T14" fmla="*/ 188 w 210"/>
                    <a:gd name="T15" fmla="*/ 52 h 322"/>
                    <a:gd name="T16" fmla="*/ 184 w 210"/>
                    <a:gd name="T17" fmla="*/ 44 h 322"/>
                    <a:gd name="T18" fmla="*/ 176 w 210"/>
                    <a:gd name="T19" fmla="*/ 34 h 322"/>
                    <a:gd name="T20" fmla="*/ 168 w 210"/>
                    <a:gd name="T21" fmla="*/ 28 h 322"/>
                    <a:gd name="T22" fmla="*/ 158 w 210"/>
                    <a:gd name="T23" fmla="*/ 22 h 322"/>
                    <a:gd name="T24" fmla="*/ 148 w 210"/>
                    <a:gd name="T25" fmla="*/ 20 h 322"/>
                    <a:gd name="T26" fmla="*/ 136 w 210"/>
                    <a:gd name="T27" fmla="*/ 18 h 322"/>
                    <a:gd name="T28" fmla="*/ 0 w 210"/>
                    <a:gd name="T29" fmla="*/ 18 h 322"/>
                    <a:gd name="T30" fmla="*/ 0 w 210"/>
                    <a:gd name="T31" fmla="*/ 0 h 322"/>
                    <a:gd name="T32" fmla="*/ 136 w 210"/>
                    <a:gd name="T33" fmla="*/ 0 h 322"/>
                    <a:gd name="T34" fmla="*/ 136 w 210"/>
                    <a:gd name="T35" fmla="*/ 0 h 322"/>
                    <a:gd name="T36" fmla="*/ 152 w 210"/>
                    <a:gd name="T37" fmla="*/ 2 h 322"/>
                    <a:gd name="T38" fmla="*/ 166 w 210"/>
                    <a:gd name="T39" fmla="*/ 6 h 322"/>
                    <a:gd name="T40" fmla="*/ 178 w 210"/>
                    <a:gd name="T41" fmla="*/ 12 h 322"/>
                    <a:gd name="T42" fmla="*/ 188 w 210"/>
                    <a:gd name="T43" fmla="*/ 22 h 322"/>
                    <a:gd name="T44" fmla="*/ 198 w 210"/>
                    <a:gd name="T45" fmla="*/ 34 h 322"/>
                    <a:gd name="T46" fmla="*/ 206 w 210"/>
                    <a:gd name="T47" fmla="*/ 46 h 322"/>
                    <a:gd name="T48" fmla="*/ 210 w 210"/>
                    <a:gd name="T49" fmla="*/ 60 h 322"/>
                    <a:gd name="T50" fmla="*/ 210 w 210"/>
                    <a:gd name="T51" fmla="*/ 74 h 322"/>
                    <a:gd name="T52" fmla="*/ 210 w 210"/>
                    <a:gd name="T53" fmla="*/ 322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10" h="322">
                      <a:moveTo>
                        <a:pt x="210" y="322"/>
                      </a:moveTo>
                      <a:lnTo>
                        <a:pt x="144" y="322"/>
                      </a:lnTo>
                      <a:lnTo>
                        <a:pt x="144" y="304"/>
                      </a:lnTo>
                      <a:lnTo>
                        <a:pt x="192" y="304"/>
                      </a:lnTo>
                      <a:lnTo>
                        <a:pt x="192" y="74"/>
                      </a:lnTo>
                      <a:lnTo>
                        <a:pt x="192" y="74"/>
                      </a:lnTo>
                      <a:lnTo>
                        <a:pt x="192" y="64"/>
                      </a:lnTo>
                      <a:lnTo>
                        <a:pt x="188" y="52"/>
                      </a:lnTo>
                      <a:lnTo>
                        <a:pt x="184" y="44"/>
                      </a:lnTo>
                      <a:lnTo>
                        <a:pt x="176" y="34"/>
                      </a:lnTo>
                      <a:lnTo>
                        <a:pt x="168" y="28"/>
                      </a:lnTo>
                      <a:lnTo>
                        <a:pt x="158" y="22"/>
                      </a:lnTo>
                      <a:lnTo>
                        <a:pt x="148" y="20"/>
                      </a:lnTo>
                      <a:lnTo>
                        <a:pt x="136" y="18"/>
                      </a:lnTo>
                      <a:lnTo>
                        <a:pt x="0" y="18"/>
                      </a:lnTo>
                      <a:lnTo>
                        <a:pt x="0" y="0"/>
                      </a:lnTo>
                      <a:lnTo>
                        <a:pt x="136" y="0"/>
                      </a:lnTo>
                      <a:lnTo>
                        <a:pt x="136" y="0"/>
                      </a:lnTo>
                      <a:lnTo>
                        <a:pt x="152" y="2"/>
                      </a:lnTo>
                      <a:lnTo>
                        <a:pt x="166" y="6"/>
                      </a:lnTo>
                      <a:lnTo>
                        <a:pt x="178" y="12"/>
                      </a:lnTo>
                      <a:lnTo>
                        <a:pt x="188" y="22"/>
                      </a:lnTo>
                      <a:lnTo>
                        <a:pt x="198" y="34"/>
                      </a:lnTo>
                      <a:lnTo>
                        <a:pt x="206" y="46"/>
                      </a:lnTo>
                      <a:lnTo>
                        <a:pt x="210" y="60"/>
                      </a:lnTo>
                      <a:lnTo>
                        <a:pt x="210" y="74"/>
                      </a:lnTo>
                      <a:lnTo>
                        <a:pt x="210" y="32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nb-NO"/>
                </a:p>
              </p:txBody>
            </p:sp>
            <p:sp>
              <p:nvSpPr>
                <p:cNvPr id="21" name="Freeform 54">
                  <a:extLst>
                    <a:ext uri="{FF2B5EF4-FFF2-40B4-BE49-F238E27FC236}">
                      <a16:creationId xmlns:a16="http://schemas.microsoft.com/office/drawing/2014/main" id="{E926A507-BCF8-02BD-2FEF-248586C9DC1D}"/>
                    </a:ext>
                  </a:extLst>
                </p:cNvPr>
                <p:cNvSpPr>
                  <a:spLocks noEditPoints="1"/>
                </p:cNvSpPr>
                <p:nvPr/>
              </p:nvSpPr>
              <p:spPr bwMode="auto">
                <a:xfrm>
                  <a:off x="769379" y="241740"/>
                  <a:ext cx="250825" cy="250825"/>
                </a:xfrm>
                <a:custGeom>
                  <a:avLst/>
                  <a:gdLst>
                    <a:gd name="T0" fmla="*/ 78 w 158"/>
                    <a:gd name="T1" fmla="*/ 158 h 158"/>
                    <a:gd name="T2" fmla="*/ 48 w 158"/>
                    <a:gd name="T3" fmla="*/ 152 h 158"/>
                    <a:gd name="T4" fmla="*/ 22 w 158"/>
                    <a:gd name="T5" fmla="*/ 134 h 158"/>
                    <a:gd name="T6" fmla="*/ 6 w 158"/>
                    <a:gd name="T7" fmla="*/ 110 h 158"/>
                    <a:gd name="T8" fmla="*/ 0 w 158"/>
                    <a:gd name="T9" fmla="*/ 78 h 158"/>
                    <a:gd name="T10" fmla="*/ 2 w 158"/>
                    <a:gd name="T11" fmla="*/ 62 h 158"/>
                    <a:gd name="T12" fmla="*/ 12 w 158"/>
                    <a:gd name="T13" fmla="*/ 34 h 158"/>
                    <a:gd name="T14" fmla="*/ 34 w 158"/>
                    <a:gd name="T15" fmla="*/ 14 h 158"/>
                    <a:gd name="T16" fmla="*/ 62 w 158"/>
                    <a:gd name="T17" fmla="*/ 2 h 158"/>
                    <a:gd name="T18" fmla="*/ 78 w 158"/>
                    <a:gd name="T19" fmla="*/ 0 h 158"/>
                    <a:gd name="T20" fmla="*/ 110 w 158"/>
                    <a:gd name="T21" fmla="*/ 6 h 158"/>
                    <a:gd name="T22" fmla="*/ 134 w 158"/>
                    <a:gd name="T23" fmla="*/ 22 h 158"/>
                    <a:gd name="T24" fmla="*/ 152 w 158"/>
                    <a:gd name="T25" fmla="*/ 48 h 158"/>
                    <a:gd name="T26" fmla="*/ 158 w 158"/>
                    <a:gd name="T27" fmla="*/ 78 h 158"/>
                    <a:gd name="T28" fmla="*/ 156 w 158"/>
                    <a:gd name="T29" fmla="*/ 94 h 158"/>
                    <a:gd name="T30" fmla="*/ 144 w 158"/>
                    <a:gd name="T31" fmla="*/ 122 h 158"/>
                    <a:gd name="T32" fmla="*/ 122 w 158"/>
                    <a:gd name="T33" fmla="*/ 144 h 158"/>
                    <a:gd name="T34" fmla="*/ 94 w 158"/>
                    <a:gd name="T35" fmla="*/ 156 h 158"/>
                    <a:gd name="T36" fmla="*/ 78 w 158"/>
                    <a:gd name="T37" fmla="*/ 158 h 158"/>
                    <a:gd name="T38" fmla="*/ 78 w 158"/>
                    <a:gd name="T39" fmla="*/ 18 h 158"/>
                    <a:gd name="T40" fmla="*/ 54 w 158"/>
                    <a:gd name="T41" fmla="*/ 22 h 158"/>
                    <a:gd name="T42" fmla="*/ 36 w 158"/>
                    <a:gd name="T43" fmla="*/ 36 h 158"/>
                    <a:gd name="T44" fmla="*/ 22 w 158"/>
                    <a:gd name="T45" fmla="*/ 54 h 158"/>
                    <a:gd name="T46" fmla="*/ 18 w 158"/>
                    <a:gd name="T47" fmla="*/ 78 h 158"/>
                    <a:gd name="T48" fmla="*/ 18 w 158"/>
                    <a:gd name="T49" fmla="*/ 90 h 158"/>
                    <a:gd name="T50" fmla="*/ 28 w 158"/>
                    <a:gd name="T51" fmla="*/ 112 h 158"/>
                    <a:gd name="T52" fmla="*/ 44 w 158"/>
                    <a:gd name="T53" fmla="*/ 130 h 158"/>
                    <a:gd name="T54" fmla="*/ 66 w 158"/>
                    <a:gd name="T55" fmla="*/ 138 h 158"/>
                    <a:gd name="T56" fmla="*/ 78 w 158"/>
                    <a:gd name="T57" fmla="*/ 140 h 158"/>
                    <a:gd name="T58" fmla="*/ 102 w 158"/>
                    <a:gd name="T59" fmla="*/ 134 h 158"/>
                    <a:gd name="T60" fmla="*/ 122 w 158"/>
                    <a:gd name="T61" fmla="*/ 122 h 158"/>
                    <a:gd name="T62" fmla="*/ 134 w 158"/>
                    <a:gd name="T63" fmla="*/ 102 h 158"/>
                    <a:gd name="T64" fmla="*/ 140 w 158"/>
                    <a:gd name="T65" fmla="*/ 78 h 158"/>
                    <a:gd name="T66" fmla="*/ 138 w 158"/>
                    <a:gd name="T67" fmla="*/ 66 h 158"/>
                    <a:gd name="T68" fmla="*/ 128 w 158"/>
                    <a:gd name="T69" fmla="*/ 44 h 158"/>
                    <a:gd name="T70" fmla="*/ 112 w 158"/>
                    <a:gd name="T71" fmla="*/ 28 h 158"/>
                    <a:gd name="T72" fmla="*/ 90 w 158"/>
                    <a:gd name="T73" fmla="*/ 18 h 158"/>
                    <a:gd name="T74" fmla="*/ 78 w 158"/>
                    <a:gd name="T75" fmla="*/ 1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8" h="158">
                      <a:moveTo>
                        <a:pt x="78" y="158"/>
                      </a:moveTo>
                      <a:lnTo>
                        <a:pt x="78" y="158"/>
                      </a:lnTo>
                      <a:lnTo>
                        <a:pt x="62" y="156"/>
                      </a:lnTo>
                      <a:lnTo>
                        <a:pt x="48" y="152"/>
                      </a:lnTo>
                      <a:lnTo>
                        <a:pt x="34" y="144"/>
                      </a:lnTo>
                      <a:lnTo>
                        <a:pt x="22" y="134"/>
                      </a:lnTo>
                      <a:lnTo>
                        <a:pt x="12" y="122"/>
                      </a:lnTo>
                      <a:lnTo>
                        <a:pt x="6" y="110"/>
                      </a:lnTo>
                      <a:lnTo>
                        <a:pt x="2" y="94"/>
                      </a:lnTo>
                      <a:lnTo>
                        <a:pt x="0" y="78"/>
                      </a:lnTo>
                      <a:lnTo>
                        <a:pt x="0" y="78"/>
                      </a:lnTo>
                      <a:lnTo>
                        <a:pt x="2" y="62"/>
                      </a:lnTo>
                      <a:lnTo>
                        <a:pt x="6" y="48"/>
                      </a:lnTo>
                      <a:lnTo>
                        <a:pt x="12" y="34"/>
                      </a:lnTo>
                      <a:lnTo>
                        <a:pt x="22" y="22"/>
                      </a:lnTo>
                      <a:lnTo>
                        <a:pt x="34" y="14"/>
                      </a:lnTo>
                      <a:lnTo>
                        <a:pt x="48" y="6"/>
                      </a:lnTo>
                      <a:lnTo>
                        <a:pt x="62" y="2"/>
                      </a:lnTo>
                      <a:lnTo>
                        <a:pt x="78" y="0"/>
                      </a:lnTo>
                      <a:lnTo>
                        <a:pt x="78" y="0"/>
                      </a:lnTo>
                      <a:lnTo>
                        <a:pt x="94" y="2"/>
                      </a:lnTo>
                      <a:lnTo>
                        <a:pt x="110" y="6"/>
                      </a:lnTo>
                      <a:lnTo>
                        <a:pt x="122" y="14"/>
                      </a:lnTo>
                      <a:lnTo>
                        <a:pt x="134" y="22"/>
                      </a:lnTo>
                      <a:lnTo>
                        <a:pt x="144" y="34"/>
                      </a:lnTo>
                      <a:lnTo>
                        <a:pt x="152" y="48"/>
                      </a:lnTo>
                      <a:lnTo>
                        <a:pt x="156" y="62"/>
                      </a:lnTo>
                      <a:lnTo>
                        <a:pt x="158" y="78"/>
                      </a:lnTo>
                      <a:lnTo>
                        <a:pt x="158" y="78"/>
                      </a:lnTo>
                      <a:lnTo>
                        <a:pt x="156" y="94"/>
                      </a:lnTo>
                      <a:lnTo>
                        <a:pt x="152" y="110"/>
                      </a:lnTo>
                      <a:lnTo>
                        <a:pt x="144" y="122"/>
                      </a:lnTo>
                      <a:lnTo>
                        <a:pt x="134" y="134"/>
                      </a:lnTo>
                      <a:lnTo>
                        <a:pt x="122" y="144"/>
                      </a:lnTo>
                      <a:lnTo>
                        <a:pt x="110" y="152"/>
                      </a:lnTo>
                      <a:lnTo>
                        <a:pt x="94" y="156"/>
                      </a:lnTo>
                      <a:lnTo>
                        <a:pt x="78" y="158"/>
                      </a:lnTo>
                      <a:lnTo>
                        <a:pt x="78" y="158"/>
                      </a:lnTo>
                      <a:close/>
                      <a:moveTo>
                        <a:pt x="78" y="18"/>
                      </a:moveTo>
                      <a:lnTo>
                        <a:pt x="78" y="18"/>
                      </a:lnTo>
                      <a:lnTo>
                        <a:pt x="66" y="18"/>
                      </a:lnTo>
                      <a:lnTo>
                        <a:pt x="54" y="22"/>
                      </a:lnTo>
                      <a:lnTo>
                        <a:pt x="44" y="28"/>
                      </a:lnTo>
                      <a:lnTo>
                        <a:pt x="36" y="36"/>
                      </a:lnTo>
                      <a:lnTo>
                        <a:pt x="28" y="44"/>
                      </a:lnTo>
                      <a:lnTo>
                        <a:pt x="22" y="54"/>
                      </a:lnTo>
                      <a:lnTo>
                        <a:pt x="18" y="66"/>
                      </a:lnTo>
                      <a:lnTo>
                        <a:pt x="18" y="78"/>
                      </a:lnTo>
                      <a:lnTo>
                        <a:pt x="18" y="78"/>
                      </a:lnTo>
                      <a:lnTo>
                        <a:pt x="18" y="90"/>
                      </a:lnTo>
                      <a:lnTo>
                        <a:pt x="22" y="102"/>
                      </a:lnTo>
                      <a:lnTo>
                        <a:pt x="28" y="112"/>
                      </a:lnTo>
                      <a:lnTo>
                        <a:pt x="36" y="122"/>
                      </a:lnTo>
                      <a:lnTo>
                        <a:pt x="44" y="130"/>
                      </a:lnTo>
                      <a:lnTo>
                        <a:pt x="54" y="134"/>
                      </a:lnTo>
                      <a:lnTo>
                        <a:pt x="66" y="138"/>
                      </a:lnTo>
                      <a:lnTo>
                        <a:pt x="78" y="140"/>
                      </a:lnTo>
                      <a:lnTo>
                        <a:pt x="78" y="140"/>
                      </a:lnTo>
                      <a:lnTo>
                        <a:pt x="90" y="138"/>
                      </a:lnTo>
                      <a:lnTo>
                        <a:pt x="102" y="134"/>
                      </a:lnTo>
                      <a:lnTo>
                        <a:pt x="112" y="130"/>
                      </a:lnTo>
                      <a:lnTo>
                        <a:pt x="122" y="122"/>
                      </a:lnTo>
                      <a:lnTo>
                        <a:pt x="128" y="112"/>
                      </a:lnTo>
                      <a:lnTo>
                        <a:pt x="134" y="102"/>
                      </a:lnTo>
                      <a:lnTo>
                        <a:pt x="138" y="90"/>
                      </a:lnTo>
                      <a:lnTo>
                        <a:pt x="140" y="78"/>
                      </a:lnTo>
                      <a:lnTo>
                        <a:pt x="140" y="78"/>
                      </a:lnTo>
                      <a:lnTo>
                        <a:pt x="138" y="66"/>
                      </a:lnTo>
                      <a:lnTo>
                        <a:pt x="134" y="54"/>
                      </a:lnTo>
                      <a:lnTo>
                        <a:pt x="128" y="44"/>
                      </a:lnTo>
                      <a:lnTo>
                        <a:pt x="122" y="36"/>
                      </a:lnTo>
                      <a:lnTo>
                        <a:pt x="112" y="28"/>
                      </a:lnTo>
                      <a:lnTo>
                        <a:pt x="102" y="22"/>
                      </a:lnTo>
                      <a:lnTo>
                        <a:pt x="90" y="18"/>
                      </a:lnTo>
                      <a:lnTo>
                        <a:pt x="78" y="18"/>
                      </a:lnTo>
                      <a:lnTo>
                        <a:pt x="78" y="18"/>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nb-NO"/>
                </a:p>
              </p:txBody>
            </p:sp>
            <p:sp>
              <p:nvSpPr>
                <p:cNvPr id="22" name="Rectangle 55">
                  <a:extLst>
                    <a:ext uri="{FF2B5EF4-FFF2-40B4-BE49-F238E27FC236}">
                      <a16:creationId xmlns:a16="http://schemas.microsoft.com/office/drawing/2014/main" id="{70E8E47A-2D86-052F-1B46-74ACCB7D81B6}"/>
                    </a:ext>
                  </a:extLst>
                </p:cNvPr>
                <p:cNvSpPr>
                  <a:spLocks noChangeArrowheads="1"/>
                </p:cNvSpPr>
                <p:nvPr/>
              </p:nvSpPr>
              <p:spPr bwMode="auto">
                <a:xfrm>
                  <a:off x="880504" y="641790"/>
                  <a:ext cx="28575" cy="34925"/>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endParaRPr lang="nb-NO"/>
                </a:p>
              </p:txBody>
            </p:sp>
            <p:sp>
              <p:nvSpPr>
                <p:cNvPr id="25" name="Rectangle 56">
                  <a:extLst>
                    <a:ext uri="{FF2B5EF4-FFF2-40B4-BE49-F238E27FC236}">
                      <a16:creationId xmlns:a16="http://schemas.microsoft.com/office/drawing/2014/main" id="{523FA44B-F809-F0F1-B4BD-953DED075D68}"/>
                    </a:ext>
                  </a:extLst>
                </p:cNvPr>
                <p:cNvSpPr>
                  <a:spLocks noChangeArrowheads="1"/>
                </p:cNvSpPr>
                <p:nvPr/>
              </p:nvSpPr>
              <p:spPr bwMode="auto">
                <a:xfrm>
                  <a:off x="880504" y="714815"/>
                  <a:ext cx="28575" cy="34925"/>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endParaRPr lang="nb-NO"/>
                </a:p>
              </p:txBody>
            </p:sp>
            <p:sp>
              <p:nvSpPr>
                <p:cNvPr id="26" name="Rectangle 57">
                  <a:extLst>
                    <a:ext uri="{FF2B5EF4-FFF2-40B4-BE49-F238E27FC236}">
                      <a16:creationId xmlns:a16="http://schemas.microsoft.com/office/drawing/2014/main" id="{958FA805-B160-164D-3E39-B23CA301F78E}"/>
                    </a:ext>
                  </a:extLst>
                </p:cNvPr>
                <p:cNvSpPr>
                  <a:spLocks noChangeArrowheads="1"/>
                </p:cNvSpPr>
                <p:nvPr/>
              </p:nvSpPr>
              <p:spPr bwMode="auto">
                <a:xfrm>
                  <a:off x="880504" y="787840"/>
                  <a:ext cx="28575" cy="34925"/>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endParaRPr lang="nb-NO"/>
                </a:p>
              </p:txBody>
            </p:sp>
            <p:sp>
              <p:nvSpPr>
                <p:cNvPr id="27" name="Freeform 58">
                  <a:extLst>
                    <a:ext uri="{FF2B5EF4-FFF2-40B4-BE49-F238E27FC236}">
                      <a16:creationId xmlns:a16="http://schemas.microsoft.com/office/drawing/2014/main" id="{82BE219B-5FB9-BCC1-0770-E5F6F824C2DC}"/>
                    </a:ext>
                  </a:extLst>
                </p:cNvPr>
                <p:cNvSpPr>
                  <a:spLocks/>
                </p:cNvSpPr>
                <p:nvPr/>
              </p:nvSpPr>
              <p:spPr bwMode="auto">
                <a:xfrm>
                  <a:off x="1239279" y="733865"/>
                  <a:ext cx="101600" cy="168275"/>
                </a:xfrm>
                <a:custGeom>
                  <a:avLst/>
                  <a:gdLst>
                    <a:gd name="T0" fmla="*/ 52 w 64"/>
                    <a:gd name="T1" fmla="*/ 106 h 106"/>
                    <a:gd name="T2" fmla="*/ 0 w 64"/>
                    <a:gd name="T3" fmla="*/ 52 h 106"/>
                    <a:gd name="T4" fmla="*/ 52 w 64"/>
                    <a:gd name="T5" fmla="*/ 0 h 106"/>
                    <a:gd name="T6" fmla="*/ 64 w 64"/>
                    <a:gd name="T7" fmla="*/ 12 h 106"/>
                    <a:gd name="T8" fmla="*/ 24 w 64"/>
                    <a:gd name="T9" fmla="*/ 52 h 106"/>
                    <a:gd name="T10" fmla="*/ 64 w 64"/>
                    <a:gd name="T11" fmla="*/ 92 h 106"/>
                    <a:gd name="T12" fmla="*/ 52 w 64"/>
                    <a:gd name="T13" fmla="*/ 106 h 106"/>
                  </a:gdLst>
                  <a:ahLst/>
                  <a:cxnLst>
                    <a:cxn ang="0">
                      <a:pos x="T0" y="T1"/>
                    </a:cxn>
                    <a:cxn ang="0">
                      <a:pos x="T2" y="T3"/>
                    </a:cxn>
                    <a:cxn ang="0">
                      <a:pos x="T4" y="T5"/>
                    </a:cxn>
                    <a:cxn ang="0">
                      <a:pos x="T6" y="T7"/>
                    </a:cxn>
                    <a:cxn ang="0">
                      <a:pos x="T8" y="T9"/>
                    </a:cxn>
                    <a:cxn ang="0">
                      <a:pos x="T10" y="T11"/>
                    </a:cxn>
                    <a:cxn ang="0">
                      <a:pos x="T12" y="T13"/>
                    </a:cxn>
                  </a:cxnLst>
                  <a:rect l="0" t="0" r="r" b="b"/>
                  <a:pathLst>
                    <a:path w="64" h="106">
                      <a:moveTo>
                        <a:pt x="52" y="106"/>
                      </a:moveTo>
                      <a:lnTo>
                        <a:pt x="0" y="52"/>
                      </a:lnTo>
                      <a:lnTo>
                        <a:pt x="52" y="0"/>
                      </a:lnTo>
                      <a:lnTo>
                        <a:pt x="64" y="12"/>
                      </a:lnTo>
                      <a:lnTo>
                        <a:pt x="24" y="52"/>
                      </a:lnTo>
                      <a:lnTo>
                        <a:pt x="64" y="92"/>
                      </a:lnTo>
                      <a:lnTo>
                        <a:pt x="52" y="10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nb-NO"/>
                </a:p>
              </p:txBody>
            </p:sp>
            <p:sp>
              <p:nvSpPr>
                <p:cNvPr id="28" name="Rectangle 59">
                  <a:extLst>
                    <a:ext uri="{FF2B5EF4-FFF2-40B4-BE49-F238E27FC236}">
                      <a16:creationId xmlns:a16="http://schemas.microsoft.com/office/drawing/2014/main" id="{2095229B-743D-5248-A23B-4042BF2094DD}"/>
                    </a:ext>
                  </a:extLst>
                </p:cNvPr>
                <p:cNvSpPr>
                  <a:spLocks noChangeArrowheads="1"/>
                </p:cNvSpPr>
                <p:nvPr/>
              </p:nvSpPr>
              <p:spPr bwMode="auto">
                <a:xfrm>
                  <a:off x="1255154" y="803715"/>
                  <a:ext cx="231775" cy="28575"/>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endParaRPr lang="nb-NO"/>
                </a:p>
              </p:txBody>
            </p:sp>
            <p:sp>
              <p:nvSpPr>
                <p:cNvPr id="29" name="Rectangle 60">
                  <a:extLst>
                    <a:ext uri="{FF2B5EF4-FFF2-40B4-BE49-F238E27FC236}">
                      <a16:creationId xmlns:a16="http://schemas.microsoft.com/office/drawing/2014/main" id="{9FA14BE6-A4AA-8963-6E2A-CBF460C10A83}"/>
                    </a:ext>
                  </a:extLst>
                </p:cNvPr>
                <p:cNvSpPr>
                  <a:spLocks noChangeArrowheads="1"/>
                </p:cNvSpPr>
                <p:nvPr/>
              </p:nvSpPr>
              <p:spPr bwMode="auto">
                <a:xfrm>
                  <a:off x="1559954" y="803715"/>
                  <a:ext cx="41275" cy="28575"/>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endParaRPr lang="nb-NO"/>
                </a:p>
              </p:txBody>
            </p:sp>
            <p:sp>
              <p:nvSpPr>
                <p:cNvPr id="30" name="Rectangle 61">
                  <a:extLst>
                    <a:ext uri="{FF2B5EF4-FFF2-40B4-BE49-F238E27FC236}">
                      <a16:creationId xmlns:a16="http://schemas.microsoft.com/office/drawing/2014/main" id="{1A76C6FE-E4D9-1CE7-97B6-BC668F15B231}"/>
                    </a:ext>
                  </a:extLst>
                </p:cNvPr>
                <p:cNvSpPr>
                  <a:spLocks noChangeArrowheads="1"/>
                </p:cNvSpPr>
                <p:nvPr/>
              </p:nvSpPr>
              <p:spPr bwMode="auto">
                <a:xfrm>
                  <a:off x="1502804" y="803715"/>
                  <a:ext cx="41275" cy="28575"/>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endParaRPr lang="nb-NO"/>
                </a:p>
              </p:txBody>
            </p:sp>
            <p:sp>
              <p:nvSpPr>
                <p:cNvPr id="31" name="Freeform 62">
                  <a:extLst>
                    <a:ext uri="{FF2B5EF4-FFF2-40B4-BE49-F238E27FC236}">
                      <a16:creationId xmlns:a16="http://schemas.microsoft.com/office/drawing/2014/main" id="{AAC86853-A3A6-0EC0-45DF-8ACC6788E18C}"/>
                    </a:ext>
                  </a:extLst>
                </p:cNvPr>
                <p:cNvSpPr>
                  <a:spLocks/>
                </p:cNvSpPr>
                <p:nvPr/>
              </p:nvSpPr>
              <p:spPr bwMode="auto">
                <a:xfrm>
                  <a:off x="445529" y="733865"/>
                  <a:ext cx="104775" cy="168275"/>
                </a:xfrm>
                <a:custGeom>
                  <a:avLst/>
                  <a:gdLst>
                    <a:gd name="T0" fmla="*/ 12 w 66"/>
                    <a:gd name="T1" fmla="*/ 106 h 106"/>
                    <a:gd name="T2" fmla="*/ 0 w 66"/>
                    <a:gd name="T3" fmla="*/ 92 h 106"/>
                    <a:gd name="T4" fmla="*/ 40 w 66"/>
                    <a:gd name="T5" fmla="*/ 52 h 106"/>
                    <a:gd name="T6" fmla="*/ 0 w 66"/>
                    <a:gd name="T7" fmla="*/ 12 h 106"/>
                    <a:gd name="T8" fmla="*/ 12 w 66"/>
                    <a:gd name="T9" fmla="*/ 0 h 106"/>
                    <a:gd name="T10" fmla="*/ 66 w 66"/>
                    <a:gd name="T11" fmla="*/ 52 h 106"/>
                    <a:gd name="T12" fmla="*/ 12 w 66"/>
                    <a:gd name="T13" fmla="*/ 106 h 106"/>
                  </a:gdLst>
                  <a:ahLst/>
                  <a:cxnLst>
                    <a:cxn ang="0">
                      <a:pos x="T0" y="T1"/>
                    </a:cxn>
                    <a:cxn ang="0">
                      <a:pos x="T2" y="T3"/>
                    </a:cxn>
                    <a:cxn ang="0">
                      <a:pos x="T4" y="T5"/>
                    </a:cxn>
                    <a:cxn ang="0">
                      <a:pos x="T6" y="T7"/>
                    </a:cxn>
                    <a:cxn ang="0">
                      <a:pos x="T8" y="T9"/>
                    </a:cxn>
                    <a:cxn ang="0">
                      <a:pos x="T10" y="T11"/>
                    </a:cxn>
                    <a:cxn ang="0">
                      <a:pos x="T12" y="T13"/>
                    </a:cxn>
                  </a:cxnLst>
                  <a:rect l="0" t="0" r="r" b="b"/>
                  <a:pathLst>
                    <a:path w="66" h="106">
                      <a:moveTo>
                        <a:pt x="12" y="106"/>
                      </a:moveTo>
                      <a:lnTo>
                        <a:pt x="0" y="92"/>
                      </a:lnTo>
                      <a:lnTo>
                        <a:pt x="40" y="52"/>
                      </a:lnTo>
                      <a:lnTo>
                        <a:pt x="0" y="12"/>
                      </a:lnTo>
                      <a:lnTo>
                        <a:pt x="12" y="0"/>
                      </a:lnTo>
                      <a:lnTo>
                        <a:pt x="66" y="52"/>
                      </a:lnTo>
                      <a:lnTo>
                        <a:pt x="12" y="10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nb-NO"/>
                </a:p>
              </p:txBody>
            </p:sp>
            <p:sp>
              <p:nvSpPr>
                <p:cNvPr id="32" name="Rectangle 63">
                  <a:extLst>
                    <a:ext uri="{FF2B5EF4-FFF2-40B4-BE49-F238E27FC236}">
                      <a16:creationId xmlns:a16="http://schemas.microsoft.com/office/drawing/2014/main" id="{A743E76C-080F-F9B4-5685-93F33DD7A763}"/>
                    </a:ext>
                  </a:extLst>
                </p:cNvPr>
                <p:cNvSpPr>
                  <a:spLocks noChangeArrowheads="1"/>
                </p:cNvSpPr>
                <p:nvPr/>
              </p:nvSpPr>
              <p:spPr bwMode="auto">
                <a:xfrm>
                  <a:off x="299479" y="803715"/>
                  <a:ext cx="231775" cy="28575"/>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endParaRPr lang="nb-NO"/>
                </a:p>
              </p:txBody>
            </p:sp>
            <p:sp>
              <p:nvSpPr>
                <p:cNvPr id="33" name="Rectangle 64">
                  <a:extLst>
                    <a:ext uri="{FF2B5EF4-FFF2-40B4-BE49-F238E27FC236}">
                      <a16:creationId xmlns:a16="http://schemas.microsoft.com/office/drawing/2014/main" id="{B3153E5D-7696-0676-EB22-EF072D670F5C}"/>
                    </a:ext>
                  </a:extLst>
                </p:cNvPr>
                <p:cNvSpPr>
                  <a:spLocks noChangeArrowheads="1"/>
                </p:cNvSpPr>
                <p:nvPr/>
              </p:nvSpPr>
              <p:spPr bwMode="auto">
                <a:xfrm>
                  <a:off x="188354" y="803715"/>
                  <a:ext cx="41275" cy="28575"/>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endParaRPr lang="nb-NO"/>
                </a:p>
              </p:txBody>
            </p:sp>
            <p:sp>
              <p:nvSpPr>
                <p:cNvPr id="34" name="Rectangle 65">
                  <a:extLst>
                    <a:ext uri="{FF2B5EF4-FFF2-40B4-BE49-F238E27FC236}">
                      <a16:creationId xmlns:a16="http://schemas.microsoft.com/office/drawing/2014/main" id="{792BB783-666E-609A-4FB6-939DCE8372F6}"/>
                    </a:ext>
                  </a:extLst>
                </p:cNvPr>
                <p:cNvSpPr>
                  <a:spLocks noChangeArrowheads="1"/>
                </p:cNvSpPr>
                <p:nvPr/>
              </p:nvSpPr>
              <p:spPr bwMode="auto">
                <a:xfrm>
                  <a:off x="242329" y="803715"/>
                  <a:ext cx="44450" cy="28575"/>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endParaRPr lang="nb-NO"/>
                </a:p>
              </p:txBody>
            </p:sp>
            <p:sp>
              <p:nvSpPr>
                <p:cNvPr id="35" name="Freeform 66">
                  <a:extLst>
                    <a:ext uri="{FF2B5EF4-FFF2-40B4-BE49-F238E27FC236}">
                      <a16:creationId xmlns:a16="http://schemas.microsoft.com/office/drawing/2014/main" id="{21805250-1B4C-4445-B2F1-04E0AF0C9DD1}"/>
                    </a:ext>
                  </a:extLst>
                </p:cNvPr>
                <p:cNvSpPr>
                  <a:spLocks/>
                </p:cNvSpPr>
                <p:nvPr/>
              </p:nvSpPr>
              <p:spPr bwMode="auto">
                <a:xfrm>
                  <a:off x="1178954" y="416365"/>
                  <a:ext cx="117475" cy="117475"/>
                </a:xfrm>
                <a:custGeom>
                  <a:avLst/>
                  <a:gdLst>
                    <a:gd name="T0" fmla="*/ 74 w 74"/>
                    <a:gd name="T1" fmla="*/ 74 h 74"/>
                    <a:gd name="T2" fmla="*/ 0 w 74"/>
                    <a:gd name="T3" fmla="*/ 74 h 74"/>
                    <a:gd name="T4" fmla="*/ 0 w 74"/>
                    <a:gd name="T5" fmla="*/ 0 h 74"/>
                    <a:gd name="T6" fmla="*/ 18 w 74"/>
                    <a:gd name="T7" fmla="*/ 0 h 74"/>
                    <a:gd name="T8" fmla="*/ 18 w 74"/>
                    <a:gd name="T9" fmla="*/ 56 h 74"/>
                    <a:gd name="T10" fmla="*/ 74 w 74"/>
                    <a:gd name="T11" fmla="*/ 56 h 74"/>
                    <a:gd name="T12" fmla="*/ 74 w 74"/>
                    <a:gd name="T13" fmla="*/ 74 h 74"/>
                  </a:gdLst>
                  <a:ahLst/>
                  <a:cxnLst>
                    <a:cxn ang="0">
                      <a:pos x="T0" y="T1"/>
                    </a:cxn>
                    <a:cxn ang="0">
                      <a:pos x="T2" y="T3"/>
                    </a:cxn>
                    <a:cxn ang="0">
                      <a:pos x="T4" y="T5"/>
                    </a:cxn>
                    <a:cxn ang="0">
                      <a:pos x="T6" y="T7"/>
                    </a:cxn>
                    <a:cxn ang="0">
                      <a:pos x="T8" y="T9"/>
                    </a:cxn>
                    <a:cxn ang="0">
                      <a:pos x="T10" y="T11"/>
                    </a:cxn>
                    <a:cxn ang="0">
                      <a:pos x="T12" y="T13"/>
                    </a:cxn>
                  </a:cxnLst>
                  <a:rect l="0" t="0" r="r" b="b"/>
                  <a:pathLst>
                    <a:path w="74" h="74">
                      <a:moveTo>
                        <a:pt x="74" y="74"/>
                      </a:moveTo>
                      <a:lnTo>
                        <a:pt x="0" y="74"/>
                      </a:lnTo>
                      <a:lnTo>
                        <a:pt x="0" y="0"/>
                      </a:lnTo>
                      <a:lnTo>
                        <a:pt x="18" y="0"/>
                      </a:lnTo>
                      <a:lnTo>
                        <a:pt x="18" y="56"/>
                      </a:lnTo>
                      <a:lnTo>
                        <a:pt x="74" y="56"/>
                      </a:lnTo>
                      <a:lnTo>
                        <a:pt x="74" y="7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nb-NO"/>
                </a:p>
              </p:txBody>
            </p:sp>
            <p:sp>
              <p:nvSpPr>
                <p:cNvPr id="36" name="Freeform 67">
                  <a:extLst>
                    <a:ext uri="{FF2B5EF4-FFF2-40B4-BE49-F238E27FC236}">
                      <a16:creationId xmlns:a16="http://schemas.microsoft.com/office/drawing/2014/main" id="{663CE2D3-A91C-43EA-6E80-0BDCCC7CB29E}"/>
                    </a:ext>
                  </a:extLst>
                </p:cNvPr>
                <p:cNvSpPr>
                  <a:spLocks/>
                </p:cNvSpPr>
                <p:nvPr/>
              </p:nvSpPr>
              <p:spPr bwMode="auto">
                <a:xfrm>
                  <a:off x="1178954" y="346515"/>
                  <a:ext cx="184150" cy="184150"/>
                </a:xfrm>
                <a:custGeom>
                  <a:avLst/>
                  <a:gdLst>
                    <a:gd name="T0" fmla="*/ 14 w 116"/>
                    <a:gd name="T1" fmla="*/ 116 h 116"/>
                    <a:gd name="T2" fmla="*/ 0 w 116"/>
                    <a:gd name="T3" fmla="*/ 104 h 116"/>
                    <a:gd name="T4" fmla="*/ 104 w 116"/>
                    <a:gd name="T5" fmla="*/ 0 h 116"/>
                    <a:gd name="T6" fmla="*/ 116 w 116"/>
                    <a:gd name="T7" fmla="*/ 12 h 116"/>
                    <a:gd name="T8" fmla="*/ 14 w 116"/>
                    <a:gd name="T9" fmla="*/ 116 h 116"/>
                  </a:gdLst>
                  <a:ahLst/>
                  <a:cxnLst>
                    <a:cxn ang="0">
                      <a:pos x="T0" y="T1"/>
                    </a:cxn>
                    <a:cxn ang="0">
                      <a:pos x="T2" y="T3"/>
                    </a:cxn>
                    <a:cxn ang="0">
                      <a:pos x="T4" y="T5"/>
                    </a:cxn>
                    <a:cxn ang="0">
                      <a:pos x="T6" y="T7"/>
                    </a:cxn>
                    <a:cxn ang="0">
                      <a:pos x="T8" y="T9"/>
                    </a:cxn>
                  </a:cxnLst>
                  <a:rect l="0" t="0" r="r" b="b"/>
                  <a:pathLst>
                    <a:path w="116" h="116">
                      <a:moveTo>
                        <a:pt x="14" y="116"/>
                      </a:moveTo>
                      <a:lnTo>
                        <a:pt x="0" y="104"/>
                      </a:lnTo>
                      <a:lnTo>
                        <a:pt x="104" y="0"/>
                      </a:lnTo>
                      <a:lnTo>
                        <a:pt x="116" y="12"/>
                      </a:lnTo>
                      <a:lnTo>
                        <a:pt x="14" y="11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nb-NO"/>
                </a:p>
              </p:txBody>
            </p:sp>
            <p:sp>
              <p:nvSpPr>
                <p:cNvPr id="37" name="Freeform 68">
                  <a:extLst>
                    <a:ext uri="{FF2B5EF4-FFF2-40B4-BE49-F238E27FC236}">
                      <a16:creationId xmlns:a16="http://schemas.microsoft.com/office/drawing/2014/main" id="{9380D91D-EC31-D781-C7A7-FA7924C56840}"/>
                    </a:ext>
                  </a:extLst>
                </p:cNvPr>
                <p:cNvSpPr>
                  <a:spLocks/>
                </p:cNvSpPr>
                <p:nvPr/>
              </p:nvSpPr>
              <p:spPr bwMode="auto">
                <a:xfrm>
                  <a:off x="1394854" y="267140"/>
                  <a:ext cx="50800" cy="50800"/>
                </a:xfrm>
                <a:custGeom>
                  <a:avLst/>
                  <a:gdLst>
                    <a:gd name="T0" fmla="*/ 12 w 32"/>
                    <a:gd name="T1" fmla="*/ 32 h 32"/>
                    <a:gd name="T2" fmla="*/ 0 w 32"/>
                    <a:gd name="T3" fmla="*/ 18 h 32"/>
                    <a:gd name="T4" fmla="*/ 18 w 32"/>
                    <a:gd name="T5" fmla="*/ 0 h 32"/>
                    <a:gd name="T6" fmla="*/ 32 w 32"/>
                    <a:gd name="T7" fmla="*/ 12 h 32"/>
                    <a:gd name="T8" fmla="*/ 12 w 32"/>
                    <a:gd name="T9" fmla="*/ 32 h 32"/>
                  </a:gdLst>
                  <a:ahLst/>
                  <a:cxnLst>
                    <a:cxn ang="0">
                      <a:pos x="T0" y="T1"/>
                    </a:cxn>
                    <a:cxn ang="0">
                      <a:pos x="T2" y="T3"/>
                    </a:cxn>
                    <a:cxn ang="0">
                      <a:pos x="T4" y="T5"/>
                    </a:cxn>
                    <a:cxn ang="0">
                      <a:pos x="T6" y="T7"/>
                    </a:cxn>
                    <a:cxn ang="0">
                      <a:pos x="T8" y="T9"/>
                    </a:cxn>
                  </a:cxnLst>
                  <a:rect l="0" t="0" r="r" b="b"/>
                  <a:pathLst>
                    <a:path w="32" h="32">
                      <a:moveTo>
                        <a:pt x="12" y="32"/>
                      </a:moveTo>
                      <a:lnTo>
                        <a:pt x="0" y="18"/>
                      </a:lnTo>
                      <a:lnTo>
                        <a:pt x="18" y="0"/>
                      </a:lnTo>
                      <a:lnTo>
                        <a:pt x="32" y="12"/>
                      </a:lnTo>
                      <a:lnTo>
                        <a:pt x="12" y="3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nb-NO"/>
                </a:p>
              </p:txBody>
            </p:sp>
            <p:sp>
              <p:nvSpPr>
                <p:cNvPr id="38" name="Freeform 69">
                  <a:extLst>
                    <a:ext uri="{FF2B5EF4-FFF2-40B4-BE49-F238E27FC236}">
                      <a16:creationId xmlns:a16="http://schemas.microsoft.com/office/drawing/2014/main" id="{21A04F97-E529-B788-A3A2-702293B4DF7A}"/>
                    </a:ext>
                  </a:extLst>
                </p:cNvPr>
                <p:cNvSpPr>
                  <a:spLocks/>
                </p:cNvSpPr>
                <p:nvPr/>
              </p:nvSpPr>
              <p:spPr bwMode="auto">
                <a:xfrm>
                  <a:off x="1353579" y="305240"/>
                  <a:ext cx="50800" cy="50800"/>
                </a:xfrm>
                <a:custGeom>
                  <a:avLst/>
                  <a:gdLst>
                    <a:gd name="T0" fmla="*/ 14 w 32"/>
                    <a:gd name="T1" fmla="*/ 32 h 32"/>
                    <a:gd name="T2" fmla="*/ 0 w 32"/>
                    <a:gd name="T3" fmla="*/ 20 h 32"/>
                    <a:gd name="T4" fmla="*/ 20 w 32"/>
                    <a:gd name="T5" fmla="*/ 0 h 32"/>
                    <a:gd name="T6" fmla="*/ 32 w 32"/>
                    <a:gd name="T7" fmla="*/ 14 h 32"/>
                    <a:gd name="T8" fmla="*/ 14 w 32"/>
                    <a:gd name="T9" fmla="*/ 32 h 32"/>
                  </a:gdLst>
                  <a:ahLst/>
                  <a:cxnLst>
                    <a:cxn ang="0">
                      <a:pos x="T0" y="T1"/>
                    </a:cxn>
                    <a:cxn ang="0">
                      <a:pos x="T2" y="T3"/>
                    </a:cxn>
                    <a:cxn ang="0">
                      <a:pos x="T4" y="T5"/>
                    </a:cxn>
                    <a:cxn ang="0">
                      <a:pos x="T6" y="T7"/>
                    </a:cxn>
                    <a:cxn ang="0">
                      <a:pos x="T8" y="T9"/>
                    </a:cxn>
                  </a:cxnLst>
                  <a:rect l="0" t="0" r="r" b="b"/>
                  <a:pathLst>
                    <a:path w="32" h="32">
                      <a:moveTo>
                        <a:pt x="14" y="32"/>
                      </a:moveTo>
                      <a:lnTo>
                        <a:pt x="0" y="20"/>
                      </a:lnTo>
                      <a:lnTo>
                        <a:pt x="20" y="0"/>
                      </a:lnTo>
                      <a:lnTo>
                        <a:pt x="32" y="14"/>
                      </a:lnTo>
                      <a:lnTo>
                        <a:pt x="14" y="3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nb-NO"/>
                </a:p>
              </p:txBody>
            </p:sp>
            <p:sp>
              <p:nvSpPr>
                <p:cNvPr id="39" name="Freeform 70">
                  <a:extLst>
                    <a:ext uri="{FF2B5EF4-FFF2-40B4-BE49-F238E27FC236}">
                      <a16:creationId xmlns:a16="http://schemas.microsoft.com/office/drawing/2014/main" id="{81306D57-7842-3B27-601B-DBE3CC48F0DF}"/>
                    </a:ext>
                  </a:extLst>
                </p:cNvPr>
                <p:cNvSpPr>
                  <a:spLocks/>
                </p:cNvSpPr>
                <p:nvPr/>
              </p:nvSpPr>
              <p:spPr bwMode="auto">
                <a:xfrm>
                  <a:off x="493154" y="1102165"/>
                  <a:ext cx="117475" cy="117475"/>
                </a:xfrm>
                <a:custGeom>
                  <a:avLst/>
                  <a:gdLst>
                    <a:gd name="T0" fmla="*/ 74 w 74"/>
                    <a:gd name="T1" fmla="*/ 74 h 74"/>
                    <a:gd name="T2" fmla="*/ 56 w 74"/>
                    <a:gd name="T3" fmla="*/ 74 h 74"/>
                    <a:gd name="T4" fmla="*/ 56 w 74"/>
                    <a:gd name="T5" fmla="*/ 18 h 74"/>
                    <a:gd name="T6" fmla="*/ 0 w 74"/>
                    <a:gd name="T7" fmla="*/ 18 h 74"/>
                    <a:gd name="T8" fmla="*/ 0 w 74"/>
                    <a:gd name="T9" fmla="*/ 0 h 74"/>
                    <a:gd name="T10" fmla="*/ 74 w 74"/>
                    <a:gd name="T11" fmla="*/ 0 h 74"/>
                    <a:gd name="T12" fmla="*/ 74 w 74"/>
                    <a:gd name="T13" fmla="*/ 74 h 74"/>
                  </a:gdLst>
                  <a:ahLst/>
                  <a:cxnLst>
                    <a:cxn ang="0">
                      <a:pos x="T0" y="T1"/>
                    </a:cxn>
                    <a:cxn ang="0">
                      <a:pos x="T2" y="T3"/>
                    </a:cxn>
                    <a:cxn ang="0">
                      <a:pos x="T4" y="T5"/>
                    </a:cxn>
                    <a:cxn ang="0">
                      <a:pos x="T6" y="T7"/>
                    </a:cxn>
                    <a:cxn ang="0">
                      <a:pos x="T8" y="T9"/>
                    </a:cxn>
                    <a:cxn ang="0">
                      <a:pos x="T10" y="T11"/>
                    </a:cxn>
                    <a:cxn ang="0">
                      <a:pos x="T12" y="T13"/>
                    </a:cxn>
                  </a:cxnLst>
                  <a:rect l="0" t="0" r="r" b="b"/>
                  <a:pathLst>
                    <a:path w="74" h="74">
                      <a:moveTo>
                        <a:pt x="74" y="74"/>
                      </a:moveTo>
                      <a:lnTo>
                        <a:pt x="56" y="74"/>
                      </a:lnTo>
                      <a:lnTo>
                        <a:pt x="56" y="18"/>
                      </a:lnTo>
                      <a:lnTo>
                        <a:pt x="0" y="18"/>
                      </a:lnTo>
                      <a:lnTo>
                        <a:pt x="0" y="0"/>
                      </a:lnTo>
                      <a:lnTo>
                        <a:pt x="74" y="0"/>
                      </a:lnTo>
                      <a:lnTo>
                        <a:pt x="74" y="7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nb-NO"/>
                </a:p>
              </p:txBody>
            </p:sp>
            <p:sp>
              <p:nvSpPr>
                <p:cNvPr id="40" name="Freeform 71">
                  <a:extLst>
                    <a:ext uri="{FF2B5EF4-FFF2-40B4-BE49-F238E27FC236}">
                      <a16:creationId xmlns:a16="http://schemas.microsoft.com/office/drawing/2014/main" id="{7C479D06-0BD9-3F1A-66CD-FCCF8D950A8F}"/>
                    </a:ext>
                  </a:extLst>
                </p:cNvPr>
                <p:cNvSpPr>
                  <a:spLocks/>
                </p:cNvSpPr>
                <p:nvPr/>
              </p:nvSpPr>
              <p:spPr bwMode="auto">
                <a:xfrm>
                  <a:off x="423304" y="1102165"/>
                  <a:ext cx="184150" cy="184150"/>
                </a:xfrm>
                <a:custGeom>
                  <a:avLst/>
                  <a:gdLst>
                    <a:gd name="T0" fmla="*/ 12 w 116"/>
                    <a:gd name="T1" fmla="*/ 116 h 116"/>
                    <a:gd name="T2" fmla="*/ 0 w 116"/>
                    <a:gd name="T3" fmla="*/ 104 h 116"/>
                    <a:gd name="T4" fmla="*/ 104 w 116"/>
                    <a:gd name="T5" fmla="*/ 0 h 116"/>
                    <a:gd name="T6" fmla="*/ 116 w 116"/>
                    <a:gd name="T7" fmla="*/ 14 h 116"/>
                    <a:gd name="T8" fmla="*/ 12 w 116"/>
                    <a:gd name="T9" fmla="*/ 116 h 116"/>
                  </a:gdLst>
                  <a:ahLst/>
                  <a:cxnLst>
                    <a:cxn ang="0">
                      <a:pos x="T0" y="T1"/>
                    </a:cxn>
                    <a:cxn ang="0">
                      <a:pos x="T2" y="T3"/>
                    </a:cxn>
                    <a:cxn ang="0">
                      <a:pos x="T4" y="T5"/>
                    </a:cxn>
                    <a:cxn ang="0">
                      <a:pos x="T6" y="T7"/>
                    </a:cxn>
                    <a:cxn ang="0">
                      <a:pos x="T8" y="T9"/>
                    </a:cxn>
                  </a:cxnLst>
                  <a:rect l="0" t="0" r="r" b="b"/>
                  <a:pathLst>
                    <a:path w="116" h="116">
                      <a:moveTo>
                        <a:pt x="12" y="116"/>
                      </a:moveTo>
                      <a:lnTo>
                        <a:pt x="0" y="104"/>
                      </a:lnTo>
                      <a:lnTo>
                        <a:pt x="104" y="0"/>
                      </a:lnTo>
                      <a:lnTo>
                        <a:pt x="116" y="14"/>
                      </a:lnTo>
                      <a:lnTo>
                        <a:pt x="12" y="11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nb-NO"/>
                </a:p>
              </p:txBody>
            </p:sp>
            <p:sp>
              <p:nvSpPr>
                <p:cNvPr id="41" name="Freeform 72">
                  <a:extLst>
                    <a:ext uri="{FF2B5EF4-FFF2-40B4-BE49-F238E27FC236}">
                      <a16:creationId xmlns:a16="http://schemas.microsoft.com/office/drawing/2014/main" id="{91FA2C2D-D5C9-10B3-1F35-C9C8EAA46E64}"/>
                    </a:ext>
                  </a:extLst>
                </p:cNvPr>
                <p:cNvSpPr>
                  <a:spLocks/>
                </p:cNvSpPr>
                <p:nvPr/>
              </p:nvSpPr>
              <p:spPr bwMode="auto">
                <a:xfrm>
                  <a:off x="343929" y="1318065"/>
                  <a:ext cx="50800" cy="50800"/>
                </a:xfrm>
                <a:custGeom>
                  <a:avLst/>
                  <a:gdLst>
                    <a:gd name="T0" fmla="*/ 12 w 32"/>
                    <a:gd name="T1" fmla="*/ 32 h 32"/>
                    <a:gd name="T2" fmla="*/ 0 w 32"/>
                    <a:gd name="T3" fmla="*/ 18 h 32"/>
                    <a:gd name="T4" fmla="*/ 18 w 32"/>
                    <a:gd name="T5" fmla="*/ 0 h 32"/>
                    <a:gd name="T6" fmla="*/ 32 w 32"/>
                    <a:gd name="T7" fmla="*/ 12 h 32"/>
                    <a:gd name="T8" fmla="*/ 12 w 32"/>
                    <a:gd name="T9" fmla="*/ 32 h 32"/>
                  </a:gdLst>
                  <a:ahLst/>
                  <a:cxnLst>
                    <a:cxn ang="0">
                      <a:pos x="T0" y="T1"/>
                    </a:cxn>
                    <a:cxn ang="0">
                      <a:pos x="T2" y="T3"/>
                    </a:cxn>
                    <a:cxn ang="0">
                      <a:pos x="T4" y="T5"/>
                    </a:cxn>
                    <a:cxn ang="0">
                      <a:pos x="T6" y="T7"/>
                    </a:cxn>
                    <a:cxn ang="0">
                      <a:pos x="T8" y="T9"/>
                    </a:cxn>
                  </a:cxnLst>
                  <a:rect l="0" t="0" r="r" b="b"/>
                  <a:pathLst>
                    <a:path w="32" h="32">
                      <a:moveTo>
                        <a:pt x="12" y="32"/>
                      </a:moveTo>
                      <a:lnTo>
                        <a:pt x="0" y="18"/>
                      </a:lnTo>
                      <a:lnTo>
                        <a:pt x="18" y="0"/>
                      </a:lnTo>
                      <a:lnTo>
                        <a:pt x="32" y="12"/>
                      </a:lnTo>
                      <a:lnTo>
                        <a:pt x="12" y="3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nb-NO"/>
                </a:p>
              </p:txBody>
            </p:sp>
            <p:sp>
              <p:nvSpPr>
                <p:cNvPr id="42" name="Freeform 73">
                  <a:extLst>
                    <a:ext uri="{FF2B5EF4-FFF2-40B4-BE49-F238E27FC236}">
                      <a16:creationId xmlns:a16="http://schemas.microsoft.com/office/drawing/2014/main" id="{AF717E61-3271-82E6-AA56-F2A8057453A4}"/>
                    </a:ext>
                  </a:extLst>
                </p:cNvPr>
                <p:cNvSpPr>
                  <a:spLocks/>
                </p:cNvSpPr>
                <p:nvPr/>
              </p:nvSpPr>
              <p:spPr bwMode="auto">
                <a:xfrm>
                  <a:off x="382029" y="1276790"/>
                  <a:ext cx="50800" cy="50800"/>
                </a:xfrm>
                <a:custGeom>
                  <a:avLst/>
                  <a:gdLst>
                    <a:gd name="T0" fmla="*/ 14 w 32"/>
                    <a:gd name="T1" fmla="*/ 32 h 32"/>
                    <a:gd name="T2" fmla="*/ 0 w 32"/>
                    <a:gd name="T3" fmla="*/ 20 h 32"/>
                    <a:gd name="T4" fmla="*/ 20 w 32"/>
                    <a:gd name="T5" fmla="*/ 0 h 32"/>
                    <a:gd name="T6" fmla="*/ 32 w 32"/>
                    <a:gd name="T7" fmla="*/ 14 h 32"/>
                    <a:gd name="T8" fmla="*/ 14 w 32"/>
                    <a:gd name="T9" fmla="*/ 32 h 32"/>
                  </a:gdLst>
                  <a:ahLst/>
                  <a:cxnLst>
                    <a:cxn ang="0">
                      <a:pos x="T0" y="T1"/>
                    </a:cxn>
                    <a:cxn ang="0">
                      <a:pos x="T2" y="T3"/>
                    </a:cxn>
                    <a:cxn ang="0">
                      <a:pos x="T4" y="T5"/>
                    </a:cxn>
                    <a:cxn ang="0">
                      <a:pos x="T6" y="T7"/>
                    </a:cxn>
                    <a:cxn ang="0">
                      <a:pos x="T8" y="T9"/>
                    </a:cxn>
                  </a:cxnLst>
                  <a:rect l="0" t="0" r="r" b="b"/>
                  <a:pathLst>
                    <a:path w="32" h="32">
                      <a:moveTo>
                        <a:pt x="14" y="32"/>
                      </a:moveTo>
                      <a:lnTo>
                        <a:pt x="0" y="20"/>
                      </a:lnTo>
                      <a:lnTo>
                        <a:pt x="20" y="0"/>
                      </a:lnTo>
                      <a:lnTo>
                        <a:pt x="32" y="14"/>
                      </a:lnTo>
                      <a:lnTo>
                        <a:pt x="14" y="3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nb-NO"/>
                </a:p>
              </p:txBody>
            </p:sp>
            <p:sp>
              <p:nvSpPr>
                <p:cNvPr id="43" name="Freeform 74">
                  <a:extLst>
                    <a:ext uri="{FF2B5EF4-FFF2-40B4-BE49-F238E27FC236}">
                      <a16:creationId xmlns:a16="http://schemas.microsoft.com/office/drawing/2014/main" id="{32F45127-4EEC-5D1B-B426-1C36ED9A9591}"/>
                    </a:ext>
                  </a:extLst>
                </p:cNvPr>
                <p:cNvSpPr>
                  <a:spLocks/>
                </p:cNvSpPr>
                <p:nvPr/>
              </p:nvSpPr>
              <p:spPr bwMode="auto">
                <a:xfrm>
                  <a:off x="493154" y="416365"/>
                  <a:ext cx="117475" cy="117475"/>
                </a:xfrm>
                <a:custGeom>
                  <a:avLst/>
                  <a:gdLst>
                    <a:gd name="T0" fmla="*/ 74 w 74"/>
                    <a:gd name="T1" fmla="*/ 74 h 74"/>
                    <a:gd name="T2" fmla="*/ 0 w 74"/>
                    <a:gd name="T3" fmla="*/ 74 h 74"/>
                    <a:gd name="T4" fmla="*/ 0 w 74"/>
                    <a:gd name="T5" fmla="*/ 56 h 74"/>
                    <a:gd name="T6" fmla="*/ 56 w 74"/>
                    <a:gd name="T7" fmla="*/ 56 h 74"/>
                    <a:gd name="T8" fmla="*/ 56 w 74"/>
                    <a:gd name="T9" fmla="*/ 0 h 74"/>
                    <a:gd name="T10" fmla="*/ 74 w 74"/>
                    <a:gd name="T11" fmla="*/ 0 h 74"/>
                    <a:gd name="T12" fmla="*/ 74 w 74"/>
                    <a:gd name="T13" fmla="*/ 74 h 74"/>
                  </a:gdLst>
                  <a:ahLst/>
                  <a:cxnLst>
                    <a:cxn ang="0">
                      <a:pos x="T0" y="T1"/>
                    </a:cxn>
                    <a:cxn ang="0">
                      <a:pos x="T2" y="T3"/>
                    </a:cxn>
                    <a:cxn ang="0">
                      <a:pos x="T4" y="T5"/>
                    </a:cxn>
                    <a:cxn ang="0">
                      <a:pos x="T6" y="T7"/>
                    </a:cxn>
                    <a:cxn ang="0">
                      <a:pos x="T8" y="T9"/>
                    </a:cxn>
                    <a:cxn ang="0">
                      <a:pos x="T10" y="T11"/>
                    </a:cxn>
                    <a:cxn ang="0">
                      <a:pos x="T12" y="T13"/>
                    </a:cxn>
                  </a:cxnLst>
                  <a:rect l="0" t="0" r="r" b="b"/>
                  <a:pathLst>
                    <a:path w="74" h="74">
                      <a:moveTo>
                        <a:pt x="74" y="74"/>
                      </a:moveTo>
                      <a:lnTo>
                        <a:pt x="0" y="74"/>
                      </a:lnTo>
                      <a:lnTo>
                        <a:pt x="0" y="56"/>
                      </a:lnTo>
                      <a:lnTo>
                        <a:pt x="56" y="56"/>
                      </a:lnTo>
                      <a:lnTo>
                        <a:pt x="56" y="0"/>
                      </a:lnTo>
                      <a:lnTo>
                        <a:pt x="74" y="0"/>
                      </a:lnTo>
                      <a:lnTo>
                        <a:pt x="74" y="7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nb-NO"/>
                </a:p>
              </p:txBody>
            </p:sp>
            <p:sp>
              <p:nvSpPr>
                <p:cNvPr id="44" name="Freeform 75">
                  <a:extLst>
                    <a:ext uri="{FF2B5EF4-FFF2-40B4-BE49-F238E27FC236}">
                      <a16:creationId xmlns:a16="http://schemas.microsoft.com/office/drawing/2014/main" id="{6A6322FD-50EF-8280-FCAE-EF8E4614733E}"/>
                    </a:ext>
                  </a:extLst>
                </p:cNvPr>
                <p:cNvSpPr>
                  <a:spLocks/>
                </p:cNvSpPr>
                <p:nvPr/>
              </p:nvSpPr>
              <p:spPr bwMode="auto">
                <a:xfrm>
                  <a:off x="423304" y="346515"/>
                  <a:ext cx="184150" cy="184150"/>
                </a:xfrm>
                <a:custGeom>
                  <a:avLst/>
                  <a:gdLst>
                    <a:gd name="T0" fmla="*/ 104 w 116"/>
                    <a:gd name="T1" fmla="*/ 116 h 116"/>
                    <a:gd name="T2" fmla="*/ 0 w 116"/>
                    <a:gd name="T3" fmla="*/ 12 h 116"/>
                    <a:gd name="T4" fmla="*/ 12 w 116"/>
                    <a:gd name="T5" fmla="*/ 0 h 116"/>
                    <a:gd name="T6" fmla="*/ 116 w 116"/>
                    <a:gd name="T7" fmla="*/ 104 h 116"/>
                    <a:gd name="T8" fmla="*/ 104 w 116"/>
                    <a:gd name="T9" fmla="*/ 116 h 116"/>
                  </a:gdLst>
                  <a:ahLst/>
                  <a:cxnLst>
                    <a:cxn ang="0">
                      <a:pos x="T0" y="T1"/>
                    </a:cxn>
                    <a:cxn ang="0">
                      <a:pos x="T2" y="T3"/>
                    </a:cxn>
                    <a:cxn ang="0">
                      <a:pos x="T4" y="T5"/>
                    </a:cxn>
                    <a:cxn ang="0">
                      <a:pos x="T6" y="T7"/>
                    </a:cxn>
                    <a:cxn ang="0">
                      <a:pos x="T8" y="T9"/>
                    </a:cxn>
                  </a:cxnLst>
                  <a:rect l="0" t="0" r="r" b="b"/>
                  <a:pathLst>
                    <a:path w="116" h="116">
                      <a:moveTo>
                        <a:pt x="104" y="116"/>
                      </a:moveTo>
                      <a:lnTo>
                        <a:pt x="0" y="12"/>
                      </a:lnTo>
                      <a:lnTo>
                        <a:pt x="12" y="0"/>
                      </a:lnTo>
                      <a:lnTo>
                        <a:pt x="116" y="104"/>
                      </a:lnTo>
                      <a:lnTo>
                        <a:pt x="104" y="11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nb-NO"/>
                </a:p>
              </p:txBody>
            </p:sp>
            <p:sp>
              <p:nvSpPr>
                <p:cNvPr id="45" name="Freeform 76">
                  <a:extLst>
                    <a:ext uri="{FF2B5EF4-FFF2-40B4-BE49-F238E27FC236}">
                      <a16:creationId xmlns:a16="http://schemas.microsoft.com/office/drawing/2014/main" id="{673AF806-E604-A9E5-DEB4-10E4C3FC5F13}"/>
                    </a:ext>
                  </a:extLst>
                </p:cNvPr>
                <p:cNvSpPr>
                  <a:spLocks/>
                </p:cNvSpPr>
                <p:nvPr/>
              </p:nvSpPr>
              <p:spPr bwMode="auto">
                <a:xfrm>
                  <a:off x="343929" y="267140"/>
                  <a:ext cx="50800" cy="50800"/>
                </a:xfrm>
                <a:custGeom>
                  <a:avLst/>
                  <a:gdLst>
                    <a:gd name="T0" fmla="*/ 18 w 32"/>
                    <a:gd name="T1" fmla="*/ 32 h 32"/>
                    <a:gd name="T2" fmla="*/ 0 w 32"/>
                    <a:gd name="T3" fmla="*/ 12 h 32"/>
                    <a:gd name="T4" fmla="*/ 12 w 32"/>
                    <a:gd name="T5" fmla="*/ 0 h 32"/>
                    <a:gd name="T6" fmla="*/ 32 w 32"/>
                    <a:gd name="T7" fmla="*/ 18 h 32"/>
                    <a:gd name="T8" fmla="*/ 18 w 32"/>
                    <a:gd name="T9" fmla="*/ 32 h 32"/>
                  </a:gdLst>
                  <a:ahLst/>
                  <a:cxnLst>
                    <a:cxn ang="0">
                      <a:pos x="T0" y="T1"/>
                    </a:cxn>
                    <a:cxn ang="0">
                      <a:pos x="T2" y="T3"/>
                    </a:cxn>
                    <a:cxn ang="0">
                      <a:pos x="T4" y="T5"/>
                    </a:cxn>
                    <a:cxn ang="0">
                      <a:pos x="T6" y="T7"/>
                    </a:cxn>
                    <a:cxn ang="0">
                      <a:pos x="T8" y="T9"/>
                    </a:cxn>
                  </a:cxnLst>
                  <a:rect l="0" t="0" r="r" b="b"/>
                  <a:pathLst>
                    <a:path w="32" h="32">
                      <a:moveTo>
                        <a:pt x="18" y="32"/>
                      </a:moveTo>
                      <a:lnTo>
                        <a:pt x="0" y="12"/>
                      </a:lnTo>
                      <a:lnTo>
                        <a:pt x="12" y="0"/>
                      </a:lnTo>
                      <a:lnTo>
                        <a:pt x="32" y="18"/>
                      </a:lnTo>
                      <a:lnTo>
                        <a:pt x="18" y="3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nb-NO"/>
                </a:p>
              </p:txBody>
            </p:sp>
            <p:sp>
              <p:nvSpPr>
                <p:cNvPr id="46" name="Freeform 77">
                  <a:extLst>
                    <a:ext uri="{FF2B5EF4-FFF2-40B4-BE49-F238E27FC236}">
                      <a16:creationId xmlns:a16="http://schemas.microsoft.com/office/drawing/2014/main" id="{299415EC-E944-3627-E65C-5E15DE80061B}"/>
                    </a:ext>
                  </a:extLst>
                </p:cNvPr>
                <p:cNvSpPr>
                  <a:spLocks/>
                </p:cNvSpPr>
                <p:nvPr/>
              </p:nvSpPr>
              <p:spPr bwMode="auto">
                <a:xfrm>
                  <a:off x="382029" y="305240"/>
                  <a:ext cx="50800" cy="50800"/>
                </a:xfrm>
                <a:custGeom>
                  <a:avLst/>
                  <a:gdLst>
                    <a:gd name="T0" fmla="*/ 20 w 32"/>
                    <a:gd name="T1" fmla="*/ 32 h 32"/>
                    <a:gd name="T2" fmla="*/ 0 w 32"/>
                    <a:gd name="T3" fmla="*/ 14 h 32"/>
                    <a:gd name="T4" fmla="*/ 14 w 32"/>
                    <a:gd name="T5" fmla="*/ 0 h 32"/>
                    <a:gd name="T6" fmla="*/ 32 w 32"/>
                    <a:gd name="T7" fmla="*/ 20 h 32"/>
                    <a:gd name="T8" fmla="*/ 20 w 32"/>
                    <a:gd name="T9" fmla="*/ 32 h 32"/>
                  </a:gdLst>
                  <a:ahLst/>
                  <a:cxnLst>
                    <a:cxn ang="0">
                      <a:pos x="T0" y="T1"/>
                    </a:cxn>
                    <a:cxn ang="0">
                      <a:pos x="T2" y="T3"/>
                    </a:cxn>
                    <a:cxn ang="0">
                      <a:pos x="T4" y="T5"/>
                    </a:cxn>
                    <a:cxn ang="0">
                      <a:pos x="T6" y="T7"/>
                    </a:cxn>
                    <a:cxn ang="0">
                      <a:pos x="T8" y="T9"/>
                    </a:cxn>
                  </a:cxnLst>
                  <a:rect l="0" t="0" r="r" b="b"/>
                  <a:pathLst>
                    <a:path w="32" h="32">
                      <a:moveTo>
                        <a:pt x="20" y="32"/>
                      </a:moveTo>
                      <a:lnTo>
                        <a:pt x="0" y="14"/>
                      </a:lnTo>
                      <a:lnTo>
                        <a:pt x="14" y="0"/>
                      </a:lnTo>
                      <a:lnTo>
                        <a:pt x="32" y="20"/>
                      </a:lnTo>
                      <a:lnTo>
                        <a:pt x="20" y="3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nb-NO"/>
                </a:p>
              </p:txBody>
            </p:sp>
            <p:sp>
              <p:nvSpPr>
                <p:cNvPr id="47" name="Freeform 78">
                  <a:extLst>
                    <a:ext uri="{FF2B5EF4-FFF2-40B4-BE49-F238E27FC236}">
                      <a16:creationId xmlns:a16="http://schemas.microsoft.com/office/drawing/2014/main" id="{A898A945-F68E-FFA8-A5C8-40B7D93BE9A9}"/>
                    </a:ext>
                  </a:extLst>
                </p:cNvPr>
                <p:cNvSpPr>
                  <a:spLocks/>
                </p:cNvSpPr>
                <p:nvPr/>
              </p:nvSpPr>
              <p:spPr bwMode="auto">
                <a:xfrm>
                  <a:off x="1178954" y="1102165"/>
                  <a:ext cx="117475" cy="117475"/>
                </a:xfrm>
                <a:custGeom>
                  <a:avLst/>
                  <a:gdLst>
                    <a:gd name="T0" fmla="*/ 18 w 74"/>
                    <a:gd name="T1" fmla="*/ 74 h 74"/>
                    <a:gd name="T2" fmla="*/ 0 w 74"/>
                    <a:gd name="T3" fmla="*/ 74 h 74"/>
                    <a:gd name="T4" fmla="*/ 0 w 74"/>
                    <a:gd name="T5" fmla="*/ 0 h 74"/>
                    <a:gd name="T6" fmla="*/ 74 w 74"/>
                    <a:gd name="T7" fmla="*/ 0 h 74"/>
                    <a:gd name="T8" fmla="*/ 74 w 74"/>
                    <a:gd name="T9" fmla="*/ 18 h 74"/>
                    <a:gd name="T10" fmla="*/ 18 w 74"/>
                    <a:gd name="T11" fmla="*/ 18 h 74"/>
                    <a:gd name="T12" fmla="*/ 18 w 74"/>
                    <a:gd name="T13" fmla="*/ 74 h 74"/>
                  </a:gdLst>
                  <a:ahLst/>
                  <a:cxnLst>
                    <a:cxn ang="0">
                      <a:pos x="T0" y="T1"/>
                    </a:cxn>
                    <a:cxn ang="0">
                      <a:pos x="T2" y="T3"/>
                    </a:cxn>
                    <a:cxn ang="0">
                      <a:pos x="T4" y="T5"/>
                    </a:cxn>
                    <a:cxn ang="0">
                      <a:pos x="T6" y="T7"/>
                    </a:cxn>
                    <a:cxn ang="0">
                      <a:pos x="T8" y="T9"/>
                    </a:cxn>
                    <a:cxn ang="0">
                      <a:pos x="T10" y="T11"/>
                    </a:cxn>
                    <a:cxn ang="0">
                      <a:pos x="T12" y="T13"/>
                    </a:cxn>
                  </a:cxnLst>
                  <a:rect l="0" t="0" r="r" b="b"/>
                  <a:pathLst>
                    <a:path w="74" h="74">
                      <a:moveTo>
                        <a:pt x="18" y="74"/>
                      </a:moveTo>
                      <a:lnTo>
                        <a:pt x="0" y="74"/>
                      </a:lnTo>
                      <a:lnTo>
                        <a:pt x="0" y="0"/>
                      </a:lnTo>
                      <a:lnTo>
                        <a:pt x="74" y="0"/>
                      </a:lnTo>
                      <a:lnTo>
                        <a:pt x="74" y="18"/>
                      </a:lnTo>
                      <a:lnTo>
                        <a:pt x="18" y="18"/>
                      </a:lnTo>
                      <a:lnTo>
                        <a:pt x="18" y="7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nb-NO"/>
                </a:p>
              </p:txBody>
            </p:sp>
            <p:sp>
              <p:nvSpPr>
                <p:cNvPr id="48" name="Freeform 79">
                  <a:extLst>
                    <a:ext uri="{FF2B5EF4-FFF2-40B4-BE49-F238E27FC236}">
                      <a16:creationId xmlns:a16="http://schemas.microsoft.com/office/drawing/2014/main" id="{40E339F4-09CD-A2F8-CC8E-82E7625B6DA8}"/>
                    </a:ext>
                  </a:extLst>
                </p:cNvPr>
                <p:cNvSpPr>
                  <a:spLocks/>
                </p:cNvSpPr>
                <p:nvPr/>
              </p:nvSpPr>
              <p:spPr bwMode="auto">
                <a:xfrm>
                  <a:off x="1178954" y="1102165"/>
                  <a:ext cx="184150" cy="184150"/>
                </a:xfrm>
                <a:custGeom>
                  <a:avLst/>
                  <a:gdLst>
                    <a:gd name="T0" fmla="*/ 104 w 116"/>
                    <a:gd name="T1" fmla="*/ 116 h 116"/>
                    <a:gd name="T2" fmla="*/ 0 w 116"/>
                    <a:gd name="T3" fmla="*/ 14 h 116"/>
                    <a:gd name="T4" fmla="*/ 14 w 116"/>
                    <a:gd name="T5" fmla="*/ 0 h 116"/>
                    <a:gd name="T6" fmla="*/ 116 w 116"/>
                    <a:gd name="T7" fmla="*/ 104 h 116"/>
                    <a:gd name="T8" fmla="*/ 104 w 116"/>
                    <a:gd name="T9" fmla="*/ 116 h 116"/>
                  </a:gdLst>
                  <a:ahLst/>
                  <a:cxnLst>
                    <a:cxn ang="0">
                      <a:pos x="T0" y="T1"/>
                    </a:cxn>
                    <a:cxn ang="0">
                      <a:pos x="T2" y="T3"/>
                    </a:cxn>
                    <a:cxn ang="0">
                      <a:pos x="T4" y="T5"/>
                    </a:cxn>
                    <a:cxn ang="0">
                      <a:pos x="T6" y="T7"/>
                    </a:cxn>
                    <a:cxn ang="0">
                      <a:pos x="T8" y="T9"/>
                    </a:cxn>
                  </a:cxnLst>
                  <a:rect l="0" t="0" r="r" b="b"/>
                  <a:pathLst>
                    <a:path w="116" h="116">
                      <a:moveTo>
                        <a:pt x="104" y="116"/>
                      </a:moveTo>
                      <a:lnTo>
                        <a:pt x="0" y="14"/>
                      </a:lnTo>
                      <a:lnTo>
                        <a:pt x="14" y="0"/>
                      </a:lnTo>
                      <a:lnTo>
                        <a:pt x="116" y="104"/>
                      </a:lnTo>
                      <a:lnTo>
                        <a:pt x="104" y="11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nb-NO"/>
                </a:p>
              </p:txBody>
            </p:sp>
            <p:sp>
              <p:nvSpPr>
                <p:cNvPr id="49" name="Freeform 80">
                  <a:extLst>
                    <a:ext uri="{FF2B5EF4-FFF2-40B4-BE49-F238E27FC236}">
                      <a16:creationId xmlns:a16="http://schemas.microsoft.com/office/drawing/2014/main" id="{5D62A1B2-7FB3-ED0C-90D7-9C30DAE3DE14}"/>
                    </a:ext>
                  </a:extLst>
                </p:cNvPr>
                <p:cNvSpPr>
                  <a:spLocks/>
                </p:cNvSpPr>
                <p:nvPr/>
              </p:nvSpPr>
              <p:spPr bwMode="auto">
                <a:xfrm>
                  <a:off x="1394854" y="1318065"/>
                  <a:ext cx="50800" cy="50800"/>
                </a:xfrm>
                <a:custGeom>
                  <a:avLst/>
                  <a:gdLst>
                    <a:gd name="T0" fmla="*/ 18 w 32"/>
                    <a:gd name="T1" fmla="*/ 32 h 32"/>
                    <a:gd name="T2" fmla="*/ 0 w 32"/>
                    <a:gd name="T3" fmla="*/ 12 h 32"/>
                    <a:gd name="T4" fmla="*/ 12 w 32"/>
                    <a:gd name="T5" fmla="*/ 0 h 32"/>
                    <a:gd name="T6" fmla="*/ 32 w 32"/>
                    <a:gd name="T7" fmla="*/ 18 h 32"/>
                    <a:gd name="T8" fmla="*/ 18 w 32"/>
                    <a:gd name="T9" fmla="*/ 32 h 32"/>
                  </a:gdLst>
                  <a:ahLst/>
                  <a:cxnLst>
                    <a:cxn ang="0">
                      <a:pos x="T0" y="T1"/>
                    </a:cxn>
                    <a:cxn ang="0">
                      <a:pos x="T2" y="T3"/>
                    </a:cxn>
                    <a:cxn ang="0">
                      <a:pos x="T4" y="T5"/>
                    </a:cxn>
                    <a:cxn ang="0">
                      <a:pos x="T6" y="T7"/>
                    </a:cxn>
                    <a:cxn ang="0">
                      <a:pos x="T8" y="T9"/>
                    </a:cxn>
                  </a:cxnLst>
                  <a:rect l="0" t="0" r="r" b="b"/>
                  <a:pathLst>
                    <a:path w="32" h="32">
                      <a:moveTo>
                        <a:pt x="18" y="32"/>
                      </a:moveTo>
                      <a:lnTo>
                        <a:pt x="0" y="12"/>
                      </a:lnTo>
                      <a:lnTo>
                        <a:pt x="12" y="0"/>
                      </a:lnTo>
                      <a:lnTo>
                        <a:pt x="32" y="18"/>
                      </a:lnTo>
                      <a:lnTo>
                        <a:pt x="18" y="3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nb-NO"/>
                </a:p>
              </p:txBody>
            </p:sp>
            <p:sp>
              <p:nvSpPr>
                <p:cNvPr id="50" name="Freeform 81">
                  <a:extLst>
                    <a:ext uri="{FF2B5EF4-FFF2-40B4-BE49-F238E27FC236}">
                      <a16:creationId xmlns:a16="http://schemas.microsoft.com/office/drawing/2014/main" id="{66AAE175-DBF6-FD91-9B40-4079E694E448}"/>
                    </a:ext>
                  </a:extLst>
                </p:cNvPr>
                <p:cNvSpPr>
                  <a:spLocks/>
                </p:cNvSpPr>
                <p:nvPr/>
              </p:nvSpPr>
              <p:spPr bwMode="auto">
                <a:xfrm>
                  <a:off x="1353579" y="1276790"/>
                  <a:ext cx="50800" cy="50800"/>
                </a:xfrm>
                <a:custGeom>
                  <a:avLst/>
                  <a:gdLst>
                    <a:gd name="T0" fmla="*/ 20 w 32"/>
                    <a:gd name="T1" fmla="*/ 32 h 32"/>
                    <a:gd name="T2" fmla="*/ 0 w 32"/>
                    <a:gd name="T3" fmla="*/ 14 h 32"/>
                    <a:gd name="T4" fmla="*/ 14 w 32"/>
                    <a:gd name="T5" fmla="*/ 0 h 32"/>
                    <a:gd name="T6" fmla="*/ 32 w 32"/>
                    <a:gd name="T7" fmla="*/ 20 h 32"/>
                    <a:gd name="T8" fmla="*/ 20 w 32"/>
                    <a:gd name="T9" fmla="*/ 32 h 32"/>
                  </a:gdLst>
                  <a:ahLst/>
                  <a:cxnLst>
                    <a:cxn ang="0">
                      <a:pos x="T0" y="T1"/>
                    </a:cxn>
                    <a:cxn ang="0">
                      <a:pos x="T2" y="T3"/>
                    </a:cxn>
                    <a:cxn ang="0">
                      <a:pos x="T4" y="T5"/>
                    </a:cxn>
                    <a:cxn ang="0">
                      <a:pos x="T6" y="T7"/>
                    </a:cxn>
                    <a:cxn ang="0">
                      <a:pos x="T8" y="T9"/>
                    </a:cxn>
                  </a:cxnLst>
                  <a:rect l="0" t="0" r="r" b="b"/>
                  <a:pathLst>
                    <a:path w="32" h="32">
                      <a:moveTo>
                        <a:pt x="20" y="32"/>
                      </a:moveTo>
                      <a:lnTo>
                        <a:pt x="0" y="14"/>
                      </a:lnTo>
                      <a:lnTo>
                        <a:pt x="14" y="0"/>
                      </a:lnTo>
                      <a:lnTo>
                        <a:pt x="32" y="20"/>
                      </a:lnTo>
                      <a:lnTo>
                        <a:pt x="20" y="3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nb-NO"/>
                </a:p>
              </p:txBody>
            </p:sp>
          </p:grpSp>
        </p:grpSp>
        <p:grpSp>
          <p:nvGrpSpPr>
            <p:cNvPr id="9" name="Gruppe 8">
              <a:extLst>
                <a:ext uri="{FF2B5EF4-FFF2-40B4-BE49-F238E27FC236}">
                  <a16:creationId xmlns:a16="http://schemas.microsoft.com/office/drawing/2014/main" id="{0AF607E0-93D9-B9F7-B8EB-6FC2EE0FD829}"/>
                </a:ext>
              </a:extLst>
            </p:cNvPr>
            <p:cNvGrpSpPr/>
            <p:nvPr/>
          </p:nvGrpSpPr>
          <p:grpSpPr>
            <a:xfrm>
              <a:off x="3498364" y="6049488"/>
              <a:ext cx="2646506" cy="592019"/>
              <a:chOff x="3498364" y="6054969"/>
              <a:chExt cx="2646506" cy="592019"/>
            </a:xfrm>
          </p:grpSpPr>
          <p:sp>
            <p:nvSpPr>
              <p:cNvPr id="10" name="Rektangel 9">
                <a:extLst>
                  <a:ext uri="{FF2B5EF4-FFF2-40B4-BE49-F238E27FC236}">
                    <a16:creationId xmlns:a16="http://schemas.microsoft.com/office/drawing/2014/main" id="{8075B835-E31E-FFF5-4FAD-B7D77BB9107F}"/>
                  </a:ext>
                </a:extLst>
              </p:cNvPr>
              <p:cNvSpPr/>
              <p:nvPr/>
            </p:nvSpPr>
            <p:spPr>
              <a:xfrm>
                <a:off x="3850871" y="6106930"/>
                <a:ext cx="2293999" cy="488097"/>
              </a:xfrm>
              <a:prstGeom prst="rect">
                <a:avLst/>
              </a:prstGeom>
              <a:noFill/>
              <a:ln>
                <a:solidFill>
                  <a:schemeClr val="tx2">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80975"/>
                <a:r>
                  <a:rPr lang="nb-NO" sz="1050">
                    <a:solidFill>
                      <a:schemeClr val="tx2"/>
                    </a:solidFill>
                  </a:rPr>
                  <a:t>Eksempel på </a:t>
                </a:r>
                <a:r>
                  <a:rPr lang="nb-NO" sz="1050" b="1">
                    <a:solidFill>
                      <a:schemeClr val="tx2"/>
                    </a:solidFill>
                  </a:rPr>
                  <a:t>fyrtårnkunde</a:t>
                </a:r>
                <a:r>
                  <a:rPr lang="nb-NO" sz="1050">
                    <a:solidFill>
                      <a:schemeClr val="tx2"/>
                    </a:solidFill>
                  </a:rPr>
                  <a:t>:</a:t>
                </a:r>
              </a:p>
              <a:p>
                <a:pPr marL="352425" indent="-171450">
                  <a:buFont typeface="Arial" panose="020B0604020202020204" pitchFamily="34" charset="0"/>
                  <a:buChar char="•"/>
                </a:pPr>
                <a:r>
                  <a:rPr lang="nb-NO" sz="1050">
                    <a:solidFill>
                      <a:schemeClr val="tx2"/>
                    </a:solidFill>
                  </a:rPr>
                  <a:t>…</a:t>
                </a:r>
              </a:p>
            </p:txBody>
          </p:sp>
          <p:pic>
            <p:nvPicPr>
              <p:cNvPr id="11" name="Bilde 10">
                <a:extLst>
                  <a:ext uri="{FF2B5EF4-FFF2-40B4-BE49-F238E27FC236}">
                    <a16:creationId xmlns:a16="http://schemas.microsoft.com/office/drawing/2014/main" id="{388F09BE-53F4-F54A-2F6A-1F0CCAE299C3}"/>
                  </a:ext>
                </a:extLst>
              </p:cNvPr>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498364" y="6054969"/>
                <a:ext cx="588983" cy="592019"/>
              </a:xfrm>
              <a:prstGeom prst="rect">
                <a:avLst/>
              </a:prstGeom>
              <a:noFill/>
            </p:spPr>
          </p:pic>
        </p:grpSp>
      </p:grpSp>
    </p:spTree>
    <p:extLst>
      <p:ext uri="{BB962C8B-B14F-4D97-AF65-F5344CB8AC3E}">
        <p14:creationId xmlns:p14="http://schemas.microsoft.com/office/powerpoint/2010/main" val="16439489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ktangel 16">
            <a:extLst>
              <a:ext uri="{FF2B5EF4-FFF2-40B4-BE49-F238E27FC236}">
                <a16:creationId xmlns:a16="http://schemas.microsoft.com/office/drawing/2014/main" id="{C0C3B48E-0FA3-40C4-B431-04DE121FEAE9}"/>
              </a:ext>
            </a:extLst>
          </p:cNvPr>
          <p:cNvSpPr/>
          <p:nvPr/>
        </p:nvSpPr>
        <p:spPr>
          <a:xfrm>
            <a:off x="0" y="0"/>
            <a:ext cx="2424114" cy="6858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nb-NO" sz="1800" b="0" i="0" u="none" strike="noStrike" kern="1200" cap="none" spc="0" normalizeH="0" baseline="0" noProof="0">
              <a:ln>
                <a:noFill/>
              </a:ln>
              <a:solidFill>
                <a:prstClr val="white"/>
              </a:solidFill>
              <a:effectLst/>
              <a:uLnTx/>
              <a:uFillTx/>
              <a:latin typeface="Calibri"/>
              <a:ea typeface="+mn-ea"/>
              <a:cs typeface="+mn-cs"/>
            </a:endParaRPr>
          </a:p>
        </p:txBody>
      </p:sp>
      <p:pic>
        <p:nvPicPr>
          <p:cNvPr id="18" name="Bilde 17">
            <a:extLst>
              <a:ext uri="{FF2B5EF4-FFF2-40B4-BE49-F238E27FC236}">
                <a16:creationId xmlns:a16="http://schemas.microsoft.com/office/drawing/2014/main" id="{0E3D2EB5-CF5B-0E97-7E3D-7F4BAADD9865}"/>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5982408"/>
            <a:ext cx="1297172" cy="875591"/>
          </a:xfrm>
          <a:prstGeom prst="rect">
            <a:avLst/>
          </a:prstGeom>
        </p:spPr>
      </p:pic>
      <p:sp>
        <p:nvSpPr>
          <p:cNvPr id="23" name="TekstSylinder 22">
            <a:extLst>
              <a:ext uri="{FF2B5EF4-FFF2-40B4-BE49-F238E27FC236}">
                <a16:creationId xmlns:a16="http://schemas.microsoft.com/office/drawing/2014/main" id="{905E463F-6FCA-6B1B-3A4A-2FD63642A9C8}"/>
              </a:ext>
            </a:extLst>
          </p:cNvPr>
          <p:cNvSpPr txBox="1"/>
          <p:nvPr/>
        </p:nvSpPr>
        <p:spPr>
          <a:xfrm>
            <a:off x="155575" y="1789616"/>
            <a:ext cx="2195514" cy="444737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b-NO" sz="1200" b="1" i="0" u="none" strike="noStrike" kern="1200" cap="none" spc="0" normalizeH="0" baseline="0" noProof="0">
                <a:ln>
                  <a:noFill/>
                </a:ln>
                <a:solidFill>
                  <a:prstClr val="black"/>
                </a:solidFill>
                <a:effectLst/>
                <a:uLnTx/>
                <a:uFillTx/>
                <a:latin typeface="Calibri"/>
                <a:ea typeface="+mn-ea"/>
                <a:cs typeface="+mn-cs"/>
              </a:rPr>
              <a:t>Veiledning:</a:t>
            </a:r>
          </a:p>
          <a:p>
            <a:pPr marL="0" marR="0" lvl="0" indent="0" algn="l" defTabSz="914400" rtl="0" eaLnBrk="1" fontAlgn="auto" latinLnBrk="0" hangingPunct="1">
              <a:lnSpc>
                <a:spcPct val="100000"/>
              </a:lnSpc>
              <a:spcBef>
                <a:spcPts val="0"/>
              </a:spcBef>
              <a:spcAft>
                <a:spcPts val="600"/>
              </a:spcAft>
              <a:buClrTx/>
              <a:buSzTx/>
              <a:buFontTx/>
              <a:buNone/>
              <a:tabLst/>
              <a:defRPr/>
            </a:pPr>
            <a:r>
              <a:rPr kumimoji="0" lang="nb-NO" sz="1100" b="0" i="0" u="none" strike="noStrike" kern="1200" cap="none" spc="0" normalizeH="0" baseline="0" noProof="0">
                <a:ln>
                  <a:noFill/>
                </a:ln>
                <a:solidFill>
                  <a:prstClr val="black"/>
                </a:solidFill>
                <a:effectLst/>
                <a:uLnTx/>
                <a:uFillTx/>
                <a:latin typeface="Calibri"/>
                <a:ea typeface="+mn-ea"/>
                <a:cs typeface="+mn-cs"/>
              </a:rPr>
              <a:t>Identifiser alle som er involvert fra kundens side i å anskaffe ditt produkt. Fokuser på områdene markert i rødt til </a:t>
            </a:r>
            <a:r>
              <a:rPr kumimoji="0" lang="nb-NO" sz="1100" b="0" i="0" u="none" strike="noStrike" kern="1200" cap="none" spc="0" normalizeH="0" baseline="0" noProof="0" err="1">
                <a:ln>
                  <a:noFill/>
                </a:ln>
                <a:solidFill>
                  <a:prstClr val="black"/>
                </a:solidFill>
                <a:effectLst/>
                <a:uLnTx/>
                <a:uFillTx/>
                <a:latin typeface="Calibri"/>
                <a:ea typeface="+mn-ea"/>
                <a:cs typeface="+mn-cs"/>
              </a:rPr>
              <a:t>simuleringslab</a:t>
            </a:r>
            <a:r>
              <a:rPr kumimoji="0" lang="nb-NO" sz="1100" b="0" i="0" u="none" strike="noStrike" kern="1200" cap="none" spc="0" normalizeH="0" baseline="0" noProof="0">
                <a:ln>
                  <a:noFill/>
                </a:ln>
                <a:solidFill>
                  <a:prstClr val="black"/>
                </a:solidFill>
                <a:effectLst/>
                <a:uLnTx/>
                <a:uFillTx/>
                <a:latin typeface="Calibri"/>
                <a:ea typeface="+mn-ea"/>
                <a:cs typeface="+mn-cs"/>
              </a:rPr>
              <a:t>.</a:t>
            </a:r>
          </a:p>
          <a:p>
            <a:pPr marL="90488" marR="0" lvl="0" indent="-90488" algn="l" defTabSz="914400" rtl="0" eaLnBrk="1" fontAlgn="auto" latinLnBrk="0" hangingPunct="1">
              <a:lnSpc>
                <a:spcPct val="100000"/>
              </a:lnSpc>
              <a:spcBef>
                <a:spcPts val="0"/>
              </a:spcBef>
              <a:spcAft>
                <a:spcPts val="600"/>
              </a:spcAft>
              <a:buClrTx/>
              <a:buSzTx/>
              <a:buFont typeface="+mj-lt"/>
              <a:buAutoNum type="arabicPeriod"/>
              <a:tabLst/>
              <a:defRPr/>
            </a:pPr>
            <a:r>
              <a:rPr kumimoji="0" lang="nb-NO" sz="1100" b="0" i="0" u="none" strike="noStrike" kern="1200" cap="none" spc="0" normalizeH="0" baseline="0" noProof="0">
                <a:ln>
                  <a:noFill/>
                </a:ln>
                <a:solidFill>
                  <a:prstClr val="black"/>
                </a:solidFill>
                <a:effectLst/>
                <a:uLnTx/>
                <a:uFillTx/>
                <a:latin typeface="Calibri"/>
                <a:ea typeface="+mn-ea"/>
                <a:cs typeface="+mn-cs"/>
              </a:rPr>
              <a:t>Hvem er interessentene:</a:t>
            </a:r>
          </a:p>
          <a:p>
            <a:pPr marL="266700" marR="0" lvl="0" indent="-80963"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nb-NO" sz="1050" b="0" i="0" u="none" strike="noStrike" kern="1200" cap="none" spc="0" normalizeH="0" baseline="0" noProof="0">
                <a:ln>
                  <a:noFill/>
                </a:ln>
                <a:solidFill>
                  <a:prstClr val="black"/>
                </a:solidFill>
                <a:effectLst/>
                <a:uLnTx/>
                <a:uFillTx/>
                <a:latin typeface="Calibri"/>
                <a:ea typeface="+mn-ea"/>
                <a:cs typeface="+mn-cs"/>
              </a:rPr>
              <a:t>Sluttbruker </a:t>
            </a:r>
            <a:r>
              <a:rPr kumimoji="0" lang="nb-NO" sz="1050" b="0" i="1" u="none" strike="noStrike" kern="1200" cap="none" spc="0" normalizeH="0" baseline="0" noProof="0" err="1">
                <a:ln>
                  <a:noFill/>
                </a:ln>
                <a:solidFill>
                  <a:prstClr val="black"/>
                </a:solidFill>
                <a:effectLst/>
                <a:uLnTx/>
                <a:uFillTx/>
                <a:latin typeface="Calibri"/>
                <a:ea typeface="+mn-ea"/>
                <a:cs typeface="+mn-cs"/>
              </a:rPr>
              <a:t>Persona</a:t>
            </a:r>
            <a:endParaRPr kumimoji="0" lang="nb-NO" sz="1050" b="0" i="1" u="none" strike="noStrike" kern="1200" cap="none" spc="0" normalizeH="0" baseline="0" noProof="0">
              <a:ln>
                <a:noFill/>
              </a:ln>
              <a:solidFill>
                <a:prstClr val="black"/>
              </a:solidFill>
              <a:effectLst/>
              <a:uLnTx/>
              <a:uFillTx/>
              <a:latin typeface="Calibri"/>
              <a:ea typeface="+mn-ea"/>
              <a:cs typeface="+mn-cs"/>
            </a:endParaRPr>
          </a:p>
          <a:p>
            <a:pPr marL="266700" marR="0" lvl="0" indent="-80963"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nb-NO" sz="1050" b="0" i="0" u="none" strike="noStrike" kern="1200" cap="none" spc="0" normalizeH="0" baseline="0" noProof="0">
                <a:ln>
                  <a:noFill/>
                </a:ln>
                <a:solidFill>
                  <a:prstClr val="black"/>
                </a:solidFill>
                <a:effectLst/>
                <a:uLnTx/>
                <a:uFillTx/>
                <a:latin typeface="Calibri"/>
                <a:ea typeface="+mn-ea"/>
                <a:cs typeface="+mn-cs"/>
              </a:rPr>
              <a:t>Økonomisk kjøper</a:t>
            </a:r>
          </a:p>
          <a:p>
            <a:pPr marL="266700" marR="0" lvl="0" indent="-80963"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nb-NO" sz="1050" b="0" i="0" u="none" strike="noStrike" kern="1200" cap="none" spc="0" normalizeH="0" baseline="0" noProof="0">
                <a:ln>
                  <a:noFill/>
                </a:ln>
                <a:solidFill>
                  <a:prstClr val="black"/>
                </a:solidFill>
                <a:effectLst/>
                <a:uLnTx/>
                <a:uFillTx/>
                <a:latin typeface="Calibri"/>
                <a:ea typeface="+mn-ea"/>
                <a:cs typeface="+mn-cs"/>
              </a:rPr>
              <a:t>Champion</a:t>
            </a:r>
          </a:p>
          <a:p>
            <a:pPr marL="90488" marR="0" lvl="0" indent="-90488" algn="l" defTabSz="914400" rtl="0" eaLnBrk="1" fontAlgn="auto" latinLnBrk="0" hangingPunct="1">
              <a:lnSpc>
                <a:spcPct val="100000"/>
              </a:lnSpc>
              <a:spcBef>
                <a:spcPts val="0"/>
              </a:spcBef>
              <a:spcAft>
                <a:spcPts val="600"/>
              </a:spcAft>
              <a:buClrTx/>
              <a:buSzTx/>
              <a:buFont typeface="+mj-lt"/>
              <a:buAutoNum type="arabicPeriod" startAt="2"/>
              <a:tabLst/>
              <a:defRPr/>
            </a:pPr>
            <a:r>
              <a:rPr kumimoji="0" lang="nb-NO" sz="1100" b="0" i="0" u="none" strike="noStrike" kern="1200" cap="none" spc="0" normalizeH="0" baseline="0" noProof="0">
                <a:ln>
                  <a:noFill/>
                </a:ln>
                <a:solidFill>
                  <a:prstClr val="black"/>
                </a:solidFill>
                <a:effectLst/>
                <a:uLnTx/>
                <a:uFillTx/>
                <a:latin typeface="Calibri"/>
                <a:ea typeface="+mn-ea"/>
                <a:cs typeface="+mn-cs"/>
              </a:rPr>
              <a:t>Hva er de viktigste salgs-argumentene for interessentene?</a:t>
            </a:r>
          </a:p>
          <a:p>
            <a:pPr marL="90488" marR="0" lvl="0" indent="-90488" algn="l" defTabSz="914400" rtl="0" eaLnBrk="1" fontAlgn="auto" latinLnBrk="0" hangingPunct="1">
              <a:lnSpc>
                <a:spcPct val="100000"/>
              </a:lnSpc>
              <a:spcBef>
                <a:spcPts val="0"/>
              </a:spcBef>
              <a:spcAft>
                <a:spcPts val="600"/>
              </a:spcAft>
              <a:buClrTx/>
              <a:buSzTx/>
              <a:buFont typeface="+mj-lt"/>
              <a:buAutoNum type="arabicPeriod" startAt="2"/>
              <a:tabLst/>
              <a:defRPr/>
            </a:pPr>
            <a:r>
              <a:rPr kumimoji="0" lang="nb-NO" sz="1100" b="0" i="0" u="none" strike="noStrike" kern="1200" cap="none" spc="0" normalizeH="0" baseline="0" noProof="0">
                <a:ln>
                  <a:noFill/>
                </a:ln>
                <a:solidFill>
                  <a:prstClr val="black"/>
                </a:solidFill>
                <a:effectLst/>
                <a:uLnTx/>
                <a:uFillTx/>
                <a:latin typeface="Calibri"/>
                <a:ea typeface="+mn-ea"/>
                <a:cs typeface="+mn-cs"/>
              </a:rPr>
              <a:t>Hvem (mennesker) påvirker beslutningen til interessentene?</a:t>
            </a:r>
            <a:endParaRPr kumimoji="0" lang="nb-NO" sz="1050" b="0" i="0" u="none" strike="noStrike" kern="1200" cap="none" spc="0" normalizeH="0" baseline="0" noProof="0">
              <a:ln>
                <a:noFill/>
              </a:ln>
              <a:solidFill>
                <a:prstClr val="black"/>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nb-NO" sz="1200" b="1" i="0" u="none" strike="noStrike" kern="1200" cap="none" spc="0" normalizeH="0" baseline="0" noProof="0">
                <a:ln>
                  <a:noFill/>
                </a:ln>
                <a:solidFill>
                  <a:prstClr val="black"/>
                </a:solidFill>
                <a:effectLst/>
                <a:uLnTx/>
                <a:uFillTx/>
                <a:latin typeface="Calibri"/>
                <a:ea typeface="+mn-ea"/>
                <a:cs typeface="+mn-cs"/>
              </a:rPr>
              <a:t>Formål:</a:t>
            </a:r>
          </a:p>
          <a:p>
            <a:pPr marL="0" marR="0" lvl="0" indent="0" algn="l" defTabSz="914400" rtl="0" eaLnBrk="1" fontAlgn="auto" latinLnBrk="0" hangingPunct="1">
              <a:lnSpc>
                <a:spcPct val="100000"/>
              </a:lnSpc>
              <a:spcBef>
                <a:spcPts val="0"/>
              </a:spcBef>
              <a:spcAft>
                <a:spcPts val="600"/>
              </a:spcAft>
              <a:buClrTx/>
              <a:buSzTx/>
              <a:buFontTx/>
              <a:buNone/>
              <a:tabLst/>
              <a:defRPr/>
            </a:pPr>
            <a:r>
              <a:rPr kumimoji="0" lang="nb-NO" sz="1100" b="0" i="0" u="none" strike="noStrike" kern="1200" cap="none" spc="0" normalizeH="0" baseline="0" noProof="0">
                <a:ln>
                  <a:noFill/>
                </a:ln>
                <a:solidFill>
                  <a:prstClr val="black"/>
                </a:solidFill>
                <a:effectLst/>
                <a:uLnTx/>
                <a:uFillTx/>
                <a:latin typeface="Calibri"/>
                <a:ea typeface="+mn-ea"/>
                <a:cs typeface="+mn-cs"/>
              </a:rPr>
              <a:t>Å starte prosessen med å estimere enhetsøkonomi, samt vite om forretningen din kommer til å bli økonomisk attraktiv.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nb-NO" sz="1200" b="1" i="0" u="none" strike="noStrike" kern="1200" cap="none" spc="0" normalizeH="0" baseline="0" noProof="0">
                <a:ln>
                  <a:noFill/>
                </a:ln>
                <a:solidFill>
                  <a:prstClr val="black"/>
                </a:solidFill>
                <a:effectLst/>
                <a:uLnTx/>
                <a:uFillTx/>
                <a:latin typeface="Calibri"/>
                <a:ea typeface="+mn-ea"/>
                <a:cs typeface="+mn-cs"/>
              </a:rPr>
              <a:t>Tips: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nb-NO" sz="1100" b="0" i="0" u="none" strike="noStrike" kern="1200" cap="none" spc="0" normalizeH="0" baseline="0" noProof="0">
                <a:ln>
                  <a:noFill/>
                </a:ln>
                <a:solidFill>
                  <a:prstClr val="black"/>
                </a:solidFill>
                <a:effectLst/>
                <a:uLnTx/>
                <a:uFillTx/>
                <a:latin typeface="Calibri"/>
                <a:ea typeface="+mn-ea"/>
                <a:cs typeface="+mn-cs"/>
              </a:rPr>
              <a:t>Fullfør oppgaven til neste samling.</a:t>
            </a:r>
            <a:endParaRPr kumimoji="0" lang="nb-NO" sz="1050" b="0" i="0" u="none" strike="noStrike" kern="1200" cap="none" spc="0" normalizeH="0" baseline="0" noProof="0">
              <a:ln>
                <a:noFill/>
              </a:ln>
              <a:solidFill>
                <a:prstClr val="black"/>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nb-NO" sz="1050" b="0" i="0" u="none" strike="noStrike" kern="1200" cap="none" spc="0" normalizeH="0" baseline="0" noProof="0">
              <a:ln>
                <a:noFill/>
              </a:ln>
              <a:solidFill>
                <a:prstClr val="black"/>
              </a:solidFill>
              <a:effectLst/>
              <a:uLnTx/>
              <a:uFillTx/>
              <a:latin typeface="Calibri"/>
              <a:ea typeface="+mn-ea"/>
              <a:cs typeface="+mn-cs"/>
            </a:endParaRPr>
          </a:p>
        </p:txBody>
      </p:sp>
      <p:sp>
        <p:nvSpPr>
          <p:cNvPr id="24" name="Title 1">
            <a:extLst>
              <a:ext uri="{FF2B5EF4-FFF2-40B4-BE49-F238E27FC236}">
                <a16:creationId xmlns:a16="http://schemas.microsoft.com/office/drawing/2014/main" id="{1C6A2F6F-833C-7EB0-AF53-F1EB250BD78E}"/>
              </a:ext>
            </a:extLst>
          </p:cNvPr>
          <p:cNvSpPr>
            <a:spLocks noGrp="1"/>
          </p:cNvSpPr>
          <p:nvPr>
            <p:ph type="title"/>
          </p:nvPr>
        </p:nvSpPr>
        <p:spPr>
          <a:xfrm>
            <a:off x="2628800" y="416251"/>
            <a:ext cx="8608000" cy="830997"/>
          </a:xfrm>
        </p:spPr>
        <p:txBody>
          <a:bodyPr anchor="t">
            <a:normAutofit/>
          </a:bodyPr>
          <a:lstStyle/>
          <a:p>
            <a:r>
              <a:rPr lang="nb-NO" dirty="0"/>
              <a:t>Trinn 12: Ved markedsundersøkelser - Identifiser k</a:t>
            </a:r>
            <a:r>
              <a:rPr lang="nb-NO" dirty="0">
                <a:solidFill>
                  <a:schemeClr val="tx2"/>
                </a:solidFill>
              </a:rPr>
              <a:t>undens beslutningsenhet</a:t>
            </a:r>
            <a:endParaRPr lang="nb-NO" dirty="0"/>
          </a:p>
        </p:txBody>
      </p:sp>
      <p:grpSp>
        <p:nvGrpSpPr>
          <p:cNvPr id="2" name="Gruppe 1">
            <a:extLst>
              <a:ext uri="{FF2B5EF4-FFF2-40B4-BE49-F238E27FC236}">
                <a16:creationId xmlns:a16="http://schemas.microsoft.com/office/drawing/2014/main" id="{2CA2FD27-B68F-C19E-BEA8-CCE36B0EDBC3}"/>
              </a:ext>
            </a:extLst>
          </p:cNvPr>
          <p:cNvGrpSpPr/>
          <p:nvPr/>
        </p:nvGrpSpPr>
        <p:grpSpPr>
          <a:xfrm>
            <a:off x="596583" y="313599"/>
            <a:ext cx="1235995" cy="1266969"/>
            <a:chOff x="4132857" y="961834"/>
            <a:chExt cx="5137449" cy="5266195"/>
          </a:xfrm>
        </p:grpSpPr>
        <p:pic>
          <p:nvPicPr>
            <p:cNvPr id="3" name="Bilde 2" descr="Et bilde som inneholder tekst, målestokk&#10;&#10;Automatisk generert beskrivelse">
              <a:extLst>
                <a:ext uri="{FF2B5EF4-FFF2-40B4-BE49-F238E27FC236}">
                  <a16:creationId xmlns:a16="http://schemas.microsoft.com/office/drawing/2014/main" id="{4A805DFA-7057-C281-17F0-0C81BADE65B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132857" y="961834"/>
              <a:ext cx="5137449" cy="5266195"/>
            </a:xfrm>
            <a:prstGeom prst="rect">
              <a:avLst/>
            </a:prstGeom>
          </p:spPr>
        </p:pic>
        <p:sp>
          <p:nvSpPr>
            <p:cNvPr id="4" name="Ellipse 3">
              <a:extLst>
                <a:ext uri="{FF2B5EF4-FFF2-40B4-BE49-F238E27FC236}">
                  <a16:creationId xmlns:a16="http://schemas.microsoft.com/office/drawing/2014/main" id="{B0964154-F4AF-26D0-6615-07475AB7E00D}"/>
                </a:ext>
              </a:extLst>
            </p:cNvPr>
            <p:cNvSpPr/>
            <p:nvPr/>
          </p:nvSpPr>
          <p:spPr>
            <a:xfrm>
              <a:off x="6499809" y="2952924"/>
              <a:ext cx="914399" cy="914399"/>
            </a:xfrm>
            <a:prstGeom prst="ellipse">
              <a:avLst/>
            </a:prstGeom>
            <a:noFill/>
            <a:ln w="28575">
              <a:solidFill>
                <a:schemeClr val="tx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nb-NO" sz="1800" b="0" i="0" u="none" strike="noStrike" kern="1200" cap="none" spc="0" normalizeH="0" baseline="0" noProof="0">
                <a:ln>
                  <a:noFill/>
                </a:ln>
                <a:solidFill>
                  <a:prstClr val="white"/>
                </a:solidFill>
                <a:effectLst/>
                <a:uLnTx/>
                <a:uFillTx/>
                <a:latin typeface="Calibri"/>
                <a:ea typeface="+mn-ea"/>
                <a:cs typeface="+mn-cs"/>
              </a:endParaRPr>
            </a:p>
          </p:txBody>
        </p:sp>
      </p:grpSp>
      <p:graphicFrame>
        <p:nvGraphicFramePr>
          <p:cNvPr id="7" name="Plassholder for innhold 6">
            <a:extLst>
              <a:ext uri="{FF2B5EF4-FFF2-40B4-BE49-F238E27FC236}">
                <a16:creationId xmlns:a16="http://schemas.microsoft.com/office/drawing/2014/main" id="{0CEED663-9BE3-E377-E6CE-DFD36CB91A89}"/>
              </a:ext>
            </a:extLst>
          </p:cNvPr>
          <p:cNvGraphicFramePr>
            <a:graphicFrameLocks noGrp="1"/>
          </p:cNvGraphicFramePr>
          <p:nvPr>
            <p:ph idx="1"/>
            <p:extLst>
              <p:ext uri="{D42A27DB-BD31-4B8C-83A1-F6EECF244321}">
                <p14:modId xmlns:p14="http://schemas.microsoft.com/office/powerpoint/2010/main" val="807702993"/>
              </p:ext>
            </p:extLst>
          </p:nvPr>
        </p:nvGraphicFramePr>
        <p:xfrm>
          <a:off x="2737301" y="4612827"/>
          <a:ext cx="8852244" cy="1185164"/>
        </p:xfrm>
        <a:graphic>
          <a:graphicData uri="http://schemas.openxmlformats.org/drawingml/2006/table">
            <a:tbl>
              <a:tblPr firstRow="1" bandRow="1">
                <a:tableStyleId>{7DF18680-E054-41AD-8BC1-D1AEF772440D}</a:tableStyleId>
              </a:tblPr>
              <a:tblGrid>
                <a:gridCol w="1475374">
                  <a:extLst>
                    <a:ext uri="{9D8B030D-6E8A-4147-A177-3AD203B41FA5}">
                      <a16:colId xmlns:a16="http://schemas.microsoft.com/office/drawing/2014/main" val="2703557733"/>
                    </a:ext>
                  </a:extLst>
                </a:gridCol>
                <a:gridCol w="1475374">
                  <a:extLst>
                    <a:ext uri="{9D8B030D-6E8A-4147-A177-3AD203B41FA5}">
                      <a16:colId xmlns:a16="http://schemas.microsoft.com/office/drawing/2014/main" val="1803575806"/>
                    </a:ext>
                  </a:extLst>
                </a:gridCol>
                <a:gridCol w="1475374">
                  <a:extLst>
                    <a:ext uri="{9D8B030D-6E8A-4147-A177-3AD203B41FA5}">
                      <a16:colId xmlns:a16="http://schemas.microsoft.com/office/drawing/2014/main" val="2587375285"/>
                    </a:ext>
                  </a:extLst>
                </a:gridCol>
                <a:gridCol w="1475374">
                  <a:extLst>
                    <a:ext uri="{9D8B030D-6E8A-4147-A177-3AD203B41FA5}">
                      <a16:colId xmlns:a16="http://schemas.microsoft.com/office/drawing/2014/main" val="613928307"/>
                    </a:ext>
                  </a:extLst>
                </a:gridCol>
                <a:gridCol w="1475374">
                  <a:extLst>
                    <a:ext uri="{9D8B030D-6E8A-4147-A177-3AD203B41FA5}">
                      <a16:colId xmlns:a16="http://schemas.microsoft.com/office/drawing/2014/main" val="2589501949"/>
                    </a:ext>
                  </a:extLst>
                </a:gridCol>
                <a:gridCol w="1475374">
                  <a:extLst>
                    <a:ext uri="{9D8B030D-6E8A-4147-A177-3AD203B41FA5}">
                      <a16:colId xmlns:a16="http://schemas.microsoft.com/office/drawing/2014/main" val="1821195874"/>
                    </a:ext>
                  </a:extLst>
                </a:gridCol>
              </a:tblGrid>
              <a:tr h="370840">
                <a:tc>
                  <a:txBody>
                    <a:bodyPr/>
                    <a:lstStyle/>
                    <a:p>
                      <a:pPr algn="ctr"/>
                      <a:r>
                        <a:rPr lang="nb-NO" sz="1400">
                          <a:solidFill>
                            <a:schemeClr val="tx1"/>
                          </a:solidFill>
                        </a:rPr>
                        <a:t>Innkjøper</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D9D9D9"/>
                    </a:solidFill>
                  </a:tcPr>
                </a:tc>
                <a:tc>
                  <a:txBody>
                    <a:bodyPr/>
                    <a:lstStyle/>
                    <a:p>
                      <a:pPr algn="ctr"/>
                      <a:r>
                        <a:rPr lang="nb-NO" sz="1400">
                          <a:solidFill>
                            <a:schemeClr val="tx1"/>
                          </a:solidFill>
                        </a:rPr>
                        <a:t>Champion</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D9D9D9"/>
                    </a:solidFill>
                  </a:tcPr>
                </a:tc>
                <a:tc>
                  <a:txBody>
                    <a:bodyPr/>
                    <a:lstStyle/>
                    <a:p>
                      <a:pPr algn="ctr"/>
                      <a:r>
                        <a:rPr lang="nb-NO" sz="1400">
                          <a:solidFill>
                            <a:schemeClr val="tx1"/>
                          </a:solidFill>
                        </a:rPr>
                        <a:t>Influenser</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D9D9D9"/>
                    </a:solidFill>
                  </a:tcPr>
                </a:tc>
                <a:tc>
                  <a:txBody>
                    <a:bodyPr/>
                    <a:lstStyle/>
                    <a:p>
                      <a:pPr algn="ctr"/>
                      <a:r>
                        <a:rPr lang="nb-NO" sz="1400">
                          <a:solidFill>
                            <a:schemeClr val="tx1"/>
                          </a:solidFill>
                        </a:rPr>
                        <a:t>Veto makt</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D9D9D9"/>
                    </a:solidFill>
                  </a:tcPr>
                </a:tc>
                <a:tc>
                  <a:txBody>
                    <a:bodyPr/>
                    <a:lstStyle/>
                    <a:p>
                      <a:pPr algn="ctr"/>
                      <a:r>
                        <a:rPr lang="nb-NO" sz="1400">
                          <a:solidFill>
                            <a:schemeClr val="tx1"/>
                          </a:solidFill>
                        </a:rPr>
                        <a:t>Sluttbruker</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D9D9D9"/>
                    </a:solidFill>
                  </a:tcPr>
                </a:tc>
                <a:tc>
                  <a:txBody>
                    <a:bodyPr/>
                    <a:lstStyle/>
                    <a:p>
                      <a:pPr algn="ctr"/>
                      <a:r>
                        <a:rPr lang="nb-NO" sz="1400">
                          <a:solidFill>
                            <a:schemeClr val="tx1"/>
                          </a:solidFill>
                        </a:rPr>
                        <a:t>Controller</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D9D9D9"/>
                    </a:solidFill>
                  </a:tcPr>
                </a:tc>
                <a:extLst>
                  <a:ext uri="{0D108BD9-81ED-4DB2-BD59-A6C34878D82A}">
                    <a16:rowId xmlns:a16="http://schemas.microsoft.com/office/drawing/2014/main" val="2098831281"/>
                  </a:ext>
                </a:extLst>
              </a:tr>
              <a:tr h="814324">
                <a:tc>
                  <a:txBody>
                    <a:bodyPr/>
                    <a:lstStyle/>
                    <a:p>
                      <a:endParaRPr lang="nb-NO" sz="14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nb-NO" sz="14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nb-NO" sz="14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nb-NO" sz="14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nb-NO" sz="14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nb-NO" sz="14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29020364"/>
                  </a:ext>
                </a:extLst>
              </a:tr>
            </a:tbl>
          </a:graphicData>
        </a:graphic>
      </p:graphicFrame>
      <p:pic>
        <p:nvPicPr>
          <p:cNvPr id="8" name="Bilde 7">
            <a:extLst>
              <a:ext uri="{FF2B5EF4-FFF2-40B4-BE49-F238E27FC236}">
                <a16:creationId xmlns:a16="http://schemas.microsoft.com/office/drawing/2014/main" id="{25B57200-0693-0F23-F3EE-6CD2812AB0C5}"/>
              </a:ext>
            </a:extLst>
          </p:cNvPr>
          <p:cNvPicPr>
            <a:picLocks noChangeAspect="1"/>
          </p:cNvPicPr>
          <p:nvPr/>
        </p:nvPicPr>
        <p:blipFill rotWithShape="1">
          <a:blip r:embed="rId4"/>
          <a:srcRect l="10682" t="24211" r="11151" b="30027"/>
          <a:stretch/>
        </p:blipFill>
        <p:spPr>
          <a:xfrm>
            <a:off x="3612602" y="1466308"/>
            <a:ext cx="6982767" cy="2786925"/>
          </a:xfrm>
          <a:prstGeom prst="rect">
            <a:avLst/>
          </a:prstGeom>
        </p:spPr>
      </p:pic>
    </p:spTree>
    <p:extLst>
      <p:ext uri="{BB962C8B-B14F-4D97-AF65-F5344CB8AC3E}">
        <p14:creationId xmlns:p14="http://schemas.microsoft.com/office/powerpoint/2010/main" val="39102725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ktangel 16">
            <a:extLst>
              <a:ext uri="{FF2B5EF4-FFF2-40B4-BE49-F238E27FC236}">
                <a16:creationId xmlns:a16="http://schemas.microsoft.com/office/drawing/2014/main" id="{C0C3B48E-0FA3-40C4-B431-04DE121FEAE9}"/>
              </a:ext>
            </a:extLst>
          </p:cNvPr>
          <p:cNvSpPr/>
          <p:nvPr/>
        </p:nvSpPr>
        <p:spPr>
          <a:xfrm>
            <a:off x="0" y="0"/>
            <a:ext cx="2424114" cy="6858000"/>
          </a:xfrm>
          <a:prstGeom prst="rect">
            <a:avLst/>
          </a:prstGeom>
          <a:solidFill>
            <a:srgbClr val="81C5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pic>
        <p:nvPicPr>
          <p:cNvPr id="18" name="Bilde 17">
            <a:extLst>
              <a:ext uri="{FF2B5EF4-FFF2-40B4-BE49-F238E27FC236}">
                <a16:creationId xmlns:a16="http://schemas.microsoft.com/office/drawing/2014/main" id="{0E3D2EB5-CF5B-0E97-7E3D-7F4BAADD9865}"/>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5982408"/>
            <a:ext cx="1297172" cy="875591"/>
          </a:xfrm>
          <a:prstGeom prst="rect">
            <a:avLst/>
          </a:prstGeom>
        </p:spPr>
      </p:pic>
      <p:sp>
        <p:nvSpPr>
          <p:cNvPr id="23" name="TekstSylinder 22">
            <a:extLst>
              <a:ext uri="{FF2B5EF4-FFF2-40B4-BE49-F238E27FC236}">
                <a16:creationId xmlns:a16="http://schemas.microsoft.com/office/drawing/2014/main" id="{905E463F-6FCA-6B1B-3A4A-2FD63642A9C8}"/>
              </a:ext>
            </a:extLst>
          </p:cNvPr>
          <p:cNvSpPr txBox="1"/>
          <p:nvPr/>
        </p:nvSpPr>
        <p:spPr>
          <a:xfrm>
            <a:off x="155576" y="1630335"/>
            <a:ext cx="2195512" cy="4431983"/>
          </a:xfrm>
          <a:prstGeom prst="rect">
            <a:avLst/>
          </a:prstGeom>
          <a:noFill/>
        </p:spPr>
        <p:txBody>
          <a:bodyPr wrap="square" rIns="72000" rtlCol="0">
            <a:spAutoFit/>
          </a:bodyPr>
          <a:lstStyle/>
          <a:p>
            <a:r>
              <a:rPr lang="nb-NO" sz="1200" b="1"/>
              <a:t>Veiledning:</a:t>
            </a:r>
          </a:p>
          <a:p>
            <a:pPr>
              <a:spcAft>
                <a:spcPts val="300"/>
              </a:spcAft>
            </a:pPr>
            <a:r>
              <a:rPr lang="nb-NO" sz="1100"/>
              <a:t>Bruk markedsanalyse for å skissere en beskrivelse av sluttbrukeren for din idé. Beskrivelsen skal få frem ønsker og behov, og viktig informasjon om deres oppførsel. Både kvantifiserbare data (demografi) og kvalitativ beskrivende informasjon (psykografi) er nyttig å innhente.</a:t>
            </a:r>
          </a:p>
          <a:p>
            <a:pPr>
              <a:spcAft>
                <a:spcPts val="300"/>
              </a:spcAft>
            </a:pPr>
            <a:r>
              <a:rPr lang="nb-NO" sz="1200" b="1"/>
              <a:t>Formål:</a:t>
            </a:r>
          </a:p>
          <a:p>
            <a:pPr marL="180975" indent="-180975">
              <a:spcAft>
                <a:spcPts val="300"/>
              </a:spcAft>
              <a:buFont typeface="+mj-lt"/>
              <a:buAutoNum type="arabicPeriod"/>
            </a:pPr>
            <a:r>
              <a:rPr lang="nb-NO" sz="1100"/>
              <a:t>Kundefokus</a:t>
            </a:r>
          </a:p>
          <a:p>
            <a:pPr marL="180975" indent="-180975">
              <a:spcAft>
                <a:spcPts val="300"/>
              </a:spcAft>
              <a:buFont typeface="+mj-lt"/>
              <a:buAutoNum type="arabicPeriod"/>
            </a:pPr>
            <a:r>
              <a:rPr lang="nb-NO" sz="1100"/>
              <a:t>Validering av inngangsmarked ved å detaljere din forståelse av sluttbrukeren</a:t>
            </a:r>
          </a:p>
          <a:p>
            <a:pPr marL="180975" indent="-180975">
              <a:spcAft>
                <a:spcPts val="300"/>
              </a:spcAft>
              <a:buFont typeface="+mj-lt"/>
              <a:buAutoNum type="arabicPeriod"/>
            </a:pPr>
            <a:r>
              <a:rPr lang="nb-NO" sz="1100"/>
              <a:t>Grunnlag for å estimere størrelsen på inngangsmarkedet i steg 4</a:t>
            </a:r>
          </a:p>
          <a:p>
            <a:pPr>
              <a:spcAft>
                <a:spcPts val="300"/>
              </a:spcAft>
            </a:pPr>
            <a:r>
              <a:rPr lang="nb-NO" sz="1200" b="1"/>
              <a:t>Tips:</a:t>
            </a:r>
          </a:p>
          <a:p>
            <a:pPr marL="171450" indent="-171450">
              <a:buFont typeface="Arial" panose="020B0604020202020204" pitchFamily="34" charset="0"/>
              <a:buChar char="•"/>
            </a:pPr>
            <a:r>
              <a:rPr lang="nb-NO" sz="1100"/>
              <a:t>Husk kunde og kundens kunde begrep – hvem er viktigst?</a:t>
            </a:r>
          </a:p>
          <a:p>
            <a:pPr marL="171450" indent="-171450">
              <a:buFont typeface="Arial" panose="020B0604020202020204" pitchFamily="34" charset="0"/>
              <a:buChar char="•"/>
            </a:pPr>
            <a:r>
              <a:rPr lang="nb-NO" sz="1100"/>
              <a:t>Ikke anta – lei en sluttbruker til teamet ditt dersom du ikke har det</a:t>
            </a:r>
          </a:p>
        </p:txBody>
      </p:sp>
      <p:sp>
        <p:nvSpPr>
          <p:cNvPr id="24" name="Title 1">
            <a:extLst>
              <a:ext uri="{FF2B5EF4-FFF2-40B4-BE49-F238E27FC236}">
                <a16:creationId xmlns:a16="http://schemas.microsoft.com/office/drawing/2014/main" id="{1C6A2F6F-833C-7EB0-AF53-F1EB250BD78E}"/>
              </a:ext>
            </a:extLst>
          </p:cNvPr>
          <p:cNvSpPr>
            <a:spLocks noGrp="1"/>
          </p:cNvSpPr>
          <p:nvPr>
            <p:ph type="title"/>
          </p:nvPr>
        </p:nvSpPr>
        <p:spPr>
          <a:xfrm>
            <a:off x="2608263" y="416251"/>
            <a:ext cx="8628536" cy="830997"/>
          </a:xfrm>
        </p:spPr>
        <p:txBody>
          <a:bodyPr anchor="t">
            <a:normAutofit/>
          </a:bodyPr>
          <a:lstStyle/>
          <a:p>
            <a:r>
              <a:rPr lang="nb-NO"/>
              <a:t>Trinn 3: Sluttbrukerprofil</a:t>
            </a:r>
          </a:p>
        </p:txBody>
      </p:sp>
      <p:graphicFrame>
        <p:nvGraphicFramePr>
          <p:cNvPr id="25" name="Tabell 6">
            <a:extLst>
              <a:ext uri="{FF2B5EF4-FFF2-40B4-BE49-F238E27FC236}">
                <a16:creationId xmlns:a16="http://schemas.microsoft.com/office/drawing/2014/main" id="{9F47F5A3-92C4-D923-7963-6782EF4DB35F}"/>
              </a:ext>
            </a:extLst>
          </p:cNvPr>
          <p:cNvGraphicFramePr>
            <a:graphicFrameLocks noGrp="1"/>
          </p:cNvGraphicFramePr>
          <p:nvPr/>
        </p:nvGraphicFramePr>
        <p:xfrm>
          <a:off x="2608263" y="1295520"/>
          <a:ext cx="9104314" cy="4725312"/>
        </p:xfrm>
        <a:graphic>
          <a:graphicData uri="http://schemas.openxmlformats.org/drawingml/2006/table">
            <a:tbl>
              <a:tblPr firstRow="1" bandRow="1">
                <a:tableStyleId>{5C22544A-7EE6-4342-B048-85BDC9FD1C3A}</a:tableStyleId>
              </a:tblPr>
              <a:tblGrid>
                <a:gridCol w="3066916">
                  <a:extLst>
                    <a:ext uri="{9D8B030D-6E8A-4147-A177-3AD203B41FA5}">
                      <a16:colId xmlns:a16="http://schemas.microsoft.com/office/drawing/2014/main" val="3484813850"/>
                    </a:ext>
                  </a:extLst>
                </a:gridCol>
                <a:gridCol w="2012466">
                  <a:extLst>
                    <a:ext uri="{9D8B030D-6E8A-4147-A177-3AD203B41FA5}">
                      <a16:colId xmlns:a16="http://schemas.microsoft.com/office/drawing/2014/main" val="3095717253"/>
                    </a:ext>
                  </a:extLst>
                </a:gridCol>
                <a:gridCol w="2012466">
                  <a:extLst>
                    <a:ext uri="{9D8B030D-6E8A-4147-A177-3AD203B41FA5}">
                      <a16:colId xmlns:a16="http://schemas.microsoft.com/office/drawing/2014/main" val="3567045220"/>
                    </a:ext>
                  </a:extLst>
                </a:gridCol>
                <a:gridCol w="2012466">
                  <a:extLst>
                    <a:ext uri="{9D8B030D-6E8A-4147-A177-3AD203B41FA5}">
                      <a16:colId xmlns:a16="http://schemas.microsoft.com/office/drawing/2014/main" val="862812358"/>
                    </a:ext>
                  </a:extLst>
                </a:gridCol>
              </a:tblGrid>
              <a:tr h="231023">
                <a:tc>
                  <a:txBody>
                    <a:bodyPr/>
                    <a:lstStyle/>
                    <a:p>
                      <a:r>
                        <a:rPr lang="nb-NO" sz="1200" b="1" noProof="0">
                          <a:solidFill>
                            <a:schemeClr val="tx1"/>
                          </a:solidFill>
                        </a:rPr>
                        <a:t>Sluttbrukere</a:t>
                      </a:r>
                    </a:p>
                  </a:txBody>
                  <a:tcPr marL="100584" marR="100584" marT="55321" marB="5532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A6D7E8"/>
                    </a:solidFill>
                  </a:tcPr>
                </a:tc>
                <a:tc>
                  <a:txBody>
                    <a:bodyPr/>
                    <a:lstStyle/>
                    <a:p>
                      <a:r>
                        <a:rPr lang="nb-NO" sz="1200" b="1" noProof="0">
                          <a:solidFill>
                            <a:schemeClr val="tx1"/>
                          </a:solidFill>
                        </a:rPr>
                        <a:t>Bruker A</a:t>
                      </a:r>
                    </a:p>
                  </a:txBody>
                  <a:tcPr marL="100584" marR="100584" marT="55321" marB="5532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A6D7E8"/>
                    </a:solidFill>
                  </a:tcPr>
                </a:tc>
                <a:tc>
                  <a:txBody>
                    <a:bodyPr/>
                    <a:lstStyle/>
                    <a:p>
                      <a:r>
                        <a:rPr lang="nb-NO" sz="1200" b="1" noProof="0">
                          <a:solidFill>
                            <a:schemeClr val="tx1"/>
                          </a:solidFill>
                        </a:rPr>
                        <a:t>Bruker B</a:t>
                      </a:r>
                    </a:p>
                  </a:txBody>
                  <a:tcPr marL="100584" marR="100584" marT="55321" marB="5532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A6D7E8"/>
                    </a:solidFill>
                  </a:tcPr>
                </a:tc>
                <a:tc>
                  <a:txBody>
                    <a:bodyPr/>
                    <a:lstStyle/>
                    <a:p>
                      <a:r>
                        <a:rPr lang="nb-NO" sz="1200" b="1" noProof="0">
                          <a:solidFill>
                            <a:schemeClr val="tx1"/>
                          </a:solidFill>
                        </a:rPr>
                        <a:t>Bruker C</a:t>
                      </a:r>
                    </a:p>
                  </a:txBody>
                  <a:tcPr marL="100584" marR="100584" marT="55321" marB="5532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A6D7E8"/>
                    </a:solidFill>
                  </a:tcPr>
                </a:tc>
                <a:extLst>
                  <a:ext uri="{0D108BD9-81ED-4DB2-BD59-A6C34878D82A}">
                    <a16:rowId xmlns:a16="http://schemas.microsoft.com/office/drawing/2014/main" val="1727333709"/>
                  </a:ext>
                </a:extLst>
              </a:tr>
              <a:tr h="758803">
                <a:tc>
                  <a:txBody>
                    <a:bodyPr/>
                    <a:lstStyle/>
                    <a:p>
                      <a:r>
                        <a:rPr lang="nb-NO" sz="1100" b="1" noProof="0">
                          <a:solidFill>
                            <a:schemeClr val="tx1"/>
                          </a:solidFill>
                        </a:rPr>
                        <a:t>Demografi; </a:t>
                      </a:r>
                      <a:r>
                        <a:rPr lang="nb-NO" sz="1050" b="0" i="1" noProof="0">
                          <a:solidFill>
                            <a:schemeClr val="tx1"/>
                          </a:solidFill>
                        </a:rPr>
                        <a:t>Kvantifiserbare data for å identifisere sluttbruker, og filtrere hvem som ikke er det. Finn ut hvilke data som er relevante for dere, generelle kategorier er kjønn, alder, inntekt, geografi, stillingstittel, utdanning, etnisitet, sivilstatus, politisk tilhørighet ol.</a:t>
                      </a:r>
                    </a:p>
                  </a:txBody>
                  <a:tcPr marL="100584" marR="100584" marT="55321" marB="5532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bg1"/>
                    </a:solidFill>
                  </a:tcPr>
                </a:tc>
                <a:tc>
                  <a:txBody>
                    <a:bodyPr/>
                    <a:lstStyle/>
                    <a:p>
                      <a:endParaRPr lang="nb-NO" sz="1050" b="0" noProof="0">
                        <a:solidFill>
                          <a:schemeClr val="tx1"/>
                        </a:solidFill>
                      </a:endParaRPr>
                    </a:p>
                  </a:txBody>
                  <a:tcPr marL="100584" marR="100584" marT="55321" marB="5532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bg1"/>
                    </a:solidFill>
                  </a:tcPr>
                </a:tc>
                <a:tc>
                  <a:txBody>
                    <a:bodyPr/>
                    <a:lstStyle/>
                    <a:p>
                      <a:endParaRPr lang="nb-NO" sz="1050" b="0" noProof="0">
                        <a:solidFill>
                          <a:schemeClr val="tx1"/>
                        </a:solidFill>
                      </a:endParaRPr>
                    </a:p>
                  </a:txBody>
                  <a:tcPr marL="100584" marR="100584" marT="55321" marB="5532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bg1"/>
                    </a:solidFill>
                  </a:tcPr>
                </a:tc>
                <a:tc>
                  <a:txBody>
                    <a:bodyPr/>
                    <a:lstStyle/>
                    <a:p>
                      <a:endParaRPr lang="nb-NO" sz="1050" b="0" noProof="0">
                        <a:solidFill>
                          <a:schemeClr val="tx1"/>
                        </a:solidFill>
                      </a:endParaRPr>
                    </a:p>
                  </a:txBody>
                  <a:tcPr marL="100584" marR="100584" marT="55321" marB="5532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841485112"/>
                  </a:ext>
                </a:extLst>
              </a:tr>
              <a:tr h="626858">
                <a:tc>
                  <a:txBody>
                    <a:bodyPr/>
                    <a:lstStyle/>
                    <a:p>
                      <a:r>
                        <a:rPr lang="nb-NO" sz="1100" b="1" noProof="0">
                          <a:solidFill>
                            <a:schemeClr val="tx1"/>
                          </a:solidFill>
                        </a:rPr>
                        <a:t>Psykografi; </a:t>
                      </a:r>
                      <a:r>
                        <a:rPr lang="nb-NO" sz="1050" b="0" i="1" kern="1200" noProof="0">
                          <a:solidFill>
                            <a:schemeClr val="tx1"/>
                          </a:solidFill>
                          <a:latin typeface="+mn-lt"/>
                          <a:ea typeface="+mn-ea"/>
                          <a:cs typeface="+mn-cs"/>
                        </a:rPr>
                        <a:t>Kvalitativ informasjon, må tilpasses deres informasjonsbehov; eksempelvis ambisjoner, frykt, motivatorer, hobbyer, meninger, verdier, livsprioriteringer, personlighetstrekk, vaner ol.</a:t>
                      </a:r>
                    </a:p>
                  </a:txBody>
                  <a:tcPr marL="100584" marR="100584" marT="55321" marB="5532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bg1"/>
                    </a:solidFill>
                  </a:tcPr>
                </a:tc>
                <a:tc>
                  <a:txBody>
                    <a:bodyPr/>
                    <a:lstStyle/>
                    <a:p>
                      <a:endParaRPr lang="nb-NO" sz="1050" b="0" noProof="0">
                        <a:solidFill>
                          <a:schemeClr val="tx1"/>
                        </a:solidFill>
                      </a:endParaRPr>
                    </a:p>
                  </a:txBody>
                  <a:tcPr marL="100584" marR="100584" marT="55321" marB="5532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bg1"/>
                    </a:solidFill>
                  </a:tcPr>
                </a:tc>
                <a:tc>
                  <a:txBody>
                    <a:bodyPr/>
                    <a:lstStyle/>
                    <a:p>
                      <a:endParaRPr lang="nb-NO" sz="1050" b="0" noProof="0">
                        <a:solidFill>
                          <a:schemeClr val="tx1"/>
                        </a:solidFill>
                      </a:endParaRPr>
                    </a:p>
                  </a:txBody>
                  <a:tcPr marL="100584" marR="100584" marT="55321" marB="5532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bg1"/>
                    </a:solidFill>
                  </a:tcPr>
                </a:tc>
                <a:tc>
                  <a:txBody>
                    <a:bodyPr/>
                    <a:lstStyle/>
                    <a:p>
                      <a:endParaRPr lang="nb-NO" sz="1050" b="0" noProof="0">
                        <a:solidFill>
                          <a:schemeClr val="tx1"/>
                        </a:solidFill>
                      </a:endParaRPr>
                    </a:p>
                  </a:txBody>
                  <a:tcPr marL="100584" marR="100584" marT="55321" marB="5532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171371688"/>
                  </a:ext>
                </a:extLst>
              </a:tr>
              <a:tr h="758803">
                <a:tc>
                  <a:txBody>
                    <a:bodyPr/>
                    <a:lstStyle/>
                    <a:p>
                      <a:r>
                        <a:rPr lang="nb-NO" sz="1100" b="1" noProof="0">
                          <a:solidFill>
                            <a:schemeClr val="tx1"/>
                          </a:solidFill>
                        </a:rPr>
                        <a:t>Proxy produkter; </a:t>
                      </a:r>
                      <a:r>
                        <a:rPr lang="nb-NO" sz="1050" b="0" i="1" kern="1200" noProof="0">
                          <a:solidFill>
                            <a:schemeClr val="tx1"/>
                          </a:solidFill>
                          <a:latin typeface="+mn-lt"/>
                          <a:ea typeface="+mn-ea"/>
                          <a:cs typeface="+mn-cs"/>
                        </a:rPr>
                        <a:t>Hvilke andre produkter eier disse sluttbrukerne og hvilke verdsetter de høyest? Hvilke produkter har den høyeste korrelasjonen med dine målsluttbrukere? Kan disse produktene representere personens personlige preferanser?</a:t>
                      </a:r>
                    </a:p>
                  </a:txBody>
                  <a:tcPr marL="111748" marR="111748" marT="55321" marB="5532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bg1"/>
                    </a:solidFill>
                  </a:tcPr>
                </a:tc>
                <a:tc>
                  <a:txBody>
                    <a:bodyPr/>
                    <a:lstStyle/>
                    <a:p>
                      <a:endParaRPr lang="nb-NO" sz="1050" b="0" noProof="0">
                        <a:solidFill>
                          <a:schemeClr val="tx1"/>
                        </a:solidFill>
                      </a:endParaRPr>
                    </a:p>
                  </a:txBody>
                  <a:tcPr marL="111748" marR="111748" marT="55321" marB="5532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bg1"/>
                    </a:solidFill>
                  </a:tcPr>
                </a:tc>
                <a:tc>
                  <a:txBody>
                    <a:bodyPr/>
                    <a:lstStyle/>
                    <a:p>
                      <a:endParaRPr lang="nb-NO" sz="1050" b="0" noProof="0">
                        <a:solidFill>
                          <a:schemeClr val="tx1"/>
                        </a:solidFill>
                      </a:endParaRPr>
                    </a:p>
                  </a:txBody>
                  <a:tcPr marL="111748" marR="111748" marT="55321" marB="5532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bg1"/>
                    </a:solidFill>
                  </a:tcPr>
                </a:tc>
                <a:tc>
                  <a:txBody>
                    <a:bodyPr/>
                    <a:lstStyle/>
                    <a:p>
                      <a:endParaRPr lang="nb-NO" sz="1050" b="0" noProof="0">
                        <a:solidFill>
                          <a:schemeClr val="tx1"/>
                        </a:solidFill>
                      </a:endParaRPr>
                    </a:p>
                  </a:txBody>
                  <a:tcPr marL="111748" marR="111748" marT="55321" marB="5532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810552513"/>
                  </a:ext>
                </a:extLst>
              </a:tr>
              <a:tr h="758803">
                <a:tc>
                  <a:txBody>
                    <a:bodyPr/>
                    <a:lstStyle/>
                    <a:p>
                      <a:r>
                        <a:rPr lang="nb-NO" sz="1100" b="1" noProof="0">
                          <a:solidFill>
                            <a:schemeClr val="tx1"/>
                          </a:solidFill>
                        </a:rPr>
                        <a:t>Vannhull; </a:t>
                      </a:r>
                      <a:r>
                        <a:rPr lang="nb-NO" sz="1050" b="0" i="1" kern="1200" noProof="0">
                          <a:solidFill>
                            <a:schemeClr val="tx1"/>
                          </a:solidFill>
                          <a:latin typeface="+mn-lt"/>
                          <a:ea typeface="+mn-ea"/>
                          <a:cs typeface="+mn-cs"/>
                        </a:rPr>
                        <a:t>Steder hvor sluttbrukerne dine samles og deler informasjon; pålitelige steder hvor informasjon om ditt produkt kan bli spredt via “jungeltelegrafen”. F.eks. lokasjoner, assosiasjoner, nettplattformer.</a:t>
                      </a:r>
                    </a:p>
                  </a:txBody>
                  <a:tcPr marL="111748" marR="111748" marT="55321" marB="5532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bg1"/>
                    </a:solidFill>
                  </a:tcPr>
                </a:tc>
                <a:tc>
                  <a:txBody>
                    <a:bodyPr/>
                    <a:lstStyle/>
                    <a:p>
                      <a:endParaRPr lang="nb-NO" sz="1050" b="0" noProof="0">
                        <a:solidFill>
                          <a:schemeClr val="tx1"/>
                        </a:solidFill>
                      </a:endParaRPr>
                    </a:p>
                  </a:txBody>
                  <a:tcPr marL="111748" marR="111748" marT="55321" marB="5532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bg1"/>
                    </a:solidFill>
                  </a:tcPr>
                </a:tc>
                <a:tc>
                  <a:txBody>
                    <a:bodyPr/>
                    <a:lstStyle/>
                    <a:p>
                      <a:endParaRPr lang="nb-NO" sz="1050" b="0" noProof="0">
                        <a:solidFill>
                          <a:schemeClr val="tx1"/>
                        </a:solidFill>
                      </a:endParaRPr>
                    </a:p>
                  </a:txBody>
                  <a:tcPr marL="111748" marR="111748" marT="55321" marB="5532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bg1"/>
                    </a:solidFill>
                  </a:tcPr>
                </a:tc>
                <a:tc>
                  <a:txBody>
                    <a:bodyPr/>
                    <a:lstStyle/>
                    <a:p>
                      <a:endParaRPr lang="nb-NO" sz="1050" b="0" noProof="0">
                        <a:solidFill>
                          <a:schemeClr val="tx1"/>
                        </a:solidFill>
                      </a:endParaRPr>
                    </a:p>
                  </a:txBody>
                  <a:tcPr marL="111748" marR="111748" marT="55321" marB="5532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219658553"/>
                  </a:ext>
                </a:extLst>
              </a:tr>
              <a:tr h="626858">
                <a:tc>
                  <a:txBody>
                    <a:bodyPr/>
                    <a:lstStyle/>
                    <a:p>
                      <a:r>
                        <a:rPr lang="nb-NO" sz="1100" b="1" noProof="0">
                          <a:solidFill>
                            <a:schemeClr val="tx1"/>
                          </a:solidFill>
                        </a:rPr>
                        <a:t>En dag i deres sko; </a:t>
                      </a:r>
                      <a:r>
                        <a:rPr lang="nb-NO" sz="1050" b="0" i="1" kern="1200" noProof="0">
                          <a:solidFill>
                            <a:schemeClr val="tx1"/>
                          </a:solidFill>
                          <a:latin typeface="+mn-lt"/>
                          <a:ea typeface="+mn-ea"/>
                          <a:cs typeface="+mn-cs"/>
                        </a:rPr>
                        <a:t>Beskriv en dag i sluttbrukerens liv og hva som foregår i hans/hennes hode. Eks. hvor befinner de seg, hvordan er samhandling med andre, arbeidsmengde, ol.</a:t>
                      </a:r>
                    </a:p>
                  </a:txBody>
                  <a:tcPr marL="111748" marR="111748" marT="55321" marB="5532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bg1"/>
                    </a:solidFill>
                  </a:tcPr>
                </a:tc>
                <a:tc>
                  <a:txBody>
                    <a:bodyPr/>
                    <a:lstStyle/>
                    <a:p>
                      <a:endParaRPr lang="nb-NO" sz="1050" b="0" noProof="0">
                        <a:solidFill>
                          <a:schemeClr val="tx1"/>
                        </a:solidFill>
                      </a:endParaRPr>
                    </a:p>
                  </a:txBody>
                  <a:tcPr marL="111748" marR="111748" marT="55321" marB="5532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bg1"/>
                    </a:solidFill>
                  </a:tcPr>
                </a:tc>
                <a:tc>
                  <a:txBody>
                    <a:bodyPr/>
                    <a:lstStyle/>
                    <a:p>
                      <a:endParaRPr lang="nb-NO" sz="1050" b="0" noProof="0">
                        <a:solidFill>
                          <a:schemeClr val="tx1"/>
                        </a:solidFill>
                      </a:endParaRPr>
                    </a:p>
                  </a:txBody>
                  <a:tcPr marL="111748" marR="111748" marT="55321" marB="5532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bg1"/>
                    </a:solidFill>
                  </a:tcPr>
                </a:tc>
                <a:tc>
                  <a:txBody>
                    <a:bodyPr/>
                    <a:lstStyle/>
                    <a:p>
                      <a:endParaRPr lang="nb-NO" sz="1050" b="0" noProof="0">
                        <a:solidFill>
                          <a:schemeClr val="tx1"/>
                        </a:solidFill>
                      </a:endParaRPr>
                    </a:p>
                  </a:txBody>
                  <a:tcPr marL="111748" marR="111748" marT="55321" marB="5532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218656776"/>
                  </a:ext>
                </a:extLst>
              </a:tr>
            </a:tbl>
          </a:graphicData>
        </a:graphic>
      </p:graphicFrame>
      <p:grpSp>
        <p:nvGrpSpPr>
          <p:cNvPr id="2" name="Gruppe 1">
            <a:extLst>
              <a:ext uri="{FF2B5EF4-FFF2-40B4-BE49-F238E27FC236}">
                <a16:creationId xmlns:a16="http://schemas.microsoft.com/office/drawing/2014/main" id="{7C1A979F-AD00-2D30-2A45-6BE45B7EFC5A}"/>
              </a:ext>
            </a:extLst>
          </p:cNvPr>
          <p:cNvGrpSpPr/>
          <p:nvPr/>
        </p:nvGrpSpPr>
        <p:grpSpPr>
          <a:xfrm>
            <a:off x="9731284" y="471500"/>
            <a:ext cx="2154409" cy="705859"/>
            <a:chOff x="1587578" y="2072602"/>
            <a:chExt cx="8947007" cy="2931350"/>
          </a:xfrm>
        </p:grpSpPr>
        <p:pic>
          <p:nvPicPr>
            <p:cNvPr id="3" name="Bilde 2">
              <a:extLst>
                <a:ext uri="{FF2B5EF4-FFF2-40B4-BE49-F238E27FC236}">
                  <a16:creationId xmlns:a16="http://schemas.microsoft.com/office/drawing/2014/main" id="{6FF1B790-B377-F64E-A6CF-2C85FD59B146}"/>
                </a:ext>
              </a:extLst>
            </p:cNvPr>
            <p:cNvPicPr>
              <a:picLocks noChangeAspect="1"/>
            </p:cNvPicPr>
            <p:nvPr/>
          </p:nvPicPr>
          <p:blipFill rotWithShape="1">
            <a:blip r:embed="rId3"/>
            <a:srcRect t="23971" b="27970"/>
            <a:stretch/>
          </p:blipFill>
          <p:spPr>
            <a:xfrm>
              <a:off x="1587578" y="2072602"/>
              <a:ext cx="8947007" cy="2931350"/>
            </a:xfrm>
            <a:prstGeom prst="rect">
              <a:avLst/>
            </a:prstGeom>
          </p:spPr>
        </p:pic>
        <p:sp>
          <p:nvSpPr>
            <p:cNvPr id="4" name="Ellipse 3">
              <a:extLst>
                <a:ext uri="{FF2B5EF4-FFF2-40B4-BE49-F238E27FC236}">
                  <a16:creationId xmlns:a16="http://schemas.microsoft.com/office/drawing/2014/main" id="{8474468B-14CC-B9BB-AC43-66A8F3081063}"/>
                </a:ext>
              </a:extLst>
            </p:cNvPr>
            <p:cNvSpPr/>
            <p:nvPr/>
          </p:nvSpPr>
          <p:spPr>
            <a:xfrm>
              <a:off x="2336064" y="2132116"/>
              <a:ext cx="1615514" cy="2807714"/>
            </a:xfrm>
            <a:prstGeom prst="ellipse">
              <a:avLst/>
            </a:prstGeom>
            <a:noFill/>
            <a:ln w="28575">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5" name="Ellipse 4">
              <a:extLst>
                <a:ext uri="{FF2B5EF4-FFF2-40B4-BE49-F238E27FC236}">
                  <a16:creationId xmlns:a16="http://schemas.microsoft.com/office/drawing/2014/main" id="{0A3CAC11-D610-526C-2BA5-9AEBA41DE191}"/>
                </a:ext>
              </a:extLst>
            </p:cNvPr>
            <p:cNvSpPr/>
            <p:nvPr/>
          </p:nvSpPr>
          <p:spPr>
            <a:xfrm>
              <a:off x="3652818" y="2132116"/>
              <a:ext cx="1335136" cy="2807714"/>
            </a:xfrm>
            <a:prstGeom prst="ellipse">
              <a:avLst/>
            </a:prstGeom>
            <a:noFill/>
            <a:ln w="28575">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7" name="Ellipse 6">
              <a:extLst>
                <a:ext uri="{FF2B5EF4-FFF2-40B4-BE49-F238E27FC236}">
                  <a16:creationId xmlns:a16="http://schemas.microsoft.com/office/drawing/2014/main" id="{92046128-35FF-26E6-4C13-B40D99946346}"/>
                </a:ext>
              </a:extLst>
            </p:cNvPr>
            <p:cNvSpPr/>
            <p:nvPr/>
          </p:nvSpPr>
          <p:spPr>
            <a:xfrm>
              <a:off x="6951633" y="2132116"/>
              <a:ext cx="1335136" cy="2807714"/>
            </a:xfrm>
            <a:prstGeom prst="ellipse">
              <a:avLst/>
            </a:prstGeom>
            <a:noFill/>
            <a:ln w="28575">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grpSp>
      <p:sp>
        <p:nvSpPr>
          <p:cNvPr id="8" name="Rektangel 7">
            <a:extLst>
              <a:ext uri="{FF2B5EF4-FFF2-40B4-BE49-F238E27FC236}">
                <a16:creationId xmlns:a16="http://schemas.microsoft.com/office/drawing/2014/main" id="{0C01B028-EC2B-AC71-FE2A-A3D746694DFD}"/>
              </a:ext>
            </a:extLst>
          </p:cNvPr>
          <p:cNvSpPr/>
          <p:nvPr/>
        </p:nvSpPr>
        <p:spPr>
          <a:xfrm>
            <a:off x="9731283" y="208691"/>
            <a:ext cx="1984577" cy="1013324"/>
          </a:xfrm>
          <a:prstGeom prst="rect">
            <a:avLst/>
          </a:pr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nb-NO" sz="1100" i="1">
                <a:solidFill>
                  <a:schemeClr val="bg1">
                    <a:lumMod val="50000"/>
                  </a:schemeClr>
                </a:solidFill>
              </a:rPr>
              <a:t>Eksempel på ulike brukere:</a:t>
            </a:r>
          </a:p>
        </p:txBody>
      </p:sp>
      <p:grpSp>
        <p:nvGrpSpPr>
          <p:cNvPr id="9" name="Gruppe 8">
            <a:extLst>
              <a:ext uri="{FF2B5EF4-FFF2-40B4-BE49-F238E27FC236}">
                <a16:creationId xmlns:a16="http://schemas.microsoft.com/office/drawing/2014/main" id="{064A3D30-AA78-8CA6-9001-D26C22E8680E}"/>
              </a:ext>
            </a:extLst>
          </p:cNvPr>
          <p:cNvGrpSpPr/>
          <p:nvPr/>
        </p:nvGrpSpPr>
        <p:grpSpPr>
          <a:xfrm>
            <a:off x="596583" y="313599"/>
            <a:ext cx="1235995" cy="1266969"/>
            <a:chOff x="4132857" y="961834"/>
            <a:chExt cx="5137449" cy="5266195"/>
          </a:xfrm>
        </p:grpSpPr>
        <p:pic>
          <p:nvPicPr>
            <p:cNvPr id="11" name="Bilde 10" descr="Et bilde som inneholder tekst, målestokk&#10;&#10;Automatisk generert beskrivelse">
              <a:extLst>
                <a:ext uri="{FF2B5EF4-FFF2-40B4-BE49-F238E27FC236}">
                  <a16:creationId xmlns:a16="http://schemas.microsoft.com/office/drawing/2014/main" id="{C776362F-F81C-D433-E6A2-58BEA0C7A62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132857" y="961834"/>
              <a:ext cx="5137449" cy="5266195"/>
            </a:xfrm>
            <a:prstGeom prst="rect">
              <a:avLst/>
            </a:prstGeom>
          </p:spPr>
        </p:pic>
        <p:sp>
          <p:nvSpPr>
            <p:cNvPr id="12" name="Ellipse 11">
              <a:extLst>
                <a:ext uri="{FF2B5EF4-FFF2-40B4-BE49-F238E27FC236}">
                  <a16:creationId xmlns:a16="http://schemas.microsoft.com/office/drawing/2014/main" id="{18EDD95F-6A13-D7DF-BA85-B6759562CFEE}"/>
                </a:ext>
              </a:extLst>
            </p:cNvPr>
            <p:cNvSpPr/>
            <p:nvPr/>
          </p:nvSpPr>
          <p:spPr>
            <a:xfrm>
              <a:off x="5273870" y="2313367"/>
              <a:ext cx="914399" cy="914399"/>
            </a:xfrm>
            <a:prstGeom prst="ellipse">
              <a:avLst/>
            </a:prstGeom>
            <a:noFill/>
            <a:ln w="28575">
              <a:solidFill>
                <a:schemeClr val="tx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grpSp>
    </p:spTree>
    <p:extLst>
      <p:ext uri="{BB962C8B-B14F-4D97-AF65-F5344CB8AC3E}">
        <p14:creationId xmlns:p14="http://schemas.microsoft.com/office/powerpoint/2010/main" val="5227876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ktangel 16">
            <a:extLst>
              <a:ext uri="{FF2B5EF4-FFF2-40B4-BE49-F238E27FC236}">
                <a16:creationId xmlns:a16="http://schemas.microsoft.com/office/drawing/2014/main" id="{C0C3B48E-0FA3-40C4-B431-04DE121FEAE9}"/>
              </a:ext>
            </a:extLst>
          </p:cNvPr>
          <p:cNvSpPr/>
          <p:nvPr/>
        </p:nvSpPr>
        <p:spPr>
          <a:xfrm>
            <a:off x="0" y="0"/>
            <a:ext cx="2424114" cy="6858000"/>
          </a:xfrm>
          <a:prstGeom prst="rect">
            <a:avLst/>
          </a:prstGeom>
          <a:solidFill>
            <a:srgbClr val="81C5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pic>
        <p:nvPicPr>
          <p:cNvPr id="18" name="Bilde 17">
            <a:extLst>
              <a:ext uri="{FF2B5EF4-FFF2-40B4-BE49-F238E27FC236}">
                <a16:creationId xmlns:a16="http://schemas.microsoft.com/office/drawing/2014/main" id="{0E3D2EB5-CF5B-0E97-7E3D-7F4BAADD9865}"/>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5982408"/>
            <a:ext cx="1297172" cy="875591"/>
          </a:xfrm>
          <a:prstGeom prst="rect">
            <a:avLst/>
          </a:prstGeom>
        </p:spPr>
      </p:pic>
      <p:sp>
        <p:nvSpPr>
          <p:cNvPr id="23" name="TekstSylinder 22">
            <a:extLst>
              <a:ext uri="{FF2B5EF4-FFF2-40B4-BE49-F238E27FC236}">
                <a16:creationId xmlns:a16="http://schemas.microsoft.com/office/drawing/2014/main" id="{905E463F-6FCA-6B1B-3A4A-2FD63642A9C8}"/>
              </a:ext>
            </a:extLst>
          </p:cNvPr>
          <p:cNvSpPr txBox="1"/>
          <p:nvPr/>
        </p:nvSpPr>
        <p:spPr>
          <a:xfrm>
            <a:off x="155576" y="1712928"/>
            <a:ext cx="2195512" cy="4524315"/>
          </a:xfrm>
          <a:prstGeom prst="rect">
            <a:avLst/>
          </a:prstGeom>
          <a:noFill/>
        </p:spPr>
        <p:txBody>
          <a:bodyPr wrap="square" rtlCol="0">
            <a:spAutoFit/>
          </a:bodyPr>
          <a:lstStyle/>
          <a:p>
            <a:r>
              <a:rPr lang="nb-NO" sz="1200" b="1"/>
              <a:t>Veiledning:</a:t>
            </a:r>
          </a:p>
          <a:p>
            <a:pPr>
              <a:spcAft>
                <a:spcPts val="600"/>
              </a:spcAft>
            </a:pPr>
            <a:r>
              <a:rPr lang="nb-NO" sz="1100"/>
              <a:t>Øvelsen er en prosess for å estimere total omsetning du kan oppnå, i antall kroner per år, for inngangsmarkedet </a:t>
            </a:r>
            <a:r>
              <a:rPr lang="nb-NO" sz="1100" i="1"/>
              <a:t>dersom du oppnår 100% markedsandel.</a:t>
            </a:r>
            <a:endParaRPr lang="nb-NO" sz="1100"/>
          </a:p>
          <a:p>
            <a:r>
              <a:rPr lang="nb-NO" sz="1200" b="1"/>
              <a:t>Formål:</a:t>
            </a:r>
          </a:p>
          <a:p>
            <a:pPr>
              <a:spcAft>
                <a:spcPts val="600"/>
              </a:spcAft>
            </a:pPr>
            <a:r>
              <a:rPr lang="nb-NO" sz="1100"/>
              <a:t>Inngangsmarkedet må være en hensiktsmessig størrelse; dersom det er for stort, har du ikke nok ressurser til å konkurrere, dersom det er for lite får du ikke nok omsetning til å tjene penger. Øvelsen styrker teamets forståelse for inngangsmarkedet, både mtp. kvantitative estimater over potensielle kunder og inntekter, men også en forståelse for hva som gjør markedet attraktivt.</a:t>
            </a:r>
          </a:p>
          <a:p>
            <a:r>
              <a:rPr lang="nb-NO" sz="1200" b="1"/>
              <a:t>Tips:</a:t>
            </a:r>
          </a:p>
          <a:p>
            <a:pPr marL="171450" indent="-171450">
              <a:buFont typeface="Arial" panose="020B0604020202020204" pitchFamily="34" charset="0"/>
              <a:buChar char="•"/>
            </a:pPr>
            <a:r>
              <a:rPr lang="nb-NO" sz="1100"/>
              <a:t>Arbeid «bottom up» basert på sluttbrukerprfiler fra trinn 3</a:t>
            </a:r>
          </a:p>
          <a:p>
            <a:pPr marL="171450" indent="-171450">
              <a:buFont typeface="Arial" panose="020B0604020202020204" pitchFamily="34" charset="0"/>
              <a:buChar char="•"/>
            </a:pPr>
            <a:r>
              <a:rPr lang="nb-NO" sz="1100"/>
              <a:t>Arbeid «top down» fra andre markedskilder/resonnement.</a:t>
            </a:r>
          </a:p>
        </p:txBody>
      </p:sp>
      <p:sp>
        <p:nvSpPr>
          <p:cNvPr id="24" name="Title 1">
            <a:extLst>
              <a:ext uri="{FF2B5EF4-FFF2-40B4-BE49-F238E27FC236}">
                <a16:creationId xmlns:a16="http://schemas.microsoft.com/office/drawing/2014/main" id="{1C6A2F6F-833C-7EB0-AF53-F1EB250BD78E}"/>
              </a:ext>
            </a:extLst>
          </p:cNvPr>
          <p:cNvSpPr>
            <a:spLocks noGrp="1"/>
          </p:cNvSpPr>
          <p:nvPr>
            <p:ph type="title"/>
          </p:nvPr>
        </p:nvSpPr>
        <p:spPr>
          <a:xfrm>
            <a:off x="2608264" y="416251"/>
            <a:ext cx="8628536" cy="830997"/>
          </a:xfrm>
        </p:spPr>
        <p:txBody>
          <a:bodyPr anchor="t">
            <a:normAutofit/>
          </a:bodyPr>
          <a:lstStyle/>
          <a:p>
            <a:r>
              <a:rPr lang="nb-NO"/>
              <a:t>Trinn 4: Størrelse på inngangsmarked</a:t>
            </a:r>
          </a:p>
        </p:txBody>
      </p:sp>
      <p:graphicFrame>
        <p:nvGraphicFramePr>
          <p:cNvPr id="2" name="Plassholder for innhold 4">
            <a:extLst>
              <a:ext uri="{FF2B5EF4-FFF2-40B4-BE49-F238E27FC236}">
                <a16:creationId xmlns:a16="http://schemas.microsoft.com/office/drawing/2014/main" id="{26685A93-6723-533B-E50B-E6EC3C37ABA3}"/>
              </a:ext>
            </a:extLst>
          </p:cNvPr>
          <p:cNvGraphicFramePr>
            <a:graphicFrameLocks noGrp="1"/>
          </p:cNvGraphicFramePr>
          <p:nvPr>
            <p:ph idx="1"/>
          </p:nvPr>
        </p:nvGraphicFramePr>
        <p:xfrm>
          <a:off x="2608264" y="1104900"/>
          <a:ext cx="9104308" cy="4943473"/>
        </p:xfrm>
        <a:graphic>
          <a:graphicData uri="http://schemas.openxmlformats.org/drawingml/2006/table">
            <a:tbl>
              <a:tblPr firstRow="1" firstCol="1" bandRow="1"/>
              <a:tblGrid>
                <a:gridCol w="500289">
                  <a:extLst>
                    <a:ext uri="{9D8B030D-6E8A-4147-A177-3AD203B41FA5}">
                      <a16:colId xmlns:a16="http://schemas.microsoft.com/office/drawing/2014/main" val="2145550488"/>
                    </a:ext>
                  </a:extLst>
                </a:gridCol>
                <a:gridCol w="4109728">
                  <a:extLst>
                    <a:ext uri="{9D8B030D-6E8A-4147-A177-3AD203B41FA5}">
                      <a16:colId xmlns:a16="http://schemas.microsoft.com/office/drawing/2014/main" val="1943476078"/>
                    </a:ext>
                  </a:extLst>
                </a:gridCol>
                <a:gridCol w="4494291">
                  <a:extLst>
                    <a:ext uri="{9D8B030D-6E8A-4147-A177-3AD203B41FA5}">
                      <a16:colId xmlns:a16="http://schemas.microsoft.com/office/drawing/2014/main" val="3129842272"/>
                    </a:ext>
                  </a:extLst>
                </a:gridCol>
              </a:tblGrid>
              <a:tr h="297963">
                <a:tc gridSpan="3">
                  <a:txBody>
                    <a:bodyPr/>
                    <a:lstStyle/>
                    <a:p>
                      <a:pPr>
                        <a:lnSpc>
                          <a:spcPct val="107000"/>
                        </a:lnSpc>
                        <a:spcAft>
                          <a:spcPts val="800"/>
                        </a:spcAft>
                      </a:pPr>
                      <a:r>
                        <a:rPr lang="nb-NO" sz="1200" b="1" noProof="0">
                          <a:solidFill>
                            <a:schemeClr val="tx2"/>
                          </a:solidFill>
                          <a:effectLst/>
                          <a:latin typeface="Calibri" panose="020F0502020204030204" pitchFamily="34" charset="0"/>
                          <a:ea typeface="Calibri" panose="020F0502020204030204" pitchFamily="34" charset="0"/>
                          <a:cs typeface="Times New Roman" panose="02020603050405020304" pitchFamily="18" charset="0"/>
                        </a:rPr>
                        <a:t>1: Engangsbetaling</a:t>
                      </a:r>
                      <a:endParaRPr lang="nb-NO" sz="1050" noProof="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A6D7E8"/>
                    </a:solidFill>
                  </a:tcPr>
                </a:tc>
                <a:tc hMerge="1">
                  <a:txBody>
                    <a:bodyPr/>
                    <a:lstStyle/>
                    <a:p>
                      <a:endParaRPr lang="nb-NO"/>
                    </a:p>
                  </a:txBody>
                  <a:tcPr>
                    <a:lnL w="12700" cap="flat" cmpd="sng" algn="ctr">
                      <a:solidFill>
                        <a:srgbClr val="000000"/>
                      </a:solidFill>
                      <a:prstDash val="solid"/>
                      <a:round/>
                      <a:headEnd type="none" w="med" len="med"/>
                      <a:tailEnd type="none" w="med" len="med"/>
                    </a:lnL>
                  </a:tcPr>
                </a:tc>
                <a:tc hMerge="1">
                  <a:txBody>
                    <a:bodyPr/>
                    <a:lstStyle/>
                    <a:p>
                      <a:endParaRPr lang="nb-NO"/>
                    </a:p>
                  </a:txBody>
                  <a:tcPr/>
                </a:tc>
                <a:extLst>
                  <a:ext uri="{0D108BD9-81ED-4DB2-BD59-A6C34878D82A}">
                    <a16:rowId xmlns:a16="http://schemas.microsoft.com/office/drawing/2014/main" val="4188857761"/>
                  </a:ext>
                </a:extLst>
              </a:tr>
              <a:tr h="293706">
                <a:tc>
                  <a:txBody>
                    <a:bodyPr/>
                    <a:lstStyle/>
                    <a:p>
                      <a:pPr algn="ctr">
                        <a:lnSpc>
                          <a:spcPct val="107000"/>
                        </a:lnSpc>
                        <a:spcAft>
                          <a:spcPts val="800"/>
                        </a:spcAft>
                      </a:pPr>
                      <a:r>
                        <a:rPr lang="nb-NO" sz="1050" b="1" noProof="0">
                          <a:solidFill>
                            <a:schemeClr val="tx2"/>
                          </a:solidFill>
                          <a:effectLst/>
                          <a:latin typeface="Calibri" panose="020F0502020204030204" pitchFamily="34" charset="0"/>
                          <a:ea typeface="Calibri" panose="020F0502020204030204" pitchFamily="34" charset="0"/>
                          <a:cs typeface="Times New Roman" panose="02020603050405020304" pitchFamily="18" charset="0"/>
                        </a:rPr>
                        <a:t>1a</a:t>
                      </a:r>
                      <a:endParaRPr lang="nb-NO" sz="900" b="1" noProof="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7000"/>
                        </a:lnSpc>
                        <a:spcAft>
                          <a:spcPts val="800"/>
                        </a:spcAft>
                      </a:pPr>
                      <a:r>
                        <a:rPr lang="nb-NO" sz="1050" noProof="0">
                          <a:solidFill>
                            <a:schemeClr val="tx2"/>
                          </a:solidFill>
                          <a:effectLst/>
                          <a:latin typeface="Calibri" panose="020F0502020204030204" pitchFamily="34" charset="0"/>
                          <a:ea typeface="Calibri" panose="020F0502020204030204" pitchFamily="34" charset="0"/>
                          <a:cs typeface="Times New Roman" panose="02020603050405020304" pitchFamily="18" charset="0"/>
                        </a:rPr>
                        <a:t>Antall enheter det er behov for per sluttbruker, per år?</a:t>
                      </a:r>
                      <a:endParaRPr lang="nb-NO" sz="900" noProof="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7000"/>
                        </a:lnSpc>
                        <a:spcAft>
                          <a:spcPts val="800"/>
                        </a:spcAft>
                      </a:pPr>
                      <a:r>
                        <a:rPr lang="nb-NO" sz="1050" b="1" noProof="0">
                          <a:solidFill>
                            <a:schemeClr val="tx2"/>
                          </a:solidFill>
                          <a:effectLst/>
                          <a:latin typeface="Calibri" panose="020F0502020204030204" pitchFamily="34" charset="0"/>
                          <a:ea typeface="Calibri" panose="020F0502020204030204" pitchFamily="34" charset="0"/>
                          <a:cs typeface="Times New Roman" panose="02020603050405020304" pitchFamily="18" charset="0"/>
                        </a:rPr>
                        <a:t> </a:t>
                      </a:r>
                      <a:endParaRPr lang="nb-NO" sz="900" noProof="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417664009"/>
                  </a:ext>
                </a:extLst>
              </a:tr>
              <a:tr h="285068">
                <a:tc>
                  <a:txBody>
                    <a:bodyPr/>
                    <a:lstStyle/>
                    <a:p>
                      <a:pPr algn="ctr">
                        <a:lnSpc>
                          <a:spcPct val="107000"/>
                        </a:lnSpc>
                        <a:spcAft>
                          <a:spcPts val="800"/>
                        </a:spcAft>
                      </a:pPr>
                      <a:r>
                        <a:rPr lang="nb-NO" sz="1050" b="1" noProof="0">
                          <a:solidFill>
                            <a:schemeClr val="tx2"/>
                          </a:solidFill>
                          <a:effectLst/>
                          <a:latin typeface="Calibri" panose="020F0502020204030204" pitchFamily="34" charset="0"/>
                          <a:ea typeface="Calibri" panose="020F0502020204030204" pitchFamily="34" charset="0"/>
                          <a:cs typeface="Times New Roman" panose="02020603050405020304" pitchFamily="18" charset="0"/>
                        </a:rPr>
                        <a:t>1b</a:t>
                      </a:r>
                      <a:endParaRPr lang="nb-NO" sz="900" b="1" noProof="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7000"/>
                        </a:lnSpc>
                        <a:spcAft>
                          <a:spcPts val="800"/>
                        </a:spcAft>
                      </a:pPr>
                      <a:r>
                        <a:rPr lang="nb-NO" sz="1050" noProof="0">
                          <a:solidFill>
                            <a:schemeClr val="tx2"/>
                          </a:solidFill>
                          <a:effectLst/>
                          <a:latin typeface="Calibri" panose="020F0502020204030204" pitchFamily="34" charset="0"/>
                          <a:ea typeface="Calibri" panose="020F0502020204030204" pitchFamily="34" charset="0"/>
                          <a:cs typeface="Times New Roman" panose="02020603050405020304" pitchFamily="18" charset="0"/>
                        </a:rPr>
                        <a:t>Gjennomsnittlig levetid for produktet?</a:t>
                      </a:r>
                      <a:endParaRPr lang="nb-NO" sz="900" noProof="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7000"/>
                        </a:lnSpc>
                        <a:spcAft>
                          <a:spcPts val="800"/>
                        </a:spcAft>
                      </a:pPr>
                      <a:r>
                        <a:rPr lang="nb-NO" sz="1050" b="1" noProof="0">
                          <a:solidFill>
                            <a:schemeClr val="tx2"/>
                          </a:solidFill>
                          <a:effectLst/>
                          <a:latin typeface="Calibri" panose="020F0502020204030204" pitchFamily="34" charset="0"/>
                          <a:ea typeface="Calibri" panose="020F0502020204030204" pitchFamily="34" charset="0"/>
                          <a:cs typeface="Times New Roman" panose="02020603050405020304" pitchFamily="18" charset="0"/>
                        </a:rPr>
                        <a:t> </a:t>
                      </a:r>
                      <a:endParaRPr lang="nb-NO" sz="900" noProof="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2646589736"/>
                  </a:ext>
                </a:extLst>
              </a:tr>
              <a:tr h="297963">
                <a:tc gridSpan="3">
                  <a:txBody>
                    <a:bodyPr/>
                    <a:lstStyle/>
                    <a:p>
                      <a:pPr marL="0" algn="l" defTabSz="914400" rtl="0" eaLnBrk="1" latinLnBrk="0" hangingPunct="1">
                        <a:lnSpc>
                          <a:spcPct val="107000"/>
                        </a:lnSpc>
                        <a:spcAft>
                          <a:spcPts val="800"/>
                        </a:spcAft>
                      </a:pPr>
                      <a:r>
                        <a:rPr lang="nb-NO" sz="1200" b="1" kern="1200" noProof="0">
                          <a:solidFill>
                            <a:schemeClr val="tx2"/>
                          </a:solidFill>
                          <a:effectLst/>
                          <a:latin typeface="Calibri" panose="020F0502020204030204" pitchFamily="34" charset="0"/>
                          <a:ea typeface="Calibri" panose="020F0502020204030204" pitchFamily="34" charset="0"/>
                          <a:cs typeface="Times New Roman" panose="02020603050405020304" pitchFamily="18" charset="0"/>
                        </a:rPr>
                        <a:t>2: Tilgjengelig budsjett</a:t>
                      </a:r>
                    </a:p>
                  </a:txBody>
                  <a:tcP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A6D7E8"/>
                    </a:solidFill>
                  </a:tcPr>
                </a:tc>
                <a:tc hMerge="1">
                  <a:txBody>
                    <a:bodyPr/>
                    <a:lstStyle/>
                    <a:p>
                      <a:endParaRPr lang="nb-NO"/>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endParaRPr lang="nb-NO"/>
                    </a:p>
                  </a:txBody>
                  <a:tcPr/>
                </a:tc>
                <a:extLst>
                  <a:ext uri="{0D108BD9-81ED-4DB2-BD59-A6C34878D82A}">
                    <a16:rowId xmlns:a16="http://schemas.microsoft.com/office/drawing/2014/main" val="646900124"/>
                  </a:ext>
                </a:extLst>
              </a:tr>
              <a:tr h="293706">
                <a:tc>
                  <a:txBody>
                    <a:bodyPr/>
                    <a:lstStyle/>
                    <a:p>
                      <a:pPr marL="0" algn="ctr" defTabSz="914400" rtl="0" eaLnBrk="1" latinLnBrk="0" hangingPunct="1">
                        <a:lnSpc>
                          <a:spcPct val="107000"/>
                        </a:lnSpc>
                        <a:spcAft>
                          <a:spcPts val="800"/>
                        </a:spcAft>
                      </a:pPr>
                      <a:r>
                        <a:rPr lang="nb-NO" sz="1050" b="1" kern="1200" noProof="0">
                          <a:solidFill>
                            <a:schemeClr val="tx2"/>
                          </a:solidFill>
                          <a:effectLst/>
                          <a:latin typeface="Calibri" panose="020F0502020204030204" pitchFamily="34" charset="0"/>
                          <a:ea typeface="Calibri" panose="020F0502020204030204" pitchFamily="34" charset="0"/>
                          <a:cs typeface="Times New Roman" panose="02020603050405020304" pitchFamily="18" charset="0"/>
                        </a:rPr>
                        <a:t>2a</a:t>
                      </a:r>
                    </a:p>
                  </a:txBody>
                  <a:tcP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7000"/>
                        </a:lnSpc>
                        <a:spcAft>
                          <a:spcPts val="800"/>
                        </a:spcAft>
                      </a:pPr>
                      <a:r>
                        <a:rPr lang="nb-NO" sz="1050" noProof="0">
                          <a:solidFill>
                            <a:schemeClr val="tx2"/>
                          </a:solidFill>
                          <a:effectLst/>
                          <a:latin typeface="Calibri" panose="020F0502020204030204" pitchFamily="34" charset="0"/>
                          <a:ea typeface="Calibri" panose="020F0502020204030204" pitchFamily="34" charset="0"/>
                          <a:cs typeface="Times New Roman" panose="02020603050405020304" pitchFamily="18" charset="0"/>
                        </a:rPr>
                        <a:t>Dagens utlegg per sluttbruker (per kjøp)?</a:t>
                      </a:r>
                      <a:endParaRPr lang="nb-NO" sz="900" noProof="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7000"/>
                        </a:lnSpc>
                        <a:spcAft>
                          <a:spcPts val="800"/>
                        </a:spcAft>
                      </a:pPr>
                      <a:r>
                        <a:rPr lang="nb-NO" sz="1050" noProof="0">
                          <a:solidFill>
                            <a:schemeClr val="tx2"/>
                          </a:solidFill>
                          <a:effectLst/>
                          <a:latin typeface="Calibri" panose="020F0502020204030204" pitchFamily="34" charset="0"/>
                          <a:ea typeface="Calibri" panose="020F0502020204030204" pitchFamily="34" charset="0"/>
                          <a:cs typeface="Times New Roman" panose="02020603050405020304" pitchFamily="18" charset="0"/>
                        </a:rPr>
                        <a:t> </a:t>
                      </a:r>
                      <a:endParaRPr lang="nb-NO" sz="900" noProof="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26126111"/>
                  </a:ext>
                </a:extLst>
              </a:tr>
              <a:tr h="285068">
                <a:tc>
                  <a:txBody>
                    <a:bodyPr/>
                    <a:lstStyle/>
                    <a:p>
                      <a:pPr marL="0" algn="ctr" defTabSz="914400" rtl="0" eaLnBrk="1" latinLnBrk="0" hangingPunct="1">
                        <a:lnSpc>
                          <a:spcPct val="107000"/>
                        </a:lnSpc>
                        <a:spcAft>
                          <a:spcPts val="800"/>
                        </a:spcAft>
                      </a:pPr>
                      <a:r>
                        <a:rPr lang="nb-NO" sz="1050" b="1" kern="1200" noProof="0">
                          <a:solidFill>
                            <a:schemeClr val="tx2"/>
                          </a:solidFill>
                          <a:effectLst/>
                          <a:latin typeface="Calibri" panose="020F0502020204030204" pitchFamily="34" charset="0"/>
                          <a:ea typeface="Calibri" panose="020F0502020204030204" pitchFamily="34" charset="0"/>
                          <a:cs typeface="Times New Roman" panose="02020603050405020304" pitchFamily="18" charset="0"/>
                        </a:rPr>
                        <a:t>2b</a:t>
                      </a:r>
                    </a:p>
                  </a:txBody>
                  <a:tcP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7000"/>
                        </a:lnSpc>
                        <a:spcAft>
                          <a:spcPts val="800"/>
                        </a:spcAft>
                      </a:pPr>
                      <a:r>
                        <a:rPr lang="nb-NO" sz="1050" noProof="0">
                          <a:solidFill>
                            <a:schemeClr val="tx2"/>
                          </a:solidFill>
                          <a:effectLst/>
                          <a:latin typeface="Calibri" panose="020F0502020204030204" pitchFamily="34" charset="0"/>
                          <a:ea typeface="Calibri" panose="020F0502020204030204" pitchFamily="34" charset="0"/>
                          <a:cs typeface="Times New Roman" panose="02020603050405020304" pitchFamily="18" charset="0"/>
                        </a:rPr>
                        <a:t>Totalt budsjett for sluttbruker?</a:t>
                      </a:r>
                      <a:endParaRPr lang="nb-NO" sz="900" noProof="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7000"/>
                        </a:lnSpc>
                        <a:spcAft>
                          <a:spcPts val="800"/>
                        </a:spcAft>
                      </a:pPr>
                      <a:r>
                        <a:rPr lang="nb-NO" sz="1050" noProof="0">
                          <a:solidFill>
                            <a:schemeClr val="tx2"/>
                          </a:solidFill>
                          <a:effectLst/>
                          <a:latin typeface="Calibri" panose="020F0502020204030204" pitchFamily="34" charset="0"/>
                          <a:ea typeface="Calibri" panose="020F0502020204030204" pitchFamily="34" charset="0"/>
                          <a:cs typeface="Times New Roman" panose="02020603050405020304" pitchFamily="18" charset="0"/>
                        </a:rPr>
                        <a:t> </a:t>
                      </a:r>
                      <a:endParaRPr lang="nb-NO" sz="900" noProof="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3941892792"/>
                  </a:ext>
                </a:extLst>
              </a:tr>
              <a:tr h="579284">
                <a:tc>
                  <a:txBody>
                    <a:bodyPr/>
                    <a:lstStyle/>
                    <a:p>
                      <a:pPr marL="0" algn="ctr" defTabSz="914400" rtl="0" eaLnBrk="1" latinLnBrk="0" hangingPunct="1">
                        <a:lnSpc>
                          <a:spcPct val="107000"/>
                        </a:lnSpc>
                        <a:spcAft>
                          <a:spcPts val="800"/>
                        </a:spcAft>
                      </a:pPr>
                      <a:r>
                        <a:rPr lang="nb-NO" sz="1050" b="1" kern="1200" noProof="0">
                          <a:solidFill>
                            <a:schemeClr val="tx2"/>
                          </a:solidFill>
                          <a:effectLst/>
                          <a:latin typeface="Calibri" panose="020F0502020204030204" pitchFamily="34" charset="0"/>
                          <a:ea typeface="Calibri" panose="020F0502020204030204" pitchFamily="34" charset="0"/>
                          <a:cs typeface="Times New Roman" panose="02020603050405020304" pitchFamily="18" charset="0"/>
                        </a:rPr>
                        <a:t>2c</a:t>
                      </a:r>
                    </a:p>
                  </a:txBody>
                  <a:tcP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7000"/>
                        </a:lnSpc>
                        <a:spcAft>
                          <a:spcPts val="800"/>
                        </a:spcAft>
                      </a:pPr>
                      <a:r>
                        <a:rPr lang="nb-NO" sz="1050" noProof="0">
                          <a:solidFill>
                            <a:schemeClr val="tx2"/>
                          </a:solidFill>
                          <a:effectLst/>
                          <a:latin typeface="Calibri" panose="020F0502020204030204" pitchFamily="34" charset="0"/>
                          <a:ea typeface="Calibri" panose="020F0502020204030204" pitchFamily="34" charset="0"/>
                          <a:cs typeface="Times New Roman" panose="02020603050405020304" pitchFamily="18" charset="0"/>
                        </a:rPr>
                        <a:t>Hvilken andel av budsjettet kan avsettes til kjøp av dette?</a:t>
                      </a:r>
                      <a:endParaRPr lang="nb-NO" sz="900" noProof="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7000"/>
                        </a:lnSpc>
                        <a:spcAft>
                          <a:spcPts val="800"/>
                        </a:spcAft>
                      </a:pPr>
                      <a:r>
                        <a:rPr lang="nb-NO" sz="1050" noProof="0">
                          <a:solidFill>
                            <a:schemeClr val="tx2"/>
                          </a:solidFill>
                          <a:effectLst/>
                          <a:latin typeface="Calibri" panose="020F0502020204030204" pitchFamily="34" charset="0"/>
                          <a:ea typeface="Calibri" panose="020F0502020204030204" pitchFamily="34" charset="0"/>
                          <a:cs typeface="Times New Roman" panose="02020603050405020304" pitchFamily="18" charset="0"/>
                        </a:rPr>
                        <a:t> </a:t>
                      </a:r>
                      <a:endParaRPr lang="nb-NO" sz="900" noProof="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3014358825"/>
                  </a:ext>
                </a:extLst>
              </a:tr>
              <a:tr h="297963">
                <a:tc gridSpan="3">
                  <a:txBody>
                    <a:bodyPr/>
                    <a:lstStyle/>
                    <a:p>
                      <a:pPr marL="0" algn="l" defTabSz="914400" rtl="0" eaLnBrk="1" latinLnBrk="0" hangingPunct="1">
                        <a:lnSpc>
                          <a:spcPct val="107000"/>
                        </a:lnSpc>
                        <a:spcAft>
                          <a:spcPts val="800"/>
                        </a:spcAft>
                      </a:pPr>
                      <a:r>
                        <a:rPr lang="nb-NO" sz="1200" b="1" kern="1200" noProof="0">
                          <a:solidFill>
                            <a:schemeClr val="tx2"/>
                          </a:solidFill>
                          <a:effectLst/>
                          <a:latin typeface="Calibri" panose="020F0502020204030204" pitchFamily="34" charset="0"/>
                          <a:ea typeface="Calibri" panose="020F0502020204030204" pitchFamily="34" charset="0"/>
                          <a:cs typeface="Times New Roman" panose="02020603050405020304" pitchFamily="18" charset="0"/>
                        </a:rPr>
                        <a:t>3: Sammenlignbare tilbud</a:t>
                      </a:r>
                    </a:p>
                  </a:txBody>
                  <a:tcP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A6D7E8"/>
                    </a:solidFill>
                  </a:tcPr>
                </a:tc>
                <a:tc hMerge="1">
                  <a:txBody>
                    <a:bodyPr/>
                    <a:lstStyle/>
                    <a:p>
                      <a:endParaRPr lang="nb-NO"/>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endParaRPr lang="nb-NO"/>
                    </a:p>
                  </a:txBody>
                  <a:tcPr/>
                </a:tc>
                <a:extLst>
                  <a:ext uri="{0D108BD9-81ED-4DB2-BD59-A6C34878D82A}">
                    <a16:rowId xmlns:a16="http://schemas.microsoft.com/office/drawing/2014/main" val="1126122685"/>
                  </a:ext>
                </a:extLst>
              </a:tr>
              <a:tr h="285068">
                <a:tc>
                  <a:txBody>
                    <a:bodyPr/>
                    <a:lstStyle/>
                    <a:p>
                      <a:pPr marL="0" algn="ctr" defTabSz="914400" rtl="0" eaLnBrk="1" latinLnBrk="0" hangingPunct="1">
                        <a:lnSpc>
                          <a:spcPct val="107000"/>
                        </a:lnSpc>
                        <a:spcAft>
                          <a:spcPts val="800"/>
                        </a:spcAft>
                      </a:pPr>
                      <a:r>
                        <a:rPr lang="nb-NO" sz="1050" b="1" kern="1200" noProof="0">
                          <a:solidFill>
                            <a:schemeClr val="tx2"/>
                          </a:solidFill>
                          <a:effectLst/>
                          <a:latin typeface="Calibri" panose="020F0502020204030204" pitchFamily="34" charset="0"/>
                          <a:ea typeface="Calibri" panose="020F0502020204030204" pitchFamily="34" charset="0"/>
                          <a:cs typeface="Times New Roman" panose="02020603050405020304" pitchFamily="18" charset="0"/>
                        </a:rPr>
                        <a:t>3a</a:t>
                      </a:r>
                    </a:p>
                  </a:txBody>
                  <a:tcP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7000"/>
                        </a:lnSpc>
                        <a:spcAft>
                          <a:spcPts val="800"/>
                        </a:spcAft>
                      </a:pPr>
                      <a:r>
                        <a:rPr lang="nb-NO" sz="1050" noProof="0">
                          <a:solidFill>
                            <a:schemeClr val="tx2"/>
                          </a:solidFill>
                          <a:effectLst/>
                          <a:latin typeface="Calibri" panose="020F0502020204030204" pitchFamily="34" charset="0"/>
                          <a:ea typeface="Calibri" panose="020F0502020204030204" pitchFamily="34" charset="0"/>
                          <a:cs typeface="Times New Roman" panose="02020603050405020304" pitchFamily="18" charset="0"/>
                        </a:rPr>
                        <a:t>Hvem er det naturlig å sammenligne bedriften din med?</a:t>
                      </a:r>
                      <a:endParaRPr lang="nb-NO" sz="900" noProof="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7000"/>
                        </a:lnSpc>
                        <a:spcAft>
                          <a:spcPts val="800"/>
                        </a:spcAft>
                      </a:pPr>
                      <a:r>
                        <a:rPr lang="nb-NO" sz="1050" noProof="0">
                          <a:solidFill>
                            <a:schemeClr val="tx2"/>
                          </a:solidFill>
                          <a:effectLst/>
                          <a:latin typeface="Calibri" panose="020F0502020204030204" pitchFamily="34" charset="0"/>
                          <a:ea typeface="Calibri" panose="020F0502020204030204" pitchFamily="34" charset="0"/>
                          <a:cs typeface="Times New Roman" panose="02020603050405020304" pitchFamily="18" charset="0"/>
                        </a:rPr>
                        <a:t> </a:t>
                      </a:r>
                      <a:endParaRPr lang="nb-NO" sz="900" noProof="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4280665313"/>
                  </a:ext>
                </a:extLst>
              </a:tr>
              <a:tr h="293706">
                <a:tc>
                  <a:txBody>
                    <a:bodyPr/>
                    <a:lstStyle/>
                    <a:p>
                      <a:pPr marL="0" algn="ctr" defTabSz="914400" rtl="0" eaLnBrk="1" latinLnBrk="0" hangingPunct="1">
                        <a:lnSpc>
                          <a:spcPct val="107000"/>
                        </a:lnSpc>
                        <a:spcAft>
                          <a:spcPts val="800"/>
                        </a:spcAft>
                      </a:pPr>
                      <a:r>
                        <a:rPr lang="nb-NO" sz="1050" b="1" kern="1200" noProof="0">
                          <a:solidFill>
                            <a:schemeClr val="tx2"/>
                          </a:solidFill>
                          <a:effectLst/>
                          <a:latin typeface="Calibri" panose="020F0502020204030204" pitchFamily="34" charset="0"/>
                          <a:ea typeface="Calibri" panose="020F0502020204030204" pitchFamily="34" charset="0"/>
                          <a:cs typeface="Times New Roman" panose="02020603050405020304" pitchFamily="18" charset="0"/>
                        </a:rPr>
                        <a:t>3b</a:t>
                      </a:r>
                    </a:p>
                  </a:txBody>
                  <a:tcP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7000"/>
                        </a:lnSpc>
                        <a:spcAft>
                          <a:spcPts val="800"/>
                        </a:spcAft>
                      </a:pPr>
                      <a:r>
                        <a:rPr lang="nb-NO" sz="1050" noProof="0">
                          <a:solidFill>
                            <a:schemeClr val="tx2"/>
                          </a:solidFill>
                          <a:effectLst/>
                          <a:latin typeface="Calibri" panose="020F0502020204030204" pitchFamily="34" charset="0"/>
                          <a:ea typeface="Calibri" panose="020F0502020204030204" pitchFamily="34" charset="0"/>
                          <a:cs typeface="Times New Roman" panose="02020603050405020304" pitchFamily="18" charset="0"/>
                        </a:rPr>
                        <a:t>Hva er det naturlig å sammenligne tilbudet ditt med?</a:t>
                      </a:r>
                      <a:endParaRPr lang="nb-NO" sz="900" noProof="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7000"/>
                        </a:lnSpc>
                        <a:spcAft>
                          <a:spcPts val="800"/>
                        </a:spcAft>
                      </a:pPr>
                      <a:r>
                        <a:rPr lang="nb-NO" sz="1050" noProof="0">
                          <a:solidFill>
                            <a:schemeClr val="tx2"/>
                          </a:solidFill>
                          <a:effectLst/>
                          <a:latin typeface="Calibri" panose="020F0502020204030204" pitchFamily="34" charset="0"/>
                          <a:ea typeface="Calibri" panose="020F0502020204030204" pitchFamily="34" charset="0"/>
                          <a:cs typeface="Times New Roman" panose="02020603050405020304" pitchFamily="18" charset="0"/>
                        </a:rPr>
                        <a:t> </a:t>
                      </a:r>
                      <a:endParaRPr lang="nb-NO" sz="900" noProof="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383502739"/>
                  </a:ext>
                </a:extLst>
              </a:tr>
              <a:tr h="571663">
                <a:tc>
                  <a:txBody>
                    <a:bodyPr/>
                    <a:lstStyle/>
                    <a:p>
                      <a:pPr marL="0" algn="ctr" defTabSz="914400" rtl="0" eaLnBrk="1" latinLnBrk="0" hangingPunct="1">
                        <a:lnSpc>
                          <a:spcPct val="107000"/>
                        </a:lnSpc>
                        <a:spcAft>
                          <a:spcPts val="800"/>
                        </a:spcAft>
                      </a:pPr>
                      <a:r>
                        <a:rPr lang="nb-NO" sz="1050" b="1" kern="1200" noProof="0">
                          <a:solidFill>
                            <a:schemeClr val="tx2"/>
                          </a:solidFill>
                          <a:effectLst/>
                          <a:latin typeface="Calibri" panose="020F0502020204030204" pitchFamily="34" charset="0"/>
                          <a:ea typeface="Calibri" panose="020F0502020204030204" pitchFamily="34" charset="0"/>
                          <a:cs typeface="Times New Roman" panose="02020603050405020304" pitchFamily="18" charset="0"/>
                        </a:rPr>
                        <a:t>3c</a:t>
                      </a:r>
                    </a:p>
                  </a:txBody>
                  <a:tcP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7000"/>
                        </a:lnSpc>
                        <a:spcAft>
                          <a:spcPts val="800"/>
                        </a:spcAft>
                      </a:pPr>
                      <a:r>
                        <a:rPr lang="nb-NO" sz="1050" noProof="0">
                          <a:solidFill>
                            <a:schemeClr val="tx2"/>
                          </a:solidFill>
                          <a:effectLst/>
                          <a:latin typeface="Calibri" panose="020F0502020204030204" pitchFamily="34" charset="0"/>
                          <a:ea typeface="Calibri" panose="020F0502020204030204" pitchFamily="34" charset="0"/>
                          <a:cs typeface="Times New Roman" panose="02020603050405020304" pitchFamily="18" charset="0"/>
                        </a:rPr>
                        <a:t>Hva er den årlige omsetning og resultat for disse konkurrentene?</a:t>
                      </a:r>
                      <a:endParaRPr lang="nb-NO" sz="900" noProof="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7000"/>
                        </a:lnSpc>
                        <a:spcAft>
                          <a:spcPts val="800"/>
                        </a:spcAft>
                      </a:pPr>
                      <a:r>
                        <a:rPr lang="nb-NO" sz="1050" noProof="0">
                          <a:solidFill>
                            <a:schemeClr val="tx2"/>
                          </a:solidFill>
                          <a:effectLst/>
                          <a:latin typeface="Calibri" panose="020F0502020204030204" pitchFamily="34" charset="0"/>
                          <a:ea typeface="Calibri" panose="020F0502020204030204" pitchFamily="34" charset="0"/>
                          <a:cs typeface="Times New Roman" panose="02020603050405020304" pitchFamily="18" charset="0"/>
                        </a:rPr>
                        <a:t> </a:t>
                      </a:r>
                      <a:endParaRPr lang="nb-NO" sz="900" noProof="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3452513023"/>
                  </a:ext>
                </a:extLst>
              </a:tr>
              <a:tr h="297963">
                <a:tc gridSpan="3">
                  <a:txBody>
                    <a:bodyPr/>
                    <a:lstStyle/>
                    <a:p>
                      <a:pPr marL="0" algn="l" defTabSz="914400" rtl="0" eaLnBrk="1" latinLnBrk="0" hangingPunct="1">
                        <a:lnSpc>
                          <a:spcPct val="107000"/>
                        </a:lnSpc>
                        <a:spcAft>
                          <a:spcPts val="800"/>
                        </a:spcAft>
                      </a:pPr>
                      <a:r>
                        <a:rPr lang="nb-NO" sz="1200" b="1" kern="1200" noProof="0">
                          <a:solidFill>
                            <a:schemeClr val="tx2"/>
                          </a:solidFill>
                          <a:effectLst/>
                          <a:latin typeface="Calibri" panose="020F0502020204030204" pitchFamily="34" charset="0"/>
                          <a:ea typeface="Calibri" panose="020F0502020204030204" pitchFamily="34" charset="0"/>
                          <a:cs typeface="Times New Roman" panose="02020603050405020304" pitchFamily="18" charset="0"/>
                        </a:rPr>
                        <a:t>Totalt adresserbart marked (TAM)</a:t>
                      </a:r>
                    </a:p>
                  </a:txBody>
                  <a:tcP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A6D7E8"/>
                    </a:solidFill>
                  </a:tcPr>
                </a:tc>
                <a:tc hMerge="1">
                  <a:txBody>
                    <a:bodyPr/>
                    <a:lstStyle/>
                    <a:p>
                      <a:endParaRPr lang="nb-NO"/>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endParaRPr lang="nb-NO"/>
                    </a:p>
                  </a:txBody>
                  <a:tcPr/>
                </a:tc>
                <a:extLst>
                  <a:ext uri="{0D108BD9-81ED-4DB2-BD59-A6C34878D82A}">
                    <a16:rowId xmlns:a16="http://schemas.microsoft.com/office/drawing/2014/main" val="558230298"/>
                  </a:ext>
                </a:extLst>
              </a:tr>
              <a:tr h="285068">
                <a:tc>
                  <a:txBody>
                    <a:bodyPr/>
                    <a:lstStyle/>
                    <a:p>
                      <a:pPr marL="0" algn="ctr" defTabSz="914400" rtl="0" eaLnBrk="1" latinLnBrk="0" hangingPunct="1">
                        <a:lnSpc>
                          <a:spcPct val="107000"/>
                        </a:lnSpc>
                        <a:spcAft>
                          <a:spcPts val="800"/>
                        </a:spcAft>
                      </a:pPr>
                      <a:r>
                        <a:rPr lang="nb-NO" sz="1050" b="1" kern="1200" noProof="0">
                          <a:solidFill>
                            <a:schemeClr val="tx2"/>
                          </a:solidFill>
                          <a:effectLst/>
                          <a:latin typeface="Calibri" panose="020F0502020204030204" pitchFamily="34" charset="0"/>
                          <a:ea typeface="Calibri" panose="020F0502020204030204" pitchFamily="34" charset="0"/>
                          <a:cs typeface="Times New Roman" panose="02020603050405020304" pitchFamily="18" charset="0"/>
                        </a:rPr>
                        <a:t>A</a:t>
                      </a:r>
                    </a:p>
                  </a:txBody>
                  <a:tcP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7000"/>
                        </a:lnSpc>
                        <a:spcAft>
                          <a:spcPts val="800"/>
                        </a:spcAft>
                      </a:pPr>
                      <a:r>
                        <a:rPr lang="nb-NO" sz="1050" noProof="0">
                          <a:solidFill>
                            <a:schemeClr val="tx2"/>
                          </a:solidFill>
                          <a:effectLst/>
                          <a:latin typeface="Calibri" panose="020F0502020204030204" pitchFamily="34" charset="0"/>
                          <a:ea typeface="Calibri" panose="020F0502020204030204" pitchFamily="34" charset="0"/>
                          <a:cs typeface="Times New Roman" panose="02020603050405020304" pitchFamily="18" charset="0"/>
                        </a:rPr>
                        <a:t>Totalt antall sluttbrukere I det brede segmentet?</a:t>
                      </a:r>
                      <a:endParaRPr lang="nb-NO" sz="900" noProof="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7000"/>
                        </a:lnSpc>
                        <a:spcAft>
                          <a:spcPts val="800"/>
                        </a:spcAft>
                      </a:pPr>
                      <a:r>
                        <a:rPr lang="nb-NO" sz="1050" noProof="0">
                          <a:solidFill>
                            <a:schemeClr val="tx2"/>
                          </a:solidFill>
                          <a:effectLst/>
                          <a:latin typeface="Calibri" panose="020F0502020204030204" pitchFamily="34" charset="0"/>
                          <a:ea typeface="Calibri" panose="020F0502020204030204" pitchFamily="34" charset="0"/>
                          <a:cs typeface="Times New Roman" panose="02020603050405020304" pitchFamily="18" charset="0"/>
                        </a:rPr>
                        <a:t> </a:t>
                      </a:r>
                      <a:endParaRPr lang="nb-NO" sz="900" noProof="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3433101651"/>
                  </a:ext>
                </a:extLst>
              </a:tr>
              <a:tr h="579284">
                <a:tc>
                  <a:txBody>
                    <a:bodyPr/>
                    <a:lstStyle/>
                    <a:p>
                      <a:pPr marL="0" algn="ctr" defTabSz="914400" rtl="0" eaLnBrk="1" latinLnBrk="0" hangingPunct="1">
                        <a:lnSpc>
                          <a:spcPct val="107000"/>
                        </a:lnSpc>
                        <a:spcAft>
                          <a:spcPts val="800"/>
                        </a:spcAft>
                      </a:pPr>
                      <a:r>
                        <a:rPr lang="nb-NO" sz="1050" b="1" kern="1200" noProof="0">
                          <a:solidFill>
                            <a:schemeClr val="tx2"/>
                          </a:solidFill>
                          <a:effectLst/>
                          <a:latin typeface="Calibri" panose="020F0502020204030204" pitchFamily="34" charset="0"/>
                          <a:ea typeface="Calibri" panose="020F0502020204030204" pitchFamily="34" charset="0"/>
                          <a:cs typeface="Times New Roman" panose="02020603050405020304" pitchFamily="18" charset="0"/>
                        </a:rPr>
                        <a:t>B</a:t>
                      </a:r>
                    </a:p>
                  </a:txBody>
                  <a:tcP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7000"/>
                        </a:lnSpc>
                        <a:spcAft>
                          <a:spcPts val="800"/>
                        </a:spcAft>
                      </a:pPr>
                      <a:r>
                        <a:rPr lang="nb-NO" sz="1050" noProof="0">
                          <a:solidFill>
                            <a:schemeClr val="tx2"/>
                          </a:solidFill>
                          <a:effectLst/>
                          <a:latin typeface="Calibri" panose="020F0502020204030204" pitchFamily="34" charset="0"/>
                          <a:ea typeface="Calibri" panose="020F0502020204030204" pitchFamily="34" charset="0"/>
                          <a:cs typeface="Times New Roman" panose="02020603050405020304" pitchFamily="18" charset="0"/>
                        </a:rPr>
                        <a:t>Totalt antall sluttbrukere I det utvalgte segmentet?</a:t>
                      </a:r>
                      <a:endParaRPr lang="nb-NO" sz="900" noProof="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7000"/>
                        </a:lnSpc>
                        <a:spcAft>
                          <a:spcPts val="800"/>
                        </a:spcAft>
                      </a:pPr>
                      <a:r>
                        <a:rPr lang="nb-NO" sz="1050" noProof="0">
                          <a:solidFill>
                            <a:schemeClr val="tx2"/>
                          </a:solidFill>
                          <a:effectLst/>
                          <a:latin typeface="Calibri" panose="020F0502020204030204" pitchFamily="34" charset="0"/>
                          <a:ea typeface="Calibri" panose="020F0502020204030204" pitchFamily="34" charset="0"/>
                          <a:cs typeface="Times New Roman" panose="02020603050405020304" pitchFamily="18" charset="0"/>
                        </a:rPr>
                        <a:t> </a:t>
                      </a:r>
                      <a:endParaRPr lang="nb-NO" sz="900" noProof="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648769803"/>
                  </a:ext>
                </a:extLst>
              </a:tr>
            </a:tbl>
          </a:graphicData>
        </a:graphic>
      </p:graphicFrame>
      <p:grpSp>
        <p:nvGrpSpPr>
          <p:cNvPr id="4" name="Gruppe 3">
            <a:extLst>
              <a:ext uri="{FF2B5EF4-FFF2-40B4-BE49-F238E27FC236}">
                <a16:creationId xmlns:a16="http://schemas.microsoft.com/office/drawing/2014/main" id="{0451BD79-D30C-989B-AEA2-AB201040013A}"/>
              </a:ext>
            </a:extLst>
          </p:cNvPr>
          <p:cNvGrpSpPr/>
          <p:nvPr/>
        </p:nvGrpSpPr>
        <p:grpSpPr>
          <a:xfrm>
            <a:off x="596583" y="313599"/>
            <a:ext cx="1235995" cy="1266969"/>
            <a:chOff x="4132857" y="961834"/>
            <a:chExt cx="5137449" cy="5266195"/>
          </a:xfrm>
        </p:grpSpPr>
        <p:pic>
          <p:nvPicPr>
            <p:cNvPr id="5" name="Bilde 4" descr="Et bilde som inneholder tekst, målestokk&#10;&#10;Automatisk generert beskrivelse">
              <a:extLst>
                <a:ext uri="{FF2B5EF4-FFF2-40B4-BE49-F238E27FC236}">
                  <a16:creationId xmlns:a16="http://schemas.microsoft.com/office/drawing/2014/main" id="{977F317A-290A-464A-9F9F-B37A96F108E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132857" y="961834"/>
              <a:ext cx="5137449" cy="5266195"/>
            </a:xfrm>
            <a:prstGeom prst="rect">
              <a:avLst/>
            </a:prstGeom>
          </p:spPr>
        </p:pic>
        <p:sp>
          <p:nvSpPr>
            <p:cNvPr id="7" name="Ellipse 6">
              <a:extLst>
                <a:ext uri="{FF2B5EF4-FFF2-40B4-BE49-F238E27FC236}">
                  <a16:creationId xmlns:a16="http://schemas.microsoft.com/office/drawing/2014/main" id="{BC1979F8-3234-7863-53C5-D3A14BC1BD9B}"/>
                </a:ext>
              </a:extLst>
            </p:cNvPr>
            <p:cNvSpPr/>
            <p:nvPr/>
          </p:nvSpPr>
          <p:spPr>
            <a:xfrm>
              <a:off x="5460914" y="1707345"/>
              <a:ext cx="914399" cy="914399"/>
            </a:xfrm>
            <a:prstGeom prst="ellipse">
              <a:avLst/>
            </a:prstGeom>
            <a:noFill/>
            <a:ln w="28575">
              <a:solidFill>
                <a:schemeClr val="tx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grpSp>
    </p:spTree>
    <p:extLst>
      <p:ext uri="{BB962C8B-B14F-4D97-AF65-F5344CB8AC3E}">
        <p14:creationId xmlns:p14="http://schemas.microsoft.com/office/powerpoint/2010/main" val="42270090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ktangel 16">
            <a:extLst>
              <a:ext uri="{FF2B5EF4-FFF2-40B4-BE49-F238E27FC236}">
                <a16:creationId xmlns:a16="http://schemas.microsoft.com/office/drawing/2014/main" id="{C0C3B48E-0FA3-40C4-B431-04DE121FEAE9}"/>
              </a:ext>
            </a:extLst>
          </p:cNvPr>
          <p:cNvSpPr/>
          <p:nvPr/>
        </p:nvSpPr>
        <p:spPr>
          <a:xfrm>
            <a:off x="0" y="0"/>
            <a:ext cx="2424114" cy="6858000"/>
          </a:xfrm>
          <a:prstGeom prst="rect">
            <a:avLst/>
          </a:prstGeom>
          <a:solidFill>
            <a:srgbClr val="81C5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pic>
        <p:nvPicPr>
          <p:cNvPr id="18" name="Bilde 17">
            <a:extLst>
              <a:ext uri="{FF2B5EF4-FFF2-40B4-BE49-F238E27FC236}">
                <a16:creationId xmlns:a16="http://schemas.microsoft.com/office/drawing/2014/main" id="{0E3D2EB5-CF5B-0E97-7E3D-7F4BAADD9865}"/>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5982408"/>
            <a:ext cx="1297172" cy="875591"/>
          </a:xfrm>
          <a:prstGeom prst="rect">
            <a:avLst/>
          </a:prstGeom>
        </p:spPr>
      </p:pic>
      <p:sp>
        <p:nvSpPr>
          <p:cNvPr id="23" name="TekstSylinder 22">
            <a:extLst>
              <a:ext uri="{FF2B5EF4-FFF2-40B4-BE49-F238E27FC236}">
                <a16:creationId xmlns:a16="http://schemas.microsoft.com/office/drawing/2014/main" id="{905E463F-6FCA-6B1B-3A4A-2FD63642A9C8}"/>
              </a:ext>
            </a:extLst>
          </p:cNvPr>
          <p:cNvSpPr txBox="1"/>
          <p:nvPr/>
        </p:nvSpPr>
        <p:spPr>
          <a:xfrm>
            <a:off x="155575" y="1789616"/>
            <a:ext cx="2195514" cy="2831544"/>
          </a:xfrm>
          <a:prstGeom prst="rect">
            <a:avLst/>
          </a:prstGeom>
          <a:noFill/>
        </p:spPr>
        <p:txBody>
          <a:bodyPr wrap="square" rtlCol="0">
            <a:spAutoFit/>
          </a:bodyPr>
          <a:lstStyle/>
          <a:p>
            <a:r>
              <a:rPr lang="nb-NO" sz="1200" b="1" dirty="0"/>
              <a:t>Veiledning:</a:t>
            </a:r>
          </a:p>
          <a:p>
            <a:pPr>
              <a:spcAft>
                <a:spcPts val="600"/>
              </a:spcAft>
            </a:pPr>
            <a:r>
              <a:rPr lang="nb-NO" sz="1100" dirty="0"/>
              <a:t>Identifiser én reell sluttbruker i ditt inngangsmarked som best </a:t>
            </a:r>
            <a:r>
              <a:rPr lang="nb-NO" sz="1100"/>
              <a:t>representerer din </a:t>
            </a:r>
            <a:r>
              <a:rPr lang="nb-NO" sz="1100" dirty="0"/>
              <a:t>sluttbrukerprofil, og skisser en fullstendig profil for denne sluttbrukeren (</a:t>
            </a:r>
            <a:r>
              <a:rPr lang="nb-NO" sz="1100" i="1" dirty="0"/>
              <a:t>Personas).</a:t>
            </a:r>
            <a:endParaRPr lang="nb-NO" sz="1100" dirty="0"/>
          </a:p>
          <a:p>
            <a:r>
              <a:rPr lang="nb-NO" sz="1200" b="1" dirty="0"/>
              <a:t>Formål:</a:t>
            </a:r>
          </a:p>
          <a:p>
            <a:pPr>
              <a:spcAft>
                <a:spcPts val="600"/>
              </a:spcAft>
            </a:pPr>
            <a:r>
              <a:rPr lang="nb-NO" sz="1100" i="1" dirty="0"/>
              <a:t>Personas </a:t>
            </a:r>
            <a:r>
              <a:rPr lang="nb-NO" sz="1100" dirty="0"/>
              <a:t>skaper fokus i organisasjonen, og fungerer som et sjekkpunkt for alle beslutninger om ideen fremover.</a:t>
            </a:r>
            <a:endParaRPr lang="nb-NO" sz="1100" i="1" dirty="0"/>
          </a:p>
          <a:p>
            <a:r>
              <a:rPr lang="nb-NO" sz="1200" b="1" dirty="0"/>
              <a:t>Tips:</a:t>
            </a:r>
          </a:p>
          <a:p>
            <a:pPr marL="171450" indent="-171450">
              <a:buFont typeface="Arial" panose="020B0604020202020204" pitchFamily="34" charset="0"/>
              <a:buChar char="•"/>
            </a:pPr>
            <a:r>
              <a:rPr lang="nb-NO" sz="1100" dirty="0"/>
              <a:t>Alle i teamet må ha en klar og felles forståelse om hvem deres </a:t>
            </a:r>
            <a:r>
              <a:rPr lang="nb-NO" sz="1100" i="1" dirty="0" err="1"/>
              <a:t>Persona</a:t>
            </a:r>
            <a:r>
              <a:rPr lang="nb-NO" sz="1100" i="1" dirty="0"/>
              <a:t> </a:t>
            </a:r>
            <a:r>
              <a:rPr lang="nb-NO" sz="1100" dirty="0"/>
              <a:t>er</a:t>
            </a:r>
          </a:p>
        </p:txBody>
      </p:sp>
      <p:sp>
        <p:nvSpPr>
          <p:cNvPr id="24" name="Title 1">
            <a:extLst>
              <a:ext uri="{FF2B5EF4-FFF2-40B4-BE49-F238E27FC236}">
                <a16:creationId xmlns:a16="http://schemas.microsoft.com/office/drawing/2014/main" id="{1C6A2F6F-833C-7EB0-AF53-F1EB250BD78E}"/>
              </a:ext>
            </a:extLst>
          </p:cNvPr>
          <p:cNvSpPr>
            <a:spLocks noGrp="1"/>
          </p:cNvSpPr>
          <p:nvPr>
            <p:ph type="title"/>
          </p:nvPr>
        </p:nvSpPr>
        <p:spPr>
          <a:xfrm>
            <a:off x="2615804" y="416252"/>
            <a:ext cx="8272937" cy="583874"/>
          </a:xfrm>
        </p:spPr>
        <p:txBody>
          <a:bodyPr anchor="t">
            <a:normAutofit/>
          </a:bodyPr>
          <a:lstStyle/>
          <a:p>
            <a:r>
              <a:rPr lang="nb-NO" dirty="0"/>
              <a:t>Trinn 5: </a:t>
            </a:r>
            <a:r>
              <a:rPr lang="nb-NO" dirty="0" err="1"/>
              <a:t>Personas</a:t>
            </a:r>
            <a:r>
              <a:rPr lang="nb-NO" dirty="0"/>
              <a:t> – mest typisk kunde/ bruker?</a:t>
            </a:r>
          </a:p>
        </p:txBody>
      </p:sp>
      <p:graphicFrame>
        <p:nvGraphicFramePr>
          <p:cNvPr id="3" name="Tabell 2">
            <a:extLst>
              <a:ext uri="{FF2B5EF4-FFF2-40B4-BE49-F238E27FC236}">
                <a16:creationId xmlns:a16="http://schemas.microsoft.com/office/drawing/2014/main" id="{259B9778-68B2-0038-D31E-D16C168B7E8E}"/>
              </a:ext>
            </a:extLst>
          </p:cNvPr>
          <p:cNvGraphicFramePr>
            <a:graphicFrameLocks noGrp="1"/>
          </p:cNvGraphicFramePr>
          <p:nvPr/>
        </p:nvGraphicFramePr>
        <p:xfrm>
          <a:off x="2628102" y="1104900"/>
          <a:ext cx="2998304" cy="2428875"/>
        </p:xfrm>
        <a:graphic>
          <a:graphicData uri="http://schemas.openxmlformats.org/drawingml/2006/table">
            <a:tbl>
              <a:tblPr firstRow="1" bandRow="1">
                <a:tableStyleId>{5C22544A-7EE6-4342-B048-85BDC9FD1C3A}</a:tableStyleId>
              </a:tblPr>
              <a:tblGrid>
                <a:gridCol w="2998304">
                  <a:extLst>
                    <a:ext uri="{9D8B030D-6E8A-4147-A177-3AD203B41FA5}">
                      <a16:colId xmlns:a16="http://schemas.microsoft.com/office/drawing/2014/main" val="769741154"/>
                    </a:ext>
                  </a:extLst>
                </a:gridCol>
              </a:tblGrid>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b-NO" sz="1400" b="1" i="0" u="none" strike="noStrike" kern="1200" cap="none" spc="0" normalizeH="0" baseline="0" noProof="0">
                          <a:ln>
                            <a:noFill/>
                          </a:ln>
                          <a:solidFill>
                            <a:schemeClr val="tx2"/>
                          </a:solidFill>
                          <a:effectLst/>
                          <a:uLnTx/>
                          <a:uFillTx/>
                          <a:latin typeface="+mn-lt"/>
                          <a:ea typeface="+mn-ea"/>
                          <a:cs typeface="+mn-cs"/>
                        </a:rPr>
                        <a:t>Brukssituasjon og -måte</a:t>
                      </a:r>
                    </a:p>
                  </a:txBody>
                  <a:tcPr marL="95153" marR="95153">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A6D7E8"/>
                    </a:solidFill>
                  </a:tcPr>
                </a:tc>
                <a:extLst>
                  <a:ext uri="{0D108BD9-81ED-4DB2-BD59-A6C34878D82A}">
                    <a16:rowId xmlns:a16="http://schemas.microsoft.com/office/drawing/2014/main" val="1440575553"/>
                  </a:ext>
                </a:extLst>
              </a:tr>
              <a:tr h="2058035">
                <a:tc>
                  <a:txBody>
                    <a:bodyPr/>
                    <a:lstStyle/>
                    <a:p>
                      <a:r>
                        <a:rPr lang="nb-NO" sz="1000" i="1" kern="1200">
                          <a:solidFill>
                            <a:schemeClr val="bg1">
                              <a:lumMod val="50000"/>
                            </a:schemeClr>
                          </a:solidFill>
                          <a:latin typeface="+mn-lt"/>
                          <a:ea typeface="+mn-ea"/>
                          <a:cs typeface="+mn-cs"/>
                        </a:rPr>
                        <a:t>Hvordan brukes produktet? Hvor brukes produktet? </a:t>
                      </a:r>
                    </a:p>
                    <a:p>
                      <a:r>
                        <a:rPr lang="nb-NO" sz="1000" i="1" kern="1200">
                          <a:solidFill>
                            <a:schemeClr val="bg1">
                              <a:lumMod val="50000"/>
                            </a:schemeClr>
                          </a:solidFill>
                          <a:latin typeface="+mn-lt"/>
                          <a:ea typeface="+mn-ea"/>
                          <a:cs typeface="+mn-cs"/>
                        </a:rPr>
                        <a:t>Hvor lenge og hvor ofte? Hva skjer før og etter produktet er brukt? Hva slags ytelse gir produktet?</a:t>
                      </a:r>
                    </a:p>
                    <a:p>
                      <a:r>
                        <a:rPr lang="nb-NO" sz="1000" i="1" kern="1200">
                          <a:solidFill>
                            <a:schemeClr val="bg1">
                              <a:lumMod val="50000"/>
                            </a:schemeClr>
                          </a:solidFill>
                          <a:latin typeface="+mn-lt"/>
                          <a:ea typeface="+mn-ea"/>
                          <a:cs typeface="+mn-cs"/>
                        </a:rPr>
                        <a:t>Hva er målene?</a:t>
                      </a:r>
                    </a:p>
                    <a:p>
                      <a:endParaRPr lang="nb-NO" sz="1000" i="1" kern="1200">
                        <a:solidFill>
                          <a:schemeClr val="bg1">
                            <a:lumMod val="50000"/>
                          </a:schemeClr>
                        </a:solidFill>
                        <a:latin typeface="+mn-lt"/>
                        <a:ea typeface="+mn-ea"/>
                        <a:cs typeface="+mn-cs"/>
                      </a:endParaRPr>
                    </a:p>
                  </a:txBody>
                  <a:tcPr marL="95153" marR="95153">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068164990"/>
                  </a:ext>
                </a:extLst>
              </a:tr>
            </a:tbl>
          </a:graphicData>
        </a:graphic>
      </p:graphicFrame>
      <p:graphicFrame>
        <p:nvGraphicFramePr>
          <p:cNvPr id="4" name="Tabell 3">
            <a:extLst>
              <a:ext uri="{FF2B5EF4-FFF2-40B4-BE49-F238E27FC236}">
                <a16:creationId xmlns:a16="http://schemas.microsoft.com/office/drawing/2014/main" id="{209402FA-436D-82D2-4C6B-8F979082C310}"/>
              </a:ext>
            </a:extLst>
          </p:cNvPr>
          <p:cNvGraphicFramePr>
            <a:graphicFrameLocks noGrp="1"/>
          </p:cNvGraphicFramePr>
          <p:nvPr/>
        </p:nvGraphicFramePr>
        <p:xfrm>
          <a:off x="5667987" y="1104900"/>
          <a:ext cx="2998304" cy="370840"/>
        </p:xfrm>
        <a:graphic>
          <a:graphicData uri="http://schemas.openxmlformats.org/drawingml/2006/table">
            <a:tbl>
              <a:tblPr firstRow="1" bandRow="1">
                <a:tableStyleId>{5C22544A-7EE6-4342-B048-85BDC9FD1C3A}</a:tableStyleId>
              </a:tblPr>
              <a:tblGrid>
                <a:gridCol w="2998304">
                  <a:extLst>
                    <a:ext uri="{9D8B030D-6E8A-4147-A177-3AD203B41FA5}">
                      <a16:colId xmlns:a16="http://schemas.microsoft.com/office/drawing/2014/main" val="769741154"/>
                    </a:ext>
                  </a:extLst>
                </a:gridCol>
              </a:tblGrid>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b-NO" sz="1400">
                          <a:solidFill>
                            <a:schemeClr val="tx2"/>
                          </a:solidFill>
                        </a:rPr>
                        <a:t>Navn: …</a:t>
                      </a:r>
                    </a:p>
                  </a:txBody>
                  <a:tcPr marL="95153" marR="95153">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81C5DE"/>
                    </a:solidFill>
                  </a:tcPr>
                </a:tc>
                <a:extLst>
                  <a:ext uri="{0D108BD9-81ED-4DB2-BD59-A6C34878D82A}">
                    <a16:rowId xmlns:a16="http://schemas.microsoft.com/office/drawing/2014/main" val="1440575553"/>
                  </a:ext>
                </a:extLst>
              </a:tr>
            </a:tbl>
          </a:graphicData>
        </a:graphic>
      </p:graphicFrame>
      <p:graphicFrame>
        <p:nvGraphicFramePr>
          <p:cNvPr id="10" name="Tabell 9">
            <a:extLst>
              <a:ext uri="{FF2B5EF4-FFF2-40B4-BE49-F238E27FC236}">
                <a16:creationId xmlns:a16="http://schemas.microsoft.com/office/drawing/2014/main" id="{5BDDE986-23C9-55CB-F8F5-539F4EF2B806}"/>
              </a:ext>
            </a:extLst>
          </p:cNvPr>
          <p:cNvGraphicFramePr>
            <a:graphicFrameLocks noGrp="1"/>
          </p:cNvGraphicFramePr>
          <p:nvPr/>
        </p:nvGraphicFramePr>
        <p:xfrm>
          <a:off x="2628101" y="3609975"/>
          <a:ext cx="2998304" cy="2428875"/>
        </p:xfrm>
        <a:graphic>
          <a:graphicData uri="http://schemas.openxmlformats.org/drawingml/2006/table">
            <a:tbl>
              <a:tblPr firstRow="1" bandRow="1">
                <a:tableStyleId>{5C22544A-7EE6-4342-B048-85BDC9FD1C3A}</a:tableStyleId>
              </a:tblPr>
              <a:tblGrid>
                <a:gridCol w="2998304">
                  <a:extLst>
                    <a:ext uri="{9D8B030D-6E8A-4147-A177-3AD203B41FA5}">
                      <a16:colId xmlns:a16="http://schemas.microsoft.com/office/drawing/2014/main" val="769741154"/>
                    </a:ext>
                  </a:extLst>
                </a:gridCol>
              </a:tblGrid>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b-NO" sz="1400" b="1">
                          <a:solidFill>
                            <a:schemeClr val="tx2"/>
                          </a:solidFill>
                        </a:rPr>
                        <a:t>Brukereksempel</a:t>
                      </a:r>
                    </a:p>
                  </a:txBody>
                  <a:tcPr marL="95153" marR="95153">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A6D7E8"/>
                    </a:solidFill>
                  </a:tcPr>
                </a:tc>
                <a:extLst>
                  <a:ext uri="{0D108BD9-81ED-4DB2-BD59-A6C34878D82A}">
                    <a16:rowId xmlns:a16="http://schemas.microsoft.com/office/drawing/2014/main" val="1440575553"/>
                  </a:ext>
                </a:extLst>
              </a:tr>
              <a:tr h="2058035">
                <a:tc>
                  <a:txBody>
                    <a:bodyPr/>
                    <a:lstStyle/>
                    <a:p>
                      <a:r>
                        <a:rPr lang="nb-NO" sz="1000" i="1" kern="1200">
                          <a:solidFill>
                            <a:schemeClr val="bg1">
                              <a:lumMod val="50000"/>
                            </a:schemeClr>
                          </a:solidFill>
                          <a:latin typeface="+mn-lt"/>
                          <a:ea typeface="+mn-ea"/>
                          <a:cs typeface="+mn-cs"/>
                        </a:rPr>
                        <a:t>Hvordan får brukeren informasjon?</a:t>
                      </a:r>
                    </a:p>
                    <a:p>
                      <a:r>
                        <a:rPr lang="nb-NO" sz="1000" i="1" kern="1200">
                          <a:solidFill>
                            <a:schemeClr val="bg1">
                              <a:lumMod val="50000"/>
                            </a:schemeClr>
                          </a:solidFill>
                          <a:latin typeface="+mn-lt"/>
                          <a:ea typeface="+mn-ea"/>
                          <a:cs typeface="+mn-cs"/>
                        </a:rPr>
                        <a:t>Hvordan ser innkjøpsprosessen ut?</a:t>
                      </a:r>
                    </a:p>
                    <a:p>
                      <a:r>
                        <a:rPr lang="nb-NO" sz="1000" i="1" kern="1200">
                          <a:solidFill>
                            <a:schemeClr val="bg1">
                              <a:lumMod val="50000"/>
                            </a:schemeClr>
                          </a:solidFill>
                          <a:latin typeface="+mn-lt"/>
                          <a:ea typeface="+mn-ea"/>
                          <a:cs typeface="+mn-cs"/>
                        </a:rPr>
                        <a:t>Hvem påvirker innkjøp?</a:t>
                      </a:r>
                    </a:p>
                  </a:txBody>
                  <a:tcPr marL="95153" marR="95153">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068164990"/>
                  </a:ext>
                </a:extLst>
              </a:tr>
            </a:tbl>
          </a:graphicData>
        </a:graphic>
      </p:graphicFrame>
      <p:graphicFrame>
        <p:nvGraphicFramePr>
          <p:cNvPr id="12" name="Tabell 11">
            <a:extLst>
              <a:ext uri="{FF2B5EF4-FFF2-40B4-BE49-F238E27FC236}">
                <a16:creationId xmlns:a16="http://schemas.microsoft.com/office/drawing/2014/main" id="{B9AA3E4A-C597-CEBE-F458-A60FBC0FC6F9}"/>
              </a:ext>
            </a:extLst>
          </p:cNvPr>
          <p:cNvGraphicFramePr>
            <a:graphicFrameLocks noGrp="1"/>
          </p:cNvGraphicFramePr>
          <p:nvPr/>
        </p:nvGraphicFramePr>
        <p:xfrm>
          <a:off x="8707877" y="1104900"/>
          <a:ext cx="2998304" cy="2428875"/>
        </p:xfrm>
        <a:graphic>
          <a:graphicData uri="http://schemas.openxmlformats.org/drawingml/2006/table">
            <a:tbl>
              <a:tblPr firstRow="1" bandRow="1">
                <a:tableStyleId>{5C22544A-7EE6-4342-B048-85BDC9FD1C3A}</a:tableStyleId>
              </a:tblPr>
              <a:tblGrid>
                <a:gridCol w="2998304">
                  <a:extLst>
                    <a:ext uri="{9D8B030D-6E8A-4147-A177-3AD203B41FA5}">
                      <a16:colId xmlns:a16="http://schemas.microsoft.com/office/drawing/2014/main" val="769741154"/>
                    </a:ext>
                  </a:extLst>
                </a:gridCol>
              </a:tblGrid>
              <a:tr h="370840">
                <a:tc>
                  <a:txBody>
                    <a:bodyPr/>
                    <a:lstStyle/>
                    <a:p>
                      <a:r>
                        <a:rPr lang="nb-NO" sz="1400">
                          <a:solidFill>
                            <a:schemeClr val="tx2"/>
                          </a:solidFill>
                        </a:rPr>
                        <a:t>Begeistring </a:t>
                      </a:r>
                      <a:r>
                        <a:rPr lang="nb-NO" sz="1400" i="1">
                          <a:solidFill>
                            <a:schemeClr val="tx2"/>
                          </a:solidFill>
                        </a:rPr>
                        <a:t>(‘gain’)</a:t>
                      </a:r>
                      <a:endParaRPr lang="nb-NO" sz="1400">
                        <a:solidFill>
                          <a:schemeClr val="tx2"/>
                        </a:solidFill>
                      </a:endParaRPr>
                    </a:p>
                  </a:txBody>
                  <a:tcPr marL="95153" marR="95153">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A6D7E8"/>
                    </a:solidFill>
                  </a:tcPr>
                </a:tc>
                <a:extLst>
                  <a:ext uri="{0D108BD9-81ED-4DB2-BD59-A6C34878D82A}">
                    <a16:rowId xmlns:a16="http://schemas.microsoft.com/office/drawing/2014/main" val="1440575553"/>
                  </a:ext>
                </a:extLst>
              </a:tr>
              <a:tr h="2058035">
                <a:tc>
                  <a:txBody>
                    <a:bodyPr/>
                    <a:lstStyle/>
                    <a:p>
                      <a:pPr marL="0" algn="l" defTabSz="914400" rtl="0" eaLnBrk="1" latinLnBrk="0" hangingPunct="1"/>
                      <a:r>
                        <a:rPr lang="nb-NO" sz="1000" i="1" kern="1200">
                          <a:solidFill>
                            <a:schemeClr val="bg1">
                              <a:lumMod val="50000"/>
                            </a:schemeClr>
                          </a:solidFill>
                          <a:latin typeface="+mn-lt"/>
                          <a:ea typeface="+mn-ea"/>
                          <a:cs typeface="+mn-cs"/>
                        </a:rPr>
                        <a:t>Hva gjør kunden fornøyd/glad med dagens løsning?</a:t>
                      </a:r>
                    </a:p>
                  </a:txBody>
                  <a:tcPr marL="95153" marR="95153">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068164990"/>
                  </a:ext>
                </a:extLst>
              </a:tr>
            </a:tbl>
          </a:graphicData>
        </a:graphic>
      </p:graphicFrame>
      <p:graphicFrame>
        <p:nvGraphicFramePr>
          <p:cNvPr id="13" name="Tabell 12">
            <a:extLst>
              <a:ext uri="{FF2B5EF4-FFF2-40B4-BE49-F238E27FC236}">
                <a16:creationId xmlns:a16="http://schemas.microsoft.com/office/drawing/2014/main" id="{51C01E19-847A-2ECF-7F72-12DD393BAC07}"/>
              </a:ext>
            </a:extLst>
          </p:cNvPr>
          <p:cNvGraphicFramePr>
            <a:graphicFrameLocks noGrp="1"/>
          </p:cNvGraphicFramePr>
          <p:nvPr/>
        </p:nvGraphicFramePr>
        <p:xfrm>
          <a:off x="8707876" y="3609975"/>
          <a:ext cx="2998304" cy="2428875"/>
        </p:xfrm>
        <a:graphic>
          <a:graphicData uri="http://schemas.openxmlformats.org/drawingml/2006/table">
            <a:tbl>
              <a:tblPr firstRow="1" bandRow="1">
                <a:tableStyleId>{5C22544A-7EE6-4342-B048-85BDC9FD1C3A}</a:tableStyleId>
              </a:tblPr>
              <a:tblGrid>
                <a:gridCol w="2998304">
                  <a:extLst>
                    <a:ext uri="{9D8B030D-6E8A-4147-A177-3AD203B41FA5}">
                      <a16:colId xmlns:a16="http://schemas.microsoft.com/office/drawing/2014/main" val="769741154"/>
                    </a:ext>
                  </a:extLst>
                </a:gridCol>
              </a:tblGrid>
              <a:tr h="370840">
                <a:tc>
                  <a:txBody>
                    <a:bodyPr/>
                    <a:lstStyle/>
                    <a:p>
                      <a:r>
                        <a:rPr lang="nb-NO" sz="1400">
                          <a:solidFill>
                            <a:schemeClr val="tx2"/>
                          </a:solidFill>
                        </a:rPr>
                        <a:t>Smerte </a:t>
                      </a:r>
                      <a:r>
                        <a:rPr lang="nb-NO" sz="1400" i="1">
                          <a:solidFill>
                            <a:schemeClr val="tx2"/>
                          </a:solidFill>
                        </a:rPr>
                        <a:t>(‘pain’)</a:t>
                      </a:r>
                      <a:endParaRPr lang="nb-NO" sz="1400">
                        <a:solidFill>
                          <a:schemeClr val="tx2"/>
                        </a:solidFill>
                      </a:endParaRPr>
                    </a:p>
                  </a:txBody>
                  <a:tcPr marL="95153" marR="95153">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A6D7E8"/>
                    </a:solidFill>
                  </a:tcPr>
                </a:tc>
                <a:extLst>
                  <a:ext uri="{0D108BD9-81ED-4DB2-BD59-A6C34878D82A}">
                    <a16:rowId xmlns:a16="http://schemas.microsoft.com/office/drawing/2014/main" val="1440575553"/>
                  </a:ext>
                </a:extLst>
              </a:tr>
              <a:tr h="2058035">
                <a:tc>
                  <a:txBody>
                    <a:bodyPr/>
                    <a:lstStyle/>
                    <a:p>
                      <a:pPr marL="0" algn="l" defTabSz="914400" rtl="0" eaLnBrk="1" latinLnBrk="0" hangingPunct="1"/>
                      <a:r>
                        <a:rPr lang="nb-NO" sz="1000" i="1" kern="1200">
                          <a:solidFill>
                            <a:schemeClr val="bg1">
                              <a:lumMod val="50000"/>
                            </a:schemeClr>
                          </a:solidFill>
                          <a:latin typeface="+mn-lt"/>
                          <a:ea typeface="+mn-ea"/>
                          <a:cs typeface="+mn-cs"/>
                        </a:rPr>
                        <a:t>Hva gjør kunden misfornøyd og dårlig følelse for dagens løsning?</a:t>
                      </a:r>
                    </a:p>
                  </a:txBody>
                  <a:tcPr marL="95153" marR="95153">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068164990"/>
                  </a:ext>
                </a:extLst>
              </a:tr>
            </a:tbl>
          </a:graphicData>
        </a:graphic>
      </p:graphicFrame>
      <p:graphicFrame>
        <p:nvGraphicFramePr>
          <p:cNvPr id="14" name="Tabell 13">
            <a:extLst>
              <a:ext uri="{FF2B5EF4-FFF2-40B4-BE49-F238E27FC236}">
                <a16:creationId xmlns:a16="http://schemas.microsoft.com/office/drawing/2014/main" id="{43511A58-1E96-745E-B304-CD8778A056BD}"/>
              </a:ext>
            </a:extLst>
          </p:cNvPr>
          <p:cNvGraphicFramePr>
            <a:graphicFrameLocks noGrp="1"/>
          </p:cNvGraphicFramePr>
          <p:nvPr/>
        </p:nvGraphicFramePr>
        <p:xfrm>
          <a:off x="5667987" y="1532890"/>
          <a:ext cx="2998304" cy="1972310"/>
        </p:xfrm>
        <a:graphic>
          <a:graphicData uri="http://schemas.openxmlformats.org/drawingml/2006/table">
            <a:tbl>
              <a:tblPr firstRow="1" bandRow="1">
                <a:tableStyleId>{5C22544A-7EE6-4342-B048-85BDC9FD1C3A}</a:tableStyleId>
              </a:tblPr>
              <a:tblGrid>
                <a:gridCol w="2998304">
                  <a:extLst>
                    <a:ext uri="{9D8B030D-6E8A-4147-A177-3AD203B41FA5}">
                      <a16:colId xmlns:a16="http://schemas.microsoft.com/office/drawing/2014/main" val="769741154"/>
                    </a:ext>
                  </a:extLst>
                </a:gridCol>
              </a:tblGrid>
              <a:tr h="370840">
                <a:tc>
                  <a:txBody>
                    <a:bodyPr/>
                    <a:lstStyle/>
                    <a:p>
                      <a:r>
                        <a:rPr lang="nb-NO" sz="1400">
                          <a:solidFill>
                            <a:schemeClr val="tx2"/>
                          </a:solidFill>
                        </a:rPr>
                        <a:t>Persona (brukerprofil)</a:t>
                      </a:r>
                    </a:p>
                  </a:txBody>
                  <a:tcPr marL="95153" marR="95153">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A6D7E8"/>
                    </a:solidFill>
                  </a:tcPr>
                </a:tc>
                <a:extLst>
                  <a:ext uri="{0D108BD9-81ED-4DB2-BD59-A6C34878D82A}">
                    <a16:rowId xmlns:a16="http://schemas.microsoft.com/office/drawing/2014/main" val="1440575553"/>
                  </a:ext>
                </a:extLst>
              </a:tr>
              <a:tr h="1601470">
                <a:tc>
                  <a:txBody>
                    <a:bodyPr/>
                    <a:lstStyle/>
                    <a:p>
                      <a:r>
                        <a:rPr lang="nb-NO" sz="1000" i="1" kern="1200">
                          <a:solidFill>
                            <a:schemeClr val="bg1">
                              <a:lumMod val="50000"/>
                            </a:schemeClr>
                          </a:solidFill>
                          <a:latin typeface="+mn-lt"/>
                          <a:ea typeface="+mn-ea"/>
                          <a:cs typeface="+mn-cs"/>
                        </a:rPr>
                        <a:t>Alder, kjønn, adresse, status, hobby, fritid, utdanning og erfaring, yrke, posisjon, sosial setting, tenkesett osv.</a:t>
                      </a:r>
                    </a:p>
                  </a:txBody>
                  <a:tcPr marL="95153" marR="95153">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068164990"/>
                  </a:ext>
                </a:extLst>
              </a:tr>
            </a:tbl>
          </a:graphicData>
        </a:graphic>
      </p:graphicFrame>
      <p:graphicFrame>
        <p:nvGraphicFramePr>
          <p:cNvPr id="15" name="Tabell 14">
            <a:extLst>
              <a:ext uri="{FF2B5EF4-FFF2-40B4-BE49-F238E27FC236}">
                <a16:creationId xmlns:a16="http://schemas.microsoft.com/office/drawing/2014/main" id="{CF31D33E-F7A0-906F-D19C-1C7346C28478}"/>
              </a:ext>
            </a:extLst>
          </p:cNvPr>
          <p:cNvGraphicFramePr>
            <a:graphicFrameLocks noGrp="1"/>
          </p:cNvGraphicFramePr>
          <p:nvPr/>
        </p:nvGraphicFramePr>
        <p:xfrm>
          <a:off x="5667987" y="3609975"/>
          <a:ext cx="2998304" cy="2428875"/>
        </p:xfrm>
        <a:graphic>
          <a:graphicData uri="http://schemas.openxmlformats.org/drawingml/2006/table">
            <a:tbl>
              <a:tblPr firstRow="1" bandRow="1">
                <a:tableStyleId>{5C22544A-7EE6-4342-B048-85BDC9FD1C3A}</a:tableStyleId>
              </a:tblPr>
              <a:tblGrid>
                <a:gridCol w="2998304">
                  <a:extLst>
                    <a:ext uri="{9D8B030D-6E8A-4147-A177-3AD203B41FA5}">
                      <a16:colId xmlns:a16="http://schemas.microsoft.com/office/drawing/2014/main" val="769741154"/>
                    </a:ext>
                  </a:extLst>
                </a:gridCol>
              </a:tblGrid>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b-NO" sz="1400" b="1" i="1">
                          <a:solidFill>
                            <a:schemeClr val="tx2"/>
                          </a:solidFill>
                        </a:rPr>
                        <a:t>Strektegning / bilde av </a:t>
                      </a:r>
                      <a:r>
                        <a:rPr lang="nb-NO" sz="1400" b="1" i="1" err="1">
                          <a:solidFill>
                            <a:schemeClr val="tx2"/>
                          </a:solidFill>
                        </a:rPr>
                        <a:t>Persona</a:t>
                      </a:r>
                      <a:endParaRPr lang="en-GB" sz="1400" b="1" i="1">
                        <a:solidFill>
                          <a:schemeClr val="tx2"/>
                        </a:solidFill>
                      </a:endParaRPr>
                    </a:p>
                  </a:txBody>
                  <a:tcPr marL="95153" marR="95153">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A6D7E8"/>
                    </a:solidFill>
                  </a:tcPr>
                </a:tc>
                <a:extLst>
                  <a:ext uri="{0D108BD9-81ED-4DB2-BD59-A6C34878D82A}">
                    <a16:rowId xmlns:a16="http://schemas.microsoft.com/office/drawing/2014/main" val="1440575553"/>
                  </a:ext>
                </a:extLst>
              </a:tr>
              <a:tr h="2058035">
                <a:tc>
                  <a:txBody>
                    <a:bodyPr/>
                    <a:lstStyle/>
                    <a:p>
                      <a:endParaRPr lang="nb-NO" sz="1000" i="1" kern="1200">
                        <a:solidFill>
                          <a:schemeClr val="bg1">
                            <a:lumMod val="50000"/>
                          </a:schemeClr>
                        </a:solidFill>
                        <a:latin typeface="+mn-lt"/>
                        <a:ea typeface="+mn-ea"/>
                        <a:cs typeface="+mn-cs"/>
                      </a:endParaRPr>
                    </a:p>
                  </a:txBody>
                  <a:tcPr marL="95153" marR="95153">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068164990"/>
                  </a:ext>
                </a:extLst>
              </a:tr>
            </a:tbl>
          </a:graphicData>
        </a:graphic>
      </p:graphicFrame>
      <p:grpSp>
        <p:nvGrpSpPr>
          <p:cNvPr id="2" name="Gruppe 1">
            <a:extLst>
              <a:ext uri="{FF2B5EF4-FFF2-40B4-BE49-F238E27FC236}">
                <a16:creationId xmlns:a16="http://schemas.microsoft.com/office/drawing/2014/main" id="{7FA1B26A-DE6E-419C-80AC-9D376B7A9A2B}"/>
              </a:ext>
            </a:extLst>
          </p:cNvPr>
          <p:cNvGrpSpPr/>
          <p:nvPr/>
        </p:nvGrpSpPr>
        <p:grpSpPr>
          <a:xfrm>
            <a:off x="596583" y="313599"/>
            <a:ext cx="1235995" cy="1266969"/>
            <a:chOff x="4132857" y="961834"/>
            <a:chExt cx="5137449" cy="5266195"/>
          </a:xfrm>
        </p:grpSpPr>
        <p:pic>
          <p:nvPicPr>
            <p:cNvPr id="5" name="Bilde 4" descr="Et bilde som inneholder tekst, målestokk&#10;&#10;Automatisk generert beskrivelse">
              <a:extLst>
                <a:ext uri="{FF2B5EF4-FFF2-40B4-BE49-F238E27FC236}">
                  <a16:creationId xmlns:a16="http://schemas.microsoft.com/office/drawing/2014/main" id="{4AC82D16-53C1-6CDB-D2EF-F6738A9E3AB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132857" y="961834"/>
              <a:ext cx="5137449" cy="5266195"/>
            </a:xfrm>
            <a:prstGeom prst="rect">
              <a:avLst/>
            </a:prstGeom>
          </p:spPr>
        </p:pic>
        <p:sp>
          <p:nvSpPr>
            <p:cNvPr id="7" name="Ellipse 6">
              <a:extLst>
                <a:ext uri="{FF2B5EF4-FFF2-40B4-BE49-F238E27FC236}">
                  <a16:creationId xmlns:a16="http://schemas.microsoft.com/office/drawing/2014/main" id="{E22094ED-EAFF-0E04-8F52-6A17CC379ACA}"/>
                </a:ext>
              </a:extLst>
            </p:cNvPr>
            <p:cNvSpPr/>
            <p:nvPr/>
          </p:nvSpPr>
          <p:spPr>
            <a:xfrm>
              <a:off x="5948254" y="1333257"/>
              <a:ext cx="914399" cy="914399"/>
            </a:xfrm>
            <a:prstGeom prst="ellipse">
              <a:avLst/>
            </a:prstGeom>
            <a:noFill/>
            <a:ln w="28575">
              <a:solidFill>
                <a:schemeClr val="tx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grpSp>
    </p:spTree>
    <p:extLst>
      <p:ext uri="{BB962C8B-B14F-4D97-AF65-F5344CB8AC3E}">
        <p14:creationId xmlns:p14="http://schemas.microsoft.com/office/powerpoint/2010/main" val="2417630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kstSylinder 7">
            <a:extLst>
              <a:ext uri="{FF2B5EF4-FFF2-40B4-BE49-F238E27FC236}">
                <a16:creationId xmlns:a16="http://schemas.microsoft.com/office/drawing/2014/main" id="{F80C9146-6E96-56E4-8D98-0779778545F0}"/>
              </a:ext>
            </a:extLst>
          </p:cNvPr>
          <p:cNvSpPr txBox="1"/>
          <p:nvPr/>
        </p:nvSpPr>
        <p:spPr>
          <a:xfrm>
            <a:off x="859200" y="2574758"/>
            <a:ext cx="5074875" cy="2139047"/>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nb-NO" sz="1800" b="0" i="0" u="none" strike="noStrike" kern="1200" cap="none" spc="0" normalizeH="0" baseline="0" noProof="0">
                <a:ln>
                  <a:noFill/>
                </a:ln>
                <a:solidFill>
                  <a:srgbClr val="232D37"/>
                </a:solidFill>
                <a:effectLst/>
                <a:uLnTx/>
                <a:uFillTx/>
                <a:latin typeface="Calibri"/>
                <a:ea typeface="+mn-ea"/>
                <a:cs typeface="+mn-cs"/>
              </a:rPr>
              <a:t>Trinn 6: Full livssyklus</a:t>
            </a:r>
          </a:p>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nb-NO" sz="1800" b="0" i="0" u="none" strike="noStrike" kern="1200" cap="none" spc="0" normalizeH="0" baseline="0" noProof="0">
                <a:ln>
                  <a:noFill/>
                </a:ln>
                <a:solidFill>
                  <a:srgbClr val="232D37"/>
                </a:solidFill>
                <a:effectLst/>
                <a:uLnTx/>
                <a:uFillTx/>
                <a:latin typeface="Calibri"/>
                <a:ea typeface="+mn-ea"/>
                <a:cs typeface="+mn-cs"/>
              </a:rPr>
              <a:t>Trinn 7: Visuell overordnet produktspesifikasjon</a:t>
            </a:r>
          </a:p>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nb-NO" sz="1800" b="0" i="0" u="none" strike="noStrike" kern="1200" cap="none" spc="0" normalizeH="0" baseline="0" noProof="0">
                <a:ln>
                  <a:noFill/>
                </a:ln>
                <a:solidFill>
                  <a:srgbClr val="232D37"/>
                </a:solidFill>
                <a:effectLst/>
                <a:uLnTx/>
                <a:uFillTx/>
                <a:latin typeface="Calibri"/>
                <a:ea typeface="+mn-ea"/>
                <a:cs typeface="+mn-cs"/>
              </a:rPr>
              <a:t>Trinn 8: Kvantifiser verdiløfte</a:t>
            </a:r>
          </a:p>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nb-NO" sz="1800" b="0" i="0" u="none" strike="noStrike" kern="1200" cap="none" spc="0" normalizeH="0" baseline="0" noProof="0">
                <a:ln>
                  <a:noFill/>
                </a:ln>
                <a:solidFill>
                  <a:srgbClr val="232D37"/>
                </a:solidFill>
                <a:effectLst/>
                <a:uLnTx/>
                <a:uFillTx/>
                <a:latin typeface="Calibri"/>
                <a:ea typeface="+mn-ea"/>
                <a:cs typeface="+mn-cs"/>
              </a:rPr>
              <a:t>Trinn 9: Identifiser dine 10 neste kunder</a:t>
            </a:r>
          </a:p>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nb-NO" sz="1800" b="0" i="0" u="none" strike="noStrike" kern="1200" cap="none" spc="0" normalizeH="0" baseline="0" noProof="0">
                <a:ln>
                  <a:noFill/>
                </a:ln>
                <a:solidFill>
                  <a:srgbClr val="232D37"/>
                </a:solidFill>
                <a:effectLst/>
                <a:uLnTx/>
                <a:uFillTx/>
                <a:latin typeface="Calibri"/>
                <a:ea typeface="+mn-ea"/>
                <a:cs typeface="+mn-cs"/>
              </a:rPr>
              <a:t>Trinn 10: Definer din kjerne</a:t>
            </a:r>
          </a:p>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nb-NO" sz="1800" b="0" i="0" u="none" strike="noStrike" kern="1200" cap="none" spc="0" normalizeH="0" baseline="0" noProof="0">
                <a:ln>
                  <a:noFill/>
                </a:ln>
                <a:solidFill>
                  <a:srgbClr val="232D37"/>
                </a:solidFill>
                <a:effectLst/>
                <a:uLnTx/>
                <a:uFillTx/>
                <a:latin typeface="Calibri"/>
                <a:ea typeface="+mn-ea"/>
                <a:cs typeface="+mn-cs"/>
              </a:rPr>
              <a:t>Trinn 11: Kartlegg konkurranseposisjon</a:t>
            </a:r>
          </a:p>
        </p:txBody>
      </p:sp>
      <p:sp>
        <p:nvSpPr>
          <p:cNvPr id="4" name="Tittel 4">
            <a:extLst>
              <a:ext uri="{FF2B5EF4-FFF2-40B4-BE49-F238E27FC236}">
                <a16:creationId xmlns:a16="http://schemas.microsoft.com/office/drawing/2014/main" id="{E0C3110B-7FB8-08FE-3198-EAE7B39802D3}"/>
              </a:ext>
            </a:extLst>
          </p:cNvPr>
          <p:cNvSpPr txBox="1">
            <a:spLocks/>
          </p:cNvSpPr>
          <p:nvPr/>
        </p:nvSpPr>
        <p:spPr>
          <a:xfrm>
            <a:off x="859200" y="885825"/>
            <a:ext cx="4903926" cy="1580649"/>
          </a:xfrm>
          <a:prstGeom prst="rect">
            <a:avLst/>
          </a:prstGeom>
        </p:spPr>
        <p:txBody>
          <a:bodyPr vert="horz" lIns="0" tIns="0" rIns="0" bIns="0" rtlCol="0" anchor="t">
            <a:noAutofit/>
          </a:bodyPr>
          <a:lstStyle>
            <a:lvl1pPr algn="l" defTabSz="914400" rtl="0" eaLnBrk="1" latinLnBrk="0" hangingPunct="1">
              <a:lnSpc>
                <a:spcPct val="90000"/>
              </a:lnSpc>
              <a:spcBef>
                <a:spcPct val="0"/>
              </a:spcBef>
              <a:buNone/>
              <a:defRPr sz="3000" kern="1200">
                <a:solidFill>
                  <a:srgbClr val="1D384C"/>
                </a:solidFill>
                <a:latin typeface="+mn-lt"/>
                <a:ea typeface="+mj-ea"/>
                <a:cs typeface="Times New Roman" panose="02020603050405020304" pitchFamily="18"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br>
              <a:rPr kumimoji="0" lang="nb-NO" sz="3000" b="0" i="0" u="none" strike="noStrike" kern="1200" cap="none" spc="0" normalizeH="0" baseline="0" noProof="0">
                <a:ln>
                  <a:noFill/>
                </a:ln>
                <a:solidFill>
                  <a:srgbClr val="232D37"/>
                </a:solidFill>
                <a:effectLst/>
                <a:uLnTx/>
                <a:uFillTx/>
                <a:latin typeface="Calibri"/>
                <a:ea typeface="+mj-ea"/>
                <a:cs typeface="Times New Roman" panose="02020603050405020304" pitchFamily="18" charset="0"/>
              </a:rPr>
            </a:br>
            <a:br>
              <a:rPr kumimoji="0" lang="nb-NO" sz="3000" b="0" i="0" u="none" strike="noStrike" kern="1200" cap="none" spc="0" normalizeH="0" baseline="0" noProof="0">
                <a:ln>
                  <a:noFill/>
                </a:ln>
                <a:solidFill>
                  <a:srgbClr val="232D37"/>
                </a:solidFill>
                <a:effectLst/>
                <a:uLnTx/>
                <a:uFillTx/>
                <a:latin typeface="Calibri"/>
                <a:ea typeface="+mj-ea"/>
                <a:cs typeface="Times New Roman" panose="02020603050405020304" pitchFamily="18" charset="0"/>
              </a:rPr>
            </a:br>
            <a:r>
              <a:rPr kumimoji="0" lang="nb-NO" sz="2800" b="1" i="0" u="none" strike="noStrike" kern="1200" cap="none" spc="0" normalizeH="0" baseline="0" noProof="0">
                <a:ln>
                  <a:noFill/>
                </a:ln>
                <a:solidFill>
                  <a:srgbClr val="232D37"/>
                </a:solidFill>
                <a:effectLst/>
                <a:uLnTx/>
                <a:uFillTx/>
                <a:latin typeface="Calibri"/>
                <a:ea typeface="+mj-ea"/>
                <a:cs typeface="Times New Roman" panose="02020603050405020304" pitchFamily="18" charset="0"/>
              </a:rPr>
              <a:t>Hva kan du gjøre for kunden din? </a:t>
            </a:r>
            <a:r>
              <a:rPr kumimoji="0" lang="nb-NO" sz="2800" b="0" i="1" u="none" strike="noStrike" kern="1200" cap="none" spc="0" normalizeH="0" baseline="0" noProof="0">
                <a:ln>
                  <a:noFill/>
                </a:ln>
                <a:solidFill>
                  <a:srgbClr val="232D37"/>
                </a:solidFill>
                <a:effectLst/>
                <a:uLnTx/>
                <a:uFillTx/>
                <a:latin typeface="Calibri"/>
                <a:ea typeface="+mj-ea"/>
                <a:cs typeface="Times New Roman" panose="02020603050405020304" pitchFamily="18" charset="0"/>
              </a:rPr>
              <a:t>Trinn 6 – 11</a:t>
            </a:r>
            <a:endParaRPr kumimoji="0" lang="nb-NO" sz="3000" b="0" i="1" u="none" strike="noStrike" kern="1200" cap="none" spc="0" normalizeH="0" baseline="0" noProof="0">
              <a:ln>
                <a:noFill/>
              </a:ln>
              <a:solidFill>
                <a:srgbClr val="232D37"/>
              </a:solidFill>
              <a:effectLst/>
              <a:uLnTx/>
              <a:uFillTx/>
              <a:latin typeface="Calibri"/>
              <a:ea typeface="+mj-ea"/>
              <a:cs typeface="Times New Roman" panose="02020603050405020304" pitchFamily="18" charset="0"/>
            </a:endParaRPr>
          </a:p>
        </p:txBody>
      </p:sp>
    </p:spTree>
    <p:extLst>
      <p:ext uri="{BB962C8B-B14F-4D97-AF65-F5344CB8AC3E}">
        <p14:creationId xmlns:p14="http://schemas.microsoft.com/office/powerpoint/2010/main" val="3623555141"/>
      </p:ext>
    </p:extLst>
  </p:cSld>
  <p:clrMapOvr>
    <a:masterClrMapping/>
  </p:clrMapOvr>
</p:sld>
</file>

<file path=ppt/theme/theme1.xml><?xml version="1.0" encoding="utf-8"?>
<a:theme xmlns:a="http://schemas.openxmlformats.org/drawingml/2006/main" name="Masterpresentasjon ÅKP">
  <a:themeElements>
    <a:clrScheme name="ÅKP">
      <a:dk1>
        <a:sysClr val="windowText" lastClr="000000"/>
      </a:dk1>
      <a:lt1>
        <a:sysClr val="window" lastClr="FFFFFF"/>
      </a:lt1>
      <a:dk2>
        <a:srgbClr val="232D37"/>
      </a:dk2>
      <a:lt2>
        <a:srgbClr val="C6C6B6"/>
      </a:lt2>
      <a:accent1>
        <a:srgbClr val="C73229"/>
      </a:accent1>
      <a:accent2>
        <a:srgbClr val="232D37"/>
      </a:accent2>
      <a:accent3>
        <a:srgbClr val="C6C6B6"/>
      </a:accent3>
      <a:accent4>
        <a:srgbClr val="E37E78"/>
      </a:accent4>
      <a:accent5>
        <a:srgbClr val="7E96AD"/>
      </a:accent5>
      <a:accent6>
        <a:srgbClr val="DCDCD3"/>
      </a:accent6>
      <a:hlink>
        <a:srgbClr val="0563C1"/>
      </a:hlink>
      <a:folHlink>
        <a:srgbClr val="954F72"/>
      </a:folHlink>
    </a:clrScheme>
    <a:fontScheme name="Office-tema">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tema">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Masterpresentasjon ÅKP" id="{0F3047A2-6A77-492D-8BE9-27EA59D2F7CE}" vid="{93107FFB-A6B3-48A0-9484-59BFADB9A85B}"/>
    </a:ext>
  </a:extLst>
</a:theme>
</file>

<file path=ppt/theme/theme2.xml><?xml version="1.0" encoding="utf-8"?>
<a:theme xmlns:a="http://schemas.openxmlformats.org/drawingml/2006/main" name="1_Masterpresentasjon ÅKP">
  <a:themeElements>
    <a:clrScheme name="ÅKP">
      <a:dk1>
        <a:sysClr val="windowText" lastClr="000000"/>
      </a:dk1>
      <a:lt1>
        <a:sysClr val="window" lastClr="FFFFFF"/>
      </a:lt1>
      <a:dk2>
        <a:srgbClr val="232D37"/>
      </a:dk2>
      <a:lt2>
        <a:srgbClr val="C6C6B6"/>
      </a:lt2>
      <a:accent1>
        <a:srgbClr val="C73229"/>
      </a:accent1>
      <a:accent2>
        <a:srgbClr val="232D37"/>
      </a:accent2>
      <a:accent3>
        <a:srgbClr val="C6C6B6"/>
      </a:accent3>
      <a:accent4>
        <a:srgbClr val="E37E78"/>
      </a:accent4>
      <a:accent5>
        <a:srgbClr val="7E96AD"/>
      </a:accent5>
      <a:accent6>
        <a:srgbClr val="DCDCD3"/>
      </a:accent6>
      <a:hlink>
        <a:srgbClr val="0563C1"/>
      </a:hlink>
      <a:folHlink>
        <a:srgbClr val="954F72"/>
      </a:folHlink>
    </a:clrScheme>
    <a:fontScheme name="Office-tema">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tema">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Masterpresentasjon ÅKP" id="{0F3047A2-6A77-492D-8BE9-27EA59D2F7CE}" vid="{93107FFB-A6B3-48A0-9484-59BFADB9A85B}"/>
    </a:ext>
  </a:extLst>
</a:theme>
</file>

<file path=ppt/theme/theme3.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22d58eed-bf6b-44f8-9dc4-7b5ce2785b1b">
      <Terms xmlns="http://schemas.microsoft.com/office/infopath/2007/PartnerControls"/>
    </lcf76f155ced4ddcb4097134ff3c332f>
    <TaxCatchAll xmlns="3d89d17a-52ec-433a-85f3-7e201f98ef31"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kument" ma:contentTypeID="0x010100C5CA6214C377E94B901FAB7E73EF908A" ma:contentTypeVersion="12" ma:contentTypeDescription="Opprett et nytt dokument." ma:contentTypeScope="" ma:versionID="b25c8edb7d7cdb5c1b96c1454d9d702d">
  <xsd:schema xmlns:xsd="http://www.w3.org/2001/XMLSchema" xmlns:xs="http://www.w3.org/2001/XMLSchema" xmlns:p="http://schemas.microsoft.com/office/2006/metadata/properties" xmlns:ns2="22d58eed-bf6b-44f8-9dc4-7b5ce2785b1b" xmlns:ns3="3d89d17a-52ec-433a-85f3-7e201f98ef31" targetNamespace="http://schemas.microsoft.com/office/2006/metadata/properties" ma:root="true" ma:fieldsID="2ac473ba72958746acead8a1de926dfe" ns2:_="" ns3:_="">
    <xsd:import namespace="22d58eed-bf6b-44f8-9dc4-7b5ce2785b1b"/>
    <xsd:import namespace="3d89d17a-52ec-433a-85f3-7e201f98ef31"/>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Location" minOccurs="0"/>
                <xsd:element ref="ns2:MediaServiceGenerationTime" minOccurs="0"/>
                <xsd:element ref="ns2:MediaServiceEventHashCode"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2d58eed-bf6b-44f8-9dc4-7b5ce2785b1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Location" ma:index="13" nillable="true" ma:displayName="Location" ma:indexed="true" ma:internalName="MediaServiceLocation"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lcf76f155ced4ddcb4097134ff3c332f" ma:index="17" nillable="true" ma:taxonomy="true" ma:internalName="lcf76f155ced4ddcb4097134ff3c332f" ma:taxonomyFieldName="MediaServiceImageTags" ma:displayName="Bildemerkelapper" ma:readOnly="false" ma:fieldId="{5cf76f15-5ced-4ddc-b409-7134ff3c332f}" ma:taxonomyMulti="true" ma:sspId="bc310cb2-df5f-4901-90d1-0c24d4714271"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d89d17a-52ec-433a-85f3-7e201f98ef31"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dfe1820a-436b-484c-a725-f863e061618d}" ma:internalName="TaxCatchAll" ma:showField="CatchAllData" ma:web="3d89d17a-52ec-433a-85f3-7e201f98ef3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nholdstype"/>
        <xsd:element ref="dc:title" minOccurs="0" maxOccurs="1" ma:index="4" ma:displayName="Tit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3EB3CA0-97A4-426B-A9F4-5F02948FEFE3}">
  <ds:schemaRefs>
    <ds:schemaRef ds:uri="http://schemas.microsoft.com/sharepoint/v3/contenttype/forms"/>
  </ds:schemaRefs>
</ds:datastoreItem>
</file>

<file path=customXml/itemProps2.xml><?xml version="1.0" encoding="utf-8"?>
<ds:datastoreItem xmlns:ds="http://schemas.openxmlformats.org/officeDocument/2006/customXml" ds:itemID="{B0ED3E87-AF6F-4F51-8AEA-C6EEC43227B3}">
  <ds:schemaRefs>
    <ds:schemaRef ds:uri="http://schemas.microsoft.com/office/2006/documentManagement/types"/>
    <ds:schemaRef ds:uri="http://purl.org/dc/terms/"/>
    <ds:schemaRef ds:uri="http://purl.org/dc/elements/1.1/"/>
    <ds:schemaRef ds:uri="http://www.w3.org/XML/1998/namespace"/>
    <ds:schemaRef ds:uri="http://schemas.microsoft.com/office/2006/metadata/properties"/>
    <ds:schemaRef ds:uri="http://schemas.microsoft.com/office/infopath/2007/PartnerControls"/>
    <ds:schemaRef ds:uri="22d58eed-bf6b-44f8-9dc4-7b5ce2785b1b"/>
    <ds:schemaRef ds:uri="3d89d17a-52ec-433a-85f3-7e201f98ef31"/>
    <ds:schemaRef ds:uri="http://schemas.openxmlformats.org/package/2006/metadata/core-properties"/>
    <ds:schemaRef ds:uri="http://purl.org/dc/dcmitype/"/>
  </ds:schemaRefs>
</ds:datastoreItem>
</file>

<file path=customXml/itemProps3.xml><?xml version="1.0" encoding="utf-8"?>
<ds:datastoreItem xmlns:ds="http://schemas.openxmlformats.org/officeDocument/2006/customXml" ds:itemID="{A75B6474-4C36-45DC-9A08-35B6FD23F6F4}">
  <ds:schemaRefs>
    <ds:schemaRef ds:uri="22d58eed-bf6b-44f8-9dc4-7b5ce2785b1b"/>
    <ds:schemaRef ds:uri="3d89d17a-52ec-433a-85f3-7e201f98ef31"/>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Default Theme</Template>
  <TotalTime>0</TotalTime>
  <Words>1924</Words>
  <Application>Microsoft Office PowerPoint</Application>
  <PresentationFormat>Widescreen</PresentationFormat>
  <Paragraphs>346</Paragraphs>
  <Slides>14</Slides>
  <Notes>0</Notes>
  <HiddenSlides>0</HiddenSlides>
  <MMClips>0</MMClips>
  <ScaleCrop>false</ScaleCrop>
  <HeadingPairs>
    <vt:vector size="6" baseType="variant">
      <vt:variant>
        <vt:lpstr>Brukte skrifter</vt:lpstr>
      </vt:variant>
      <vt:variant>
        <vt:i4>3</vt:i4>
      </vt:variant>
      <vt:variant>
        <vt:lpstr>Tema</vt:lpstr>
      </vt:variant>
      <vt:variant>
        <vt:i4>2</vt:i4>
      </vt:variant>
      <vt:variant>
        <vt:lpstr>Lysbildetitler</vt:lpstr>
      </vt:variant>
      <vt:variant>
        <vt:i4>14</vt:i4>
      </vt:variant>
    </vt:vector>
  </HeadingPairs>
  <TitlesOfParts>
    <vt:vector size="19" baseType="lpstr">
      <vt:lpstr>Arial</vt:lpstr>
      <vt:lpstr>Calibri</vt:lpstr>
      <vt:lpstr>Times New Roman</vt:lpstr>
      <vt:lpstr>Masterpresentasjon ÅKP</vt:lpstr>
      <vt:lpstr>1_Masterpresentasjon ÅKP</vt:lpstr>
      <vt:lpstr>PowerPoint-presentasjon</vt:lpstr>
      <vt:lpstr>Trinn 0: Why are you in business?</vt:lpstr>
      <vt:lpstr>Trinn 1: Markedssegmentering</vt:lpstr>
      <vt:lpstr>Trinn 2: Valg av inngangsmarked</vt:lpstr>
      <vt:lpstr>Trinn 12: Ved markedsundersøkelser - Identifiser kundens beslutningsenhet</vt:lpstr>
      <vt:lpstr>Trinn 3: Sluttbrukerprofil</vt:lpstr>
      <vt:lpstr>Trinn 4: Størrelse på inngangsmarked</vt:lpstr>
      <vt:lpstr>Trinn 5: Personas – mest typisk kunde/ bruker?</vt:lpstr>
      <vt:lpstr>PowerPoint-presentasjon</vt:lpstr>
      <vt:lpstr>Trinn 6: Full livssyklus</vt:lpstr>
      <vt:lpstr>Trinn 7: Visuell kundereise (storyboard)</vt:lpstr>
      <vt:lpstr>Trinn 8: Kvantifiser verdiløfte</vt:lpstr>
      <vt:lpstr>Osterwalder forretningscanvas</vt:lpstr>
      <vt:lpstr>PowerPoint-presentasjon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PowerPoint-presentasjon</dc:title>
  <dc:creator>Anna  With Rødstøl</dc:creator>
  <cp:lastModifiedBy>Robert Voldnes</cp:lastModifiedBy>
  <cp:revision>4</cp:revision>
  <dcterms:created xsi:type="dcterms:W3CDTF">2022-08-22T12:22:08Z</dcterms:created>
  <dcterms:modified xsi:type="dcterms:W3CDTF">2023-11-20T14:28:22Z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0x010100C5CA6214C377E94B901FAB7E73EF908A</vt:lpwstr>
  </property>
  <property fmtid="{D5CDD505-2E9C-101B-9397-08002B2CF9AE}" pid="3" name="MediaServiceImageTags">
    <vt:lpwstr/>
  </property>
  <property fmtid="{D5CDD505-2E9C-101B-9397-08002B2CF9AE}" pid="4" name="Order">
    <vt:r8>5800</vt:r8>
  </property>
  <property fmtid="{D5CDD505-2E9C-101B-9397-08002B2CF9AE}" pid="5" name="xd_Signature">
    <vt:bool>false</vt:bool>
  </property>
  <property fmtid="{D5CDD505-2E9C-101B-9397-08002B2CF9AE}" pid="6" name="xd_ProgID">
    <vt:lpwstr/>
  </property>
  <property fmtid="{D5CDD505-2E9C-101B-9397-08002B2CF9AE}" pid="7" name="_ExtendedDescription">
    <vt:lpwstr/>
  </property>
  <property fmtid="{D5CDD505-2E9C-101B-9397-08002B2CF9AE}" pid="8" name="TriggerFlowInfo">
    <vt:lpwstr/>
  </property>
  <property fmtid="{D5CDD505-2E9C-101B-9397-08002B2CF9AE}" pid="9" name="ComplianceAssetId">
    <vt:lpwstr/>
  </property>
  <property fmtid="{D5CDD505-2E9C-101B-9397-08002B2CF9AE}" pid="10" name="TemplateUrl">
    <vt:lpwstr/>
  </property>
</Properties>
</file>